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/>
  </p:normalViewPr>
  <p:slideViewPr>
    <p:cSldViewPr>
      <p:cViewPr varScale="1">
        <p:scale>
          <a:sx n="109" d="100"/>
          <a:sy n="109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9F87-EACD-4C4E-83C4-39341553F599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1715C9-15BB-44D3-A6D2-3F75EBE796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EA4E-AD53-4705-9FC2-A297B3785921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D018-4DDE-4450-9927-6E6D6ECDF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C5C8-A3C8-4DB6-8897-CC4C6AFE1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20D5-39DB-46EA-908D-326CAE2E7F56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649B-EE92-4301-BB0F-A2B2DA9A8B7B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F7FD-3C41-4E55-A193-7214D5356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1C11-8B8D-4FD4-AC43-8119A6237D39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EF17CA9-500C-4063-81AB-B18177B27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DBDDA-344F-4D31-A26A-752376CEBF47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77EF-043E-4AD2-B1AA-3FBFBA795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6BCB-086E-49A9-8B7D-674EB71B504A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02CCD3-F2E3-472B-8E53-C29C339F8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6F2E-011F-4824-ACE6-C19F0E113C9B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3F71-5CBD-4B97-905C-9D783EA015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9858-D189-48DA-B23C-B94F002937D4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96B92C-6A62-49C3-8851-76B00DFB8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F25F27-D948-4AFC-B83D-1750A71767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CFD7-9AD7-4399-9427-901F9BD40218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1FA8-983C-4C8C-A7DC-E252197E5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2C09-D4E6-45F3-9B7E-B8BC31E6FEBC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EF77EF9-8D68-4176-83E0-2F06BF630A28}" type="datetimeFigureOut">
              <a:rPr lang="cs-CZ"/>
              <a:pPr>
                <a:defRPr/>
              </a:pPr>
              <a:t>12.10.2010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141457-8E3B-4167-9B20-FF826629B4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AEBAD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es.wikipedia.org/wiki/Garci_Rodr%C3%ADguez_de_Montalvo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Amad%C3%ADs_de_Gaula#cite_note-0" TargetMode="External"/><Relationship Id="rId5" Type="http://schemas.openxmlformats.org/officeDocument/2006/relationships/hyperlink" Target="http://es.wikipedia.org/wiki/Jorge_Coci" TargetMode="External"/><Relationship Id="rId4" Type="http://schemas.openxmlformats.org/officeDocument/2006/relationships/hyperlink" Target="http://es.wikipedia.org/wiki/Zaragoz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Středověká próza a divadlo</a:t>
            </a: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852738"/>
            <a:ext cx="3657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Obdélník 6"/>
          <p:cNvSpPr>
            <a:spLocks noChangeArrowheads="1"/>
          </p:cNvSpPr>
          <p:nvPr/>
        </p:nvSpPr>
        <p:spPr bwMode="auto">
          <a:xfrm>
            <a:off x="2771775" y="5876925"/>
            <a:ext cx="47355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Georgia" pitchFamily="18" charset="0"/>
              </a:rPr>
              <a:t>Reconquista de Cordoba. csmh.pbworks.com/1400+-+Reconquista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Gomes Eanes de Zurara</a:t>
            </a:r>
            <a:r>
              <a:rPr lang="pt-PT" sz="2400" smtClean="0">
                <a:solidFill>
                  <a:srgbClr val="9D2512"/>
                </a:solidFill>
              </a:rPr>
              <a:t/>
            </a:r>
            <a:br>
              <a:rPr lang="pt-PT" sz="2400" smtClean="0">
                <a:solidFill>
                  <a:srgbClr val="9D2512"/>
                </a:solidFill>
              </a:rPr>
            </a:br>
            <a:r>
              <a:rPr lang="pt-PT" sz="2400" smtClean="0">
                <a:solidFill>
                  <a:srgbClr val="9D2512"/>
                </a:solidFill>
              </a:rPr>
              <a:t> (1410 – 1474)</a:t>
            </a:r>
            <a:endParaRPr lang="cs-CZ" sz="2400" smtClean="0">
              <a:solidFill>
                <a:srgbClr val="9D2512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484313"/>
            <a:ext cx="2879725" cy="4638675"/>
          </a:xfrm>
        </p:spPr>
      </p:pic>
      <p:sp>
        <p:nvSpPr>
          <p:cNvPr id="22531" name="Obdélník 4"/>
          <p:cNvSpPr>
            <a:spLocks noChangeArrowheads="1"/>
          </p:cNvSpPr>
          <p:nvPr/>
        </p:nvSpPr>
        <p:spPr bwMode="auto">
          <a:xfrm>
            <a:off x="3203575" y="5661025"/>
            <a:ext cx="309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latin typeface="Georgia" pitchFamily="18" charset="0"/>
              </a:rPr>
              <a:t>Estátua de Gomes Eanes de Azurara, parte do pedestal do Monumento a Luis Vaz de Camões da autoria de Victor Bastos, entre 1860 e 1867, Praça Luís de Camões (Lisboa) </a:t>
            </a:r>
            <a:r>
              <a:rPr lang="pt-BR" sz="800">
                <a:latin typeface="Georgia" pitchFamily="18" charset="0"/>
              </a:rPr>
              <a:t>commons.wikimedia.org/wiki/File:Zurara.jpg</a:t>
            </a:r>
            <a:endParaRPr lang="cs-CZ" sz="800"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Zurarovo dílo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/>
            <a:r>
              <a:rPr lang="cs-CZ" sz="2000" i="1" smtClean="0"/>
              <a:t>Kronika o dobytí Ceuty </a:t>
            </a:r>
            <a:r>
              <a:rPr lang="cs-CZ" sz="2000" smtClean="0"/>
              <a:t>(</a:t>
            </a:r>
            <a:r>
              <a:rPr lang="cs-CZ" sz="2000" i="1" smtClean="0"/>
              <a:t>Crónica da Tomada de Ceuta</a:t>
            </a:r>
            <a:r>
              <a:rPr lang="cs-CZ" sz="2000" smtClean="0"/>
              <a:t>)</a:t>
            </a:r>
          </a:p>
          <a:p>
            <a:pPr algn="just"/>
            <a:r>
              <a:rPr lang="cs-CZ" sz="2000" i="1" smtClean="0"/>
              <a:t>Kronika o skutcích v Guineji </a:t>
            </a:r>
            <a:r>
              <a:rPr lang="cs-CZ" sz="2000" smtClean="0"/>
              <a:t>(</a:t>
            </a:r>
            <a:r>
              <a:rPr lang="cs-CZ" sz="2000" i="1" smtClean="0"/>
              <a:t>Crónica dos Feitos da Guiné</a:t>
            </a:r>
            <a:r>
              <a:rPr lang="cs-CZ" sz="2000" smtClean="0"/>
              <a:t>) – chvalozpěv na infanta Jindřicha Mořeplavce</a:t>
            </a:r>
          </a:p>
          <a:p>
            <a:pPr algn="just"/>
            <a:r>
              <a:rPr lang="cs-CZ" sz="2000" smtClean="0"/>
              <a:t>knihy o významných osobnostech z řad šlechty 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Metoda:</a:t>
            </a:r>
          </a:p>
          <a:p>
            <a:pPr algn="just"/>
            <a:r>
              <a:rPr lang="cs-CZ" sz="2000" smtClean="0"/>
              <a:t>obrací pozornost k feudálním pánům a ideologii rytířských řádů (sám členem Kristova řádu) – nezajímá se o kolektivní činy</a:t>
            </a:r>
          </a:p>
          <a:p>
            <a:pPr algn="just"/>
            <a:r>
              <a:rPr lang="cs-CZ" sz="2000" smtClean="0"/>
              <a:t>nepracuje s dokumenty, opírá se o ústní výpovědi společensky exponovaných osob</a:t>
            </a:r>
          </a:p>
          <a:p>
            <a:pPr algn="just"/>
            <a:r>
              <a:rPr lang="cs-CZ" sz="2000" smtClean="0"/>
              <a:t>Styl:</a:t>
            </a:r>
          </a:p>
          <a:p>
            <a:pPr algn="just"/>
            <a:r>
              <a:rPr lang="cs-CZ" sz="2000" smtClean="0"/>
              <a:t>rétorický, chvalořečný, vyšperkovaný citáty</a:t>
            </a:r>
          </a:p>
          <a:p>
            <a:endParaRPr lang="cs-CZ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Rui de Pina</a:t>
            </a:r>
            <a:r>
              <a:rPr lang="pt-PT" sz="2400" smtClean="0">
                <a:solidFill>
                  <a:srgbClr val="9D2512"/>
                </a:solidFill>
              </a:rPr>
              <a:t/>
            </a:r>
            <a:br>
              <a:rPr lang="pt-PT" sz="2400" smtClean="0">
                <a:solidFill>
                  <a:srgbClr val="9D2512"/>
                </a:solidFill>
              </a:rPr>
            </a:br>
            <a:r>
              <a:rPr lang="pt-PT" sz="2400" smtClean="0">
                <a:solidFill>
                  <a:srgbClr val="9D2512"/>
                </a:solidFill>
              </a:rPr>
              <a:t> (1440 – 1522)</a:t>
            </a:r>
            <a:endParaRPr lang="cs-CZ" sz="2400" smtClean="0">
              <a:solidFill>
                <a:srgbClr val="9D2512"/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z="2000" smtClean="0"/>
          </a:p>
          <a:p>
            <a:r>
              <a:rPr lang="cs-CZ" sz="2000" i="1" smtClean="0"/>
              <a:t>Kronika vlády Duarta </a:t>
            </a:r>
            <a:r>
              <a:rPr lang="cs-CZ" sz="2000" smtClean="0"/>
              <a:t>(</a:t>
            </a:r>
            <a:r>
              <a:rPr lang="cs-CZ" sz="2000" i="1" smtClean="0"/>
              <a:t>Crónica de E-Rei D. Duarte</a:t>
            </a:r>
            <a:r>
              <a:rPr lang="cs-CZ" sz="2000" smtClean="0"/>
              <a:t>)</a:t>
            </a:r>
          </a:p>
          <a:p>
            <a:r>
              <a:rPr lang="cs-CZ" sz="2000" i="1" smtClean="0"/>
              <a:t>Kroniky vlády Afonse V</a:t>
            </a:r>
            <a:r>
              <a:rPr lang="cs-CZ" sz="2000" smtClean="0"/>
              <a:t>. (</a:t>
            </a:r>
            <a:r>
              <a:rPr lang="cs-CZ" sz="2000" i="1" smtClean="0"/>
              <a:t>Crónica de E-Rei D. Afonso V</a:t>
            </a:r>
            <a:r>
              <a:rPr lang="cs-CZ" sz="2000" smtClean="0"/>
              <a:t>)</a:t>
            </a:r>
          </a:p>
          <a:p>
            <a:r>
              <a:rPr lang="cs-CZ" sz="2000" i="1" smtClean="0"/>
              <a:t>Kronika vlády Jana II.</a:t>
            </a:r>
            <a:r>
              <a:rPr lang="cs-CZ" sz="2000" smtClean="0"/>
              <a:t> (</a:t>
            </a:r>
            <a:r>
              <a:rPr lang="cs-CZ" sz="2000" i="1" smtClean="0"/>
              <a:t>Crónica de E-Rei D. </a:t>
            </a:r>
            <a:r>
              <a:rPr lang="en-US" sz="2000" i="1" smtClean="0"/>
              <a:t>João</a:t>
            </a:r>
            <a:r>
              <a:rPr lang="cs-CZ" sz="2000" smtClean="0"/>
              <a:t>)</a:t>
            </a:r>
            <a:endParaRPr lang="pt-PT" sz="2000" smtClean="0"/>
          </a:p>
          <a:p>
            <a:endParaRPr lang="pt-PT" sz="2000" smtClean="0"/>
          </a:p>
          <a:p>
            <a:endParaRPr lang="cs-CZ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2. Krásná próza: rytířský román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2000" smtClean="0"/>
              <a:t>výsledek syntézy lat. lit. tradice, kterou udržovalo duchovenstvo, a žakéřské tradice </a:t>
            </a:r>
          </a:p>
          <a:p>
            <a:pPr algn="just">
              <a:lnSpc>
                <a:spcPct val="90000"/>
              </a:lnSpc>
            </a:pPr>
            <a:r>
              <a:rPr lang="cs-CZ" sz="2000" smtClean="0"/>
              <a:t>V Evropě se rozvíjejí epické národní cykly, z nichž do Port. nejvýrazněji pronikly tzv. bretaňské lais (bretonská látka) – keltské skladby o králi Artušovi a rytířích Kulatého stolu (pův. součást lat. Historiografie v Británii, díky Chrétienu de Troyes se dostává do záp. Francie a poté do ostatních částí záp. Evropy)</a:t>
            </a:r>
          </a:p>
          <a:p>
            <a:pPr algn="just">
              <a:lnSpc>
                <a:spcPct val="90000"/>
              </a:lnSpc>
            </a:pPr>
            <a:endParaRPr lang="cs-CZ" sz="2000" smtClean="0"/>
          </a:p>
          <a:p>
            <a:pPr algn="just">
              <a:lnSpc>
                <a:spcPct val="90000"/>
              </a:lnSpc>
            </a:pPr>
            <a:r>
              <a:rPr lang="cs-CZ" sz="2000" smtClean="0"/>
              <a:t>typy:</a:t>
            </a:r>
          </a:p>
          <a:p>
            <a:pPr algn="just">
              <a:lnSpc>
                <a:spcPct val="90000"/>
              </a:lnSpc>
            </a:pPr>
            <a:r>
              <a:rPr lang="cs-CZ" sz="2000" smtClean="0"/>
              <a:t>profánní rytířské příběhy: rozvíjejí </a:t>
            </a:r>
            <a:r>
              <a:rPr lang="cs-CZ" sz="2000" b="1" smtClean="0"/>
              <a:t>ideál osudové lásky </a:t>
            </a:r>
            <a:r>
              <a:rPr lang="cs-CZ" sz="2000" smtClean="0"/>
              <a:t>(Tristan a Isolda apod.)</a:t>
            </a:r>
          </a:p>
          <a:p>
            <a:pPr algn="just">
              <a:lnSpc>
                <a:spcPct val="90000"/>
              </a:lnSpc>
            </a:pPr>
            <a:r>
              <a:rPr lang="cs-CZ" sz="2000" smtClean="0"/>
              <a:t>mysticko-symbolické příběhy: rozvíjejí </a:t>
            </a:r>
            <a:r>
              <a:rPr lang="cs-CZ" sz="2000" b="1" smtClean="0"/>
              <a:t>ideál chrabrého rytíře </a:t>
            </a:r>
            <a:r>
              <a:rPr lang="cs-CZ" sz="2000" smtClean="0"/>
              <a:t>(panického, který po mnoha zkouškách dosahuje věčné blaženosti na zemi)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Bretonská látka v Portugalsku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smtClean="0"/>
              <a:t>předpokládá se, že port. úpravy bret. látky tvořily součást repertoáru žakéřů </a:t>
            </a:r>
          </a:p>
          <a:p>
            <a:pPr>
              <a:lnSpc>
                <a:spcPct val="90000"/>
              </a:lnSpc>
            </a:pPr>
            <a:endParaRPr lang="cs-CZ" sz="2000" smtClean="0"/>
          </a:p>
          <a:p>
            <a:pPr>
              <a:lnSpc>
                <a:spcPct val="90000"/>
              </a:lnSpc>
            </a:pPr>
            <a:r>
              <a:rPr lang="cs-CZ" sz="2000" smtClean="0"/>
              <a:t>na konci 13. stol. – přeloženy fr. romány z cyklu </a:t>
            </a:r>
            <a:r>
              <a:rPr lang="cs-CZ" sz="2000" i="1" smtClean="0"/>
              <a:t>Hledání sv. grálu </a:t>
            </a:r>
            <a:r>
              <a:rPr lang="cs-CZ" sz="2000" smtClean="0"/>
              <a:t>(části tohoto cyklu se dochovaly v rukopisech z 15. a 16. stol.):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1. část: Josef z Arimateje (Arimatejský)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2. část: Merlin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3. část: Hledání sv. Grálu 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činy rytířů a milostné zápletky se přizpůsobují </a:t>
            </a:r>
            <a:r>
              <a:rPr lang="cs-CZ" sz="2000" b="1" smtClean="0"/>
              <a:t>náboženskému</a:t>
            </a:r>
            <a:r>
              <a:rPr lang="cs-CZ" sz="2000" smtClean="0"/>
              <a:t> záměru (láska je hříšná, nejdokonalejší stav je panenství) 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látka: líčí původ sv. grálu (nádoba obsahující Kristovu krev, kterou přiveze JA z Jeruzaléma do Anglie), hledání grálu rytíři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texty (psány prózou určenou k poslechu)byly pravděpodobně čteny mezi 13. a 16. stol.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Amadis Waleský (de Gaula)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slavný román napsaný na Pyrenejském poloostrově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neznámý původ : port. teze (1385</a:t>
            </a:r>
            <a:r>
              <a:rPr lang="pt-PT" sz="2000" dirty="0" smtClean="0"/>
              <a:t>) x </a:t>
            </a:r>
            <a:r>
              <a:rPr lang="cs-CZ" sz="2000" dirty="0" err="1" smtClean="0"/>
              <a:t>špaň</a:t>
            </a:r>
            <a:r>
              <a:rPr lang="cs-CZ" sz="2000" dirty="0" smtClean="0"/>
              <a:t>. teze (1359)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zachovaná verze: první vydání španělské (1508 </a:t>
            </a:r>
            <a:r>
              <a:rPr lang="cs-CZ" sz="2000" dirty="0" err="1" smtClean="0"/>
              <a:t>Garcia</a:t>
            </a:r>
            <a:r>
              <a:rPr lang="cs-CZ" sz="2000" dirty="0" smtClean="0"/>
              <a:t> </a:t>
            </a:r>
            <a:r>
              <a:rPr lang="cs-CZ" sz="2000" dirty="0" err="1" smtClean="0"/>
              <a:t>Rodriguez</a:t>
            </a:r>
            <a:r>
              <a:rPr lang="cs-CZ" sz="2000" dirty="0" smtClean="0"/>
              <a:t> n. </a:t>
            </a:r>
            <a:r>
              <a:rPr lang="cs-CZ" sz="2000" dirty="0" err="1" smtClean="0"/>
              <a:t>Ordonez</a:t>
            </a:r>
            <a:r>
              <a:rPr lang="cs-CZ" sz="2000" dirty="0" smtClean="0"/>
              <a:t> </a:t>
            </a:r>
            <a:r>
              <a:rPr lang="cs-CZ" sz="2000" dirty="0" err="1" smtClean="0"/>
              <a:t>Montalvo</a:t>
            </a:r>
            <a:r>
              <a:rPr lang="cs-CZ" sz="2000" dirty="0" smtClean="0"/>
              <a:t>) – sepsal kolem r. 1492 ve 4 knihách, r. 1510 připojil vlastní 5. knihu)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Látka: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milostný rytířský příběh</a:t>
            </a:r>
            <a:r>
              <a:rPr lang="cs-CZ" sz="2000" dirty="0" smtClean="0"/>
              <a:t> reprezentující dvorskou etiketu podobnou jako v písních o lásce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hl. hrdina </a:t>
            </a:r>
            <a:r>
              <a:rPr lang="cs-CZ" sz="2000" dirty="0" err="1" smtClean="0"/>
              <a:t>Amadis</a:t>
            </a:r>
            <a:r>
              <a:rPr lang="cs-CZ" sz="2000" dirty="0" smtClean="0"/>
              <a:t> je plodem tajné lásky krále </a:t>
            </a:r>
            <a:r>
              <a:rPr lang="cs-CZ" sz="2000" dirty="0" err="1" smtClean="0"/>
              <a:t>Periona</a:t>
            </a:r>
            <a:r>
              <a:rPr lang="cs-CZ" sz="2000" dirty="0" smtClean="0"/>
              <a:t> a královny </a:t>
            </a:r>
            <a:r>
              <a:rPr lang="cs-CZ" sz="2000" dirty="0" err="1" smtClean="0"/>
              <a:t>Eliseny</a:t>
            </a:r>
            <a:r>
              <a:rPr lang="cs-CZ" sz="2000" dirty="0" smtClean="0"/>
              <a:t> – vržen do moře – ujímá se ho rodina, která nic netuší o jeho původu – ve službě infantky </a:t>
            </a:r>
            <a:r>
              <a:rPr lang="cs-CZ" sz="2000" dirty="0" err="1" smtClean="0"/>
              <a:t>Oriany</a:t>
            </a:r>
            <a:r>
              <a:rPr lang="cs-CZ" sz="2000" dirty="0" smtClean="0"/>
              <a:t> – zamilují se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Významné motivy: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láska a smyslnost </a:t>
            </a:r>
            <a:r>
              <a:rPr lang="cs-CZ" sz="2000" dirty="0" smtClean="0"/>
              <a:t>(</a:t>
            </a:r>
            <a:r>
              <a:rPr lang="cs-CZ" sz="2000" dirty="0" err="1" smtClean="0"/>
              <a:t>Amadis</a:t>
            </a:r>
            <a:r>
              <a:rPr lang="cs-CZ" sz="2000" dirty="0" smtClean="0"/>
              <a:t> a </a:t>
            </a:r>
            <a:r>
              <a:rPr lang="cs-CZ" sz="2000" dirty="0" err="1" smtClean="0"/>
              <a:t>Oriana</a:t>
            </a:r>
            <a:r>
              <a:rPr lang="cs-CZ" sz="2000" dirty="0" smtClean="0"/>
              <a:t> se milují nejen duševně, ale též fyzicky, přestože </a:t>
            </a:r>
            <a:r>
              <a:rPr lang="cs-CZ" sz="2000" dirty="0" err="1" smtClean="0"/>
              <a:t>Amadis</a:t>
            </a:r>
            <a:r>
              <a:rPr lang="cs-CZ" sz="2000" dirty="0" smtClean="0"/>
              <a:t> zůstává chrabrým a cudným)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ideál rytířské ctnosti </a:t>
            </a:r>
            <a:r>
              <a:rPr lang="cs-CZ" sz="2000" dirty="0" smtClean="0"/>
              <a:t>(statečnost, smysl pro čest a spravedlnost apod.)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nadpřirozeno </a:t>
            </a:r>
            <a:r>
              <a:rPr lang="cs-CZ" sz="2000" dirty="0" smtClean="0"/>
              <a:t>(podobné jako v Grálu)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>
                <a:solidFill>
                  <a:srgbClr val="9D2512"/>
                </a:solidFill>
                <a:latin typeface="Arial" charset="0"/>
              </a:rPr>
              <a:t>Vydání Amadise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2381250" cy="3914775"/>
          </a:xfrm>
        </p:spPr>
      </p:pic>
      <p:sp>
        <p:nvSpPr>
          <p:cNvPr id="28675" name="Obdélník 4"/>
          <p:cNvSpPr>
            <a:spLocks noChangeArrowheads="1"/>
          </p:cNvSpPr>
          <p:nvPr/>
        </p:nvSpPr>
        <p:spPr bwMode="auto">
          <a:xfrm>
            <a:off x="179388" y="5300663"/>
            <a:ext cx="3097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Georgia" pitchFamily="18" charset="0"/>
              </a:rPr>
              <a:t>Primera edición del </a:t>
            </a:r>
            <a:r>
              <a:rPr lang="es-ES" sz="1400" i="1">
                <a:latin typeface="Georgia" pitchFamily="18" charset="0"/>
              </a:rPr>
              <a:t>Amadís de Gaula</a:t>
            </a:r>
            <a:r>
              <a:rPr lang="es-ES" sz="1400">
                <a:latin typeface="Georgia" pitchFamily="18" charset="0"/>
              </a:rPr>
              <a:t> de </a:t>
            </a:r>
            <a:r>
              <a:rPr lang="es-ES" sz="1400">
                <a:latin typeface="Georgia" pitchFamily="18" charset="0"/>
                <a:hlinkClick r:id="rId3" tooltip="Garci Rodríguez de Montalvo"/>
              </a:rPr>
              <a:t>Garci Rodríguez de Montalvo</a:t>
            </a:r>
            <a:r>
              <a:rPr lang="es-ES" sz="1400">
                <a:latin typeface="Georgia" pitchFamily="18" charset="0"/>
              </a:rPr>
              <a:t>, impreso en </a:t>
            </a:r>
            <a:r>
              <a:rPr lang="es-ES" sz="1400">
                <a:latin typeface="Georgia" pitchFamily="18" charset="0"/>
                <a:hlinkClick r:id="rId4" tooltip="Zaragoza"/>
              </a:rPr>
              <a:t>Zaragoza</a:t>
            </a:r>
            <a:r>
              <a:rPr lang="es-ES" sz="1400">
                <a:latin typeface="Georgia" pitchFamily="18" charset="0"/>
              </a:rPr>
              <a:t> por </a:t>
            </a:r>
            <a:r>
              <a:rPr lang="es-ES" sz="1400">
                <a:latin typeface="Georgia" pitchFamily="18" charset="0"/>
                <a:hlinkClick r:id="rId5" tooltip="Jorge Coci"/>
              </a:rPr>
              <a:t>Jorge Coci</a:t>
            </a:r>
            <a:r>
              <a:rPr lang="es-ES" sz="1400">
                <a:latin typeface="Georgia" pitchFamily="18" charset="0"/>
              </a:rPr>
              <a:t> (1508).</a:t>
            </a:r>
            <a:r>
              <a:rPr lang="es-ES" sz="1400" baseline="30000">
                <a:latin typeface="Georgia" pitchFamily="18" charset="0"/>
                <a:hlinkClick r:id="rId6"/>
              </a:rPr>
              <a:t>[1</a:t>
            </a:r>
            <a:endParaRPr lang="cs-CZ" sz="1400">
              <a:latin typeface="Georgia" pitchFamily="18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484313"/>
            <a:ext cx="2381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bdélník 6"/>
          <p:cNvSpPr>
            <a:spLocks noChangeArrowheads="1"/>
          </p:cNvSpPr>
          <p:nvPr/>
        </p:nvSpPr>
        <p:spPr bwMode="auto">
          <a:xfrm>
            <a:off x="6156325" y="4941888"/>
            <a:ext cx="23764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Georgia" pitchFamily="18" charset="0"/>
              </a:rPr>
              <a:t>Ilustración de Amadís de Gaula de una edición de 1533.</a:t>
            </a:r>
            <a:endParaRPr lang="cs-CZ" sz="1400">
              <a:latin typeface="Georgia" pitchFamily="18" charset="0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1375" y="2324100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Obdélník 8"/>
          <p:cNvSpPr>
            <a:spLocks noChangeArrowheads="1"/>
          </p:cNvSpPr>
          <p:nvPr/>
        </p:nvSpPr>
        <p:spPr bwMode="auto">
          <a:xfrm>
            <a:off x="3132138" y="481330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Georgia" pitchFamily="18" charset="0"/>
              </a:rPr>
              <a:t>Primera edición del </a:t>
            </a:r>
            <a:r>
              <a:rPr lang="es-ES" sz="1400" i="1">
                <a:latin typeface="Georgia" pitchFamily="18" charset="0"/>
              </a:rPr>
              <a:t>Amadís de Gaula</a:t>
            </a:r>
            <a:r>
              <a:rPr lang="es-ES" sz="1400">
                <a:latin typeface="Georgia" pitchFamily="18" charset="0"/>
              </a:rPr>
              <a:t> de </a:t>
            </a:r>
            <a:r>
              <a:rPr lang="es-ES" sz="1400">
                <a:latin typeface="Georgia" pitchFamily="18" charset="0"/>
                <a:hlinkClick r:id="rId3" tooltip="Garci Rodríguez de Montalvo"/>
              </a:rPr>
              <a:t>Garci Rodríguez de Montalvo</a:t>
            </a:r>
            <a:r>
              <a:rPr lang="es-ES" sz="1400">
                <a:latin typeface="Georgia" pitchFamily="18" charset="0"/>
              </a:rPr>
              <a:t>, impreso en </a:t>
            </a:r>
            <a:r>
              <a:rPr lang="es-ES" sz="1400">
                <a:latin typeface="Georgia" pitchFamily="18" charset="0"/>
                <a:hlinkClick r:id="rId4" tooltip="Zaragoza"/>
              </a:rPr>
              <a:t>Zaragoza</a:t>
            </a:r>
            <a:r>
              <a:rPr lang="es-ES" sz="1400">
                <a:latin typeface="Georgia" pitchFamily="18" charset="0"/>
              </a:rPr>
              <a:t> por </a:t>
            </a:r>
            <a:r>
              <a:rPr lang="es-ES" sz="1400">
                <a:latin typeface="Georgia" pitchFamily="18" charset="0"/>
                <a:hlinkClick r:id="rId5" tooltip="Jorge Coci"/>
              </a:rPr>
              <a:t>Jorge Coci</a:t>
            </a:r>
            <a:r>
              <a:rPr lang="es-ES" sz="1400">
                <a:latin typeface="Georgia" pitchFamily="18" charset="0"/>
              </a:rPr>
              <a:t> (1508).</a:t>
            </a:r>
            <a:r>
              <a:rPr lang="es-ES" sz="1400" baseline="30000">
                <a:latin typeface="Georgia" pitchFamily="18" charset="0"/>
                <a:hlinkClick r:id="rId6"/>
              </a:rPr>
              <a:t>[1</a:t>
            </a:r>
            <a:endParaRPr lang="cs-CZ" sz="1400">
              <a:latin typeface="Georgia" pitchFamily="18" charset="0"/>
            </a:endParaRPr>
          </a:p>
        </p:txBody>
      </p:sp>
      <p:sp>
        <p:nvSpPr>
          <p:cNvPr id="28680" name="Obdélník 9"/>
          <p:cNvSpPr>
            <a:spLocks noChangeArrowheads="1"/>
          </p:cNvSpPr>
          <p:nvPr/>
        </p:nvSpPr>
        <p:spPr bwMode="auto">
          <a:xfrm>
            <a:off x="5867400" y="6165850"/>
            <a:ext cx="309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Georgia" pitchFamily="18" charset="0"/>
              </a:rPr>
              <a:t>Zdroj: es.wikipedia.org/wiki/Amadís_de_Gaula, 10.10.2010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3. Dvorská nauková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1400" smtClean="0"/>
              <a:t>v 15. stol. se rozvíjí knižní kultura, port. králové pořizují překlady, nechávají sepsat kroniky, sami píší</a:t>
            </a:r>
          </a:p>
          <a:p>
            <a:pPr>
              <a:lnSpc>
                <a:spcPct val="80000"/>
              </a:lnSpc>
            </a:pP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b="1" smtClean="0"/>
              <a:t>Jan I.  </a:t>
            </a:r>
            <a:r>
              <a:rPr lang="cs-CZ" sz="1400" smtClean="0"/>
              <a:t>(1385 – 1433)</a:t>
            </a:r>
          </a:p>
          <a:p>
            <a:pPr>
              <a:lnSpc>
                <a:spcPct val="80000"/>
              </a:lnSpc>
            </a:pPr>
            <a:r>
              <a:rPr lang="cs-CZ" sz="1400" i="1" smtClean="0"/>
              <a:t>Kniha o lovectví </a:t>
            </a:r>
            <a:r>
              <a:rPr lang="cs-CZ" sz="1400" smtClean="0"/>
              <a:t>(</a:t>
            </a:r>
            <a:r>
              <a:rPr lang="cs-CZ" sz="1400" i="1" smtClean="0"/>
              <a:t>Livro da Montaria</a:t>
            </a:r>
            <a:r>
              <a:rPr lang="cs-CZ" sz="1400" smtClean="0"/>
              <a:t>):</a:t>
            </a:r>
            <a:r>
              <a:rPr lang="pt-PT" sz="1400" smtClean="0"/>
              <a:t> </a:t>
            </a:r>
            <a:r>
              <a:rPr lang="cs-CZ" sz="1400" smtClean="0"/>
              <a:t>navazuje na odborná </a:t>
            </a:r>
            <a:endParaRPr lang="pt-PT" sz="1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1400" smtClean="0">
                <a:latin typeface="Arial" charset="0"/>
              </a:rPr>
              <a:t>      </a:t>
            </a:r>
            <a:r>
              <a:rPr lang="cs-CZ" sz="1400" smtClean="0"/>
              <a:t>a didaktická pojednání</a:t>
            </a:r>
          </a:p>
          <a:p>
            <a:pPr>
              <a:lnSpc>
                <a:spcPct val="80000"/>
              </a:lnSpc>
            </a:pP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b="1" smtClean="0"/>
              <a:t>Duarte</a:t>
            </a:r>
            <a:r>
              <a:rPr lang="cs-CZ" sz="1400" smtClean="0"/>
              <a:t> (1433 – 1438)</a:t>
            </a:r>
          </a:p>
          <a:p>
            <a:pPr>
              <a:lnSpc>
                <a:spcPct val="80000"/>
              </a:lnSpc>
            </a:pPr>
            <a:r>
              <a:rPr lang="cs-CZ" sz="1400" i="1" smtClean="0"/>
              <a:t>Příručka správné jízdy na všech sedlech</a:t>
            </a:r>
            <a:r>
              <a:rPr lang="pt-PT" sz="1400" i="1" smtClean="0"/>
              <a:t> </a:t>
            </a:r>
            <a:r>
              <a:rPr lang="cs-CZ" sz="1400" smtClean="0"/>
              <a:t>(</a:t>
            </a:r>
            <a:r>
              <a:rPr lang="pt-PT" sz="1400" i="1" smtClean="0"/>
              <a:t>Ensinança de bem cavalgar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1400" i="1" smtClean="0">
                <a:latin typeface="Arial" charset="0"/>
              </a:rPr>
              <a:t>      </a:t>
            </a:r>
            <a:r>
              <a:rPr lang="pt-PT" sz="1400" i="1" smtClean="0"/>
              <a:t>toda sela</a:t>
            </a:r>
            <a:r>
              <a:rPr lang="pt-PT" sz="1400" smtClean="0"/>
              <a:t>) </a:t>
            </a:r>
          </a:p>
          <a:p>
            <a:pPr>
              <a:lnSpc>
                <a:spcPct val="80000"/>
              </a:lnSpc>
            </a:pPr>
            <a:r>
              <a:rPr lang="pt-PT" sz="1400" i="1" u="sng" smtClean="0"/>
              <a:t>V</a:t>
            </a:r>
            <a:r>
              <a:rPr lang="cs-CZ" sz="1400" i="1" u="sng" smtClean="0"/>
              <a:t>ěrný rádce </a:t>
            </a:r>
            <a:r>
              <a:rPr lang="cs-CZ" sz="1400" u="sng" smtClean="0"/>
              <a:t>(</a:t>
            </a:r>
            <a:r>
              <a:rPr lang="cs-CZ" sz="1400" i="1" u="sng" smtClean="0"/>
              <a:t>Leal Conselheiro</a:t>
            </a:r>
            <a:r>
              <a:rPr lang="cs-CZ" sz="1400" u="sng" smtClean="0"/>
              <a:t>) </a:t>
            </a:r>
          </a:p>
          <a:p>
            <a:pPr>
              <a:lnSpc>
                <a:spcPct val="80000"/>
              </a:lnSpc>
            </a:pPr>
            <a:r>
              <a:rPr lang="cs-CZ" sz="1400" smtClean="0"/>
              <a:t>námět mravoličný (určit normy a vzory jednání)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1400" smtClean="0">
                <a:latin typeface="Arial" charset="0"/>
              </a:rPr>
              <a:t>     </a:t>
            </a:r>
            <a:r>
              <a:rPr lang="cs-CZ" sz="1400" smtClean="0"/>
              <a:t>subjektivita: vložené introspektivní analýzy  (např. o různých povahách smutku a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1400" smtClean="0">
                <a:latin typeface="Arial" charset="0"/>
              </a:rPr>
              <a:t>     </a:t>
            </a:r>
            <a:r>
              <a:rPr lang="cs-CZ" sz="1400" smtClean="0"/>
              <a:t>stesku – </a:t>
            </a:r>
            <a:r>
              <a:rPr lang="cs-CZ" sz="1400" i="1" smtClean="0"/>
              <a:t>saudade)</a:t>
            </a:r>
            <a:r>
              <a:rPr lang="cs-CZ" sz="1400" smtClean="0"/>
              <a:t>, snaží se analyzovat osobní prožitek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cs-CZ" sz="1400" smtClean="0"/>
          </a:p>
          <a:p>
            <a:pPr>
              <a:lnSpc>
                <a:spcPct val="80000"/>
              </a:lnSpc>
            </a:pPr>
            <a:r>
              <a:rPr lang="cs-CZ" sz="1400" b="1" smtClean="0"/>
              <a:t>Pedro</a:t>
            </a:r>
          </a:p>
          <a:p>
            <a:pPr>
              <a:lnSpc>
                <a:spcPct val="80000"/>
              </a:lnSpc>
            </a:pPr>
            <a:r>
              <a:rPr lang="cs-CZ" sz="1400" i="1" u="sng" smtClean="0"/>
              <a:t>Ctnostné dobrodiní </a:t>
            </a:r>
            <a:r>
              <a:rPr lang="cs-CZ" sz="1400" u="sng" smtClean="0"/>
              <a:t>(</a:t>
            </a:r>
            <a:r>
              <a:rPr lang="cs-CZ" sz="1400" i="1" u="sng" smtClean="0"/>
              <a:t>Virtuosa Benfeitoria</a:t>
            </a:r>
            <a:r>
              <a:rPr lang="cs-CZ" sz="1400" u="sng" smtClean="0"/>
              <a:t>)</a:t>
            </a:r>
            <a:endParaRPr lang="cs-CZ" sz="1400" b="1" u="sng" smtClean="0"/>
          </a:p>
          <a:p>
            <a:pPr>
              <a:lnSpc>
                <a:spcPct val="80000"/>
              </a:lnSpc>
            </a:pPr>
            <a:r>
              <a:rPr lang="cs-CZ" sz="1400" smtClean="0"/>
              <a:t>vyložení polit., sociální, ekon. a náb. </a:t>
            </a:r>
            <a:r>
              <a:rPr lang="cs-CZ" sz="1400" b="1" smtClean="0"/>
              <a:t>teorie feudalismu </a:t>
            </a:r>
          </a:p>
          <a:p>
            <a:pPr>
              <a:lnSpc>
                <a:spcPct val="80000"/>
              </a:lnSpc>
            </a:pPr>
            <a:r>
              <a:rPr lang="cs-CZ" sz="1400" b="1" smtClean="0"/>
              <a:t>definice společenské hierarchie</a:t>
            </a:r>
            <a:r>
              <a:rPr lang="cs-CZ" sz="1400" smtClean="0"/>
              <a:t>: svět je představován ve formě stupňovité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1400" smtClean="0">
                <a:latin typeface="Arial" charset="0"/>
              </a:rPr>
              <a:t>      </a:t>
            </a:r>
            <a:r>
              <a:rPr lang="cs-CZ" sz="1400" smtClean="0"/>
              <a:t>pyramidy, jejímž vrcholem je Bůh a základem němí tvorové ; pojítkem mezi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1400" smtClean="0">
                <a:latin typeface="Arial" charset="0"/>
              </a:rPr>
              <a:t>     </a:t>
            </a:r>
            <a:r>
              <a:rPr lang="cs-CZ" sz="1400" smtClean="0"/>
              <a:t> jednotlivými stupni je dobrodiní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133600"/>
            <a:ext cx="15351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005263"/>
            <a:ext cx="151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4. Apologetická a mystická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smtClean="0"/>
              <a:t>do konce středověku se o morálních a mystických tématech pojednává zpravidla latinsky</a:t>
            </a:r>
          </a:p>
          <a:p>
            <a:pPr>
              <a:lnSpc>
                <a:spcPct val="90000"/>
              </a:lnSpc>
            </a:pPr>
            <a:r>
              <a:rPr lang="cs-CZ" sz="1700" smtClean="0"/>
              <a:t>1. překlad Bible za Jana I.</a:t>
            </a:r>
          </a:p>
          <a:p>
            <a:pPr>
              <a:lnSpc>
                <a:spcPct val="90000"/>
              </a:lnSpc>
            </a:pPr>
            <a:endParaRPr lang="cs-CZ" sz="1700" smtClean="0"/>
          </a:p>
          <a:p>
            <a:pPr>
              <a:lnSpc>
                <a:spcPct val="90000"/>
              </a:lnSpc>
            </a:pPr>
            <a:r>
              <a:rPr lang="cs-CZ" sz="1700" smtClean="0"/>
              <a:t>Původní literatura:</a:t>
            </a:r>
          </a:p>
          <a:p>
            <a:pPr>
              <a:lnSpc>
                <a:spcPct val="90000"/>
              </a:lnSpc>
            </a:pPr>
            <a:r>
              <a:rPr lang="cs-CZ" sz="1700" i="1" smtClean="0"/>
              <a:t>Zahrada manželova </a:t>
            </a:r>
            <a:r>
              <a:rPr lang="cs-CZ" sz="1700" smtClean="0"/>
              <a:t>(</a:t>
            </a:r>
            <a:r>
              <a:rPr lang="cs-CZ" sz="1700" i="1" smtClean="0"/>
              <a:t>Orto do Esposo</a:t>
            </a:r>
            <a:r>
              <a:rPr lang="cs-CZ" sz="1700" smtClean="0"/>
              <a:t>): sbírka rozjímání o Písmu svatém, marnosti pozemského pachtění, doplněná exemply a citáty z různých pramenů</a:t>
            </a:r>
          </a:p>
          <a:p>
            <a:pPr>
              <a:lnSpc>
                <a:spcPct val="90000"/>
              </a:lnSpc>
            </a:pPr>
            <a:endParaRPr lang="cs-CZ" sz="1700" smtClean="0"/>
          </a:p>
          <a:p>
            <a:pPr>
              <a:lnSpc>
                <a:spcPct val="90000"/>
              </a:lnSpc>
            </a:pPr>
            <a:r>
              <a:rPr lang="cs-CZ" sz="1700" smtClean="0"/>
              <a:t>André Dias: </a:t>
            </a:r>
            <a:r>
              <a:rPr lang="cs-CZ" sz="1700" i="1" smtClean="0"/>
              <a:t>Duchovní chvalozpěvy a písně </a:t>
            </a:r>
            <a:r>
              <a:rPr lang="cs-CZ" sz="1700" smtClean="0"/>
              <a:t>(</a:t>
            </a:r>
            <a:r>
              <a:rPr lang="cs-CZ" sz="1700" i="1" smtClean="0"/>
              <a:t>Laudes e Cantigas Espirituais</a:t>
            </a:r>
            <a:r>
              <a:rPr lang="cs-CZ" sz="1700" smtClean="0"/>
              <a:t>) – soubor skladeb psaných nepravidelnými verši přip. rytmickou prózu; určeny ke zpěvu a tanci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1700" smtClean="0">
                <a:latin typeface="Arial" charset="0"/>
              </a:rPr>
              <a:t>     </a:t>
            </a:r>
            <a:r>
              <a:rPr lang="cs-CZ" sz="1700" smtClean="0"/>
              <a:t>dílo je neseno duchem františkánského hnutí  </a:t>
            </a:r>
          </a:p>
          <a:p>
            <a:pPr>
              <a:lnSpc>
                <a:spcPct val="90000"/>
              </a:lnSpc>
            </a:pPr>
            <a:endParaRPr lang="cs-CZ" sz="1700" smtClean="0"/>
          </a:p>
          <a:p>
            <a:pPr>
              <a:lnSpc>
                <a:spcPct val="90000"/>
              </a:lnSpc>
            </a:pPr>
            <a:r>
              <a:rPr lang="cs-CZ" sz="1700" i="1" smtClean="0"/>
              <a:t>Rozkošný les </a:t>
            </a:r>
            <a:r>
              <a:rPr lang="cs-CZ" sz="1700" smtClean="0"/>
              <a:t>(</a:t>
            </a:r>
            <a:r>
              <a:rPr lang="cs-CZ" sz="1700" i="1" smtClean="0"/>
              <a:t>Boosco Deleitoso</a:t>
            </a:r>
            <a:r>
              <a:rPr lang="cs-CZ" sz="1700" smtClean="0"/>
              <a:t>): dílo tlumočící autorovu znalost středověké mystické tvorby, díla Petrarcova a starověkých autorů (Seneca)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1700" smtClean="0">
                <a:latin typeface="Arial" charset="0"/>
              </a:rPr>
              <a:t>     </a:t>
            </a:r>
            <a:r>
              <a:rPr lang="cs-CZ" sz="1700" smtClean="0"/>
              <a:t>líčí strasti duše po spáchaném hříchu, její soud a etapy nanebevzetí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Pozdně středověké divadlo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000" smtClean="0"/>
              <a:t>Tradice:</a:t>
            </a:r>
          </a:p>
          <a:p>
            <a:endParaRPr lang="cs-CZ" sz="2000" smtClean="0"/>
          </a:p>
          <a:p>
            <a:r>
              <a:rPr lang="cs-CZ" sz="2000" smtClean="0"/>
              <a:t>my</a:t>
            </a:r>
            <a:r>
              <a:rPr lang="pt-PT" sz="2000" smtClean="0"/>
              <a:t>st</a:t>
            </a:r>
            <a:r>
              <a:rPr lang="cs-CZ" sz="2000" smtClean="0"/>
              <a:t>é</a:t>
            </a:r>
            <a:r>
              <a:rPr lang="pt-PT" sz="2000" smtClean="0"/>
              <a:t>ria</a:t>
            </a:r>
            <a:r>
              <a:rPr lang="cs-CZ" sz="2000" smtClean="0"/>
              <a:t> (mistérios)</a:t>
            </a:r>
          </a:p>
          <a:p>
            <a:r>
              <a:rPr lang="cs-CZ" sz="2000" smtClean="0"/>
              <a:t> morality (moralidades)</a:t>
            </a:r>
          </a:p>
          <a:p>
            <a:r>
              <a:rPr lang="cs-CZ" sz="2000" smtClean="0"/>
              <a:t> mirákula (milagres)</a:t>
            </a:r>
          </a:p>
          <a:p>
            <a:r>
              <a:rPr lang="cs-CZ" sz="2000" smtClean="0"/>
              <a:t> frašky (farsas)</a:t>
            </a:r>
          </a:p>
          <a:p>
            <a:r>
              <a:rPr lang="cs-CZ" sz="2000" smtClean="0"/>
              <a:t> sotties</a:t>
            </a:r>
          </a:p>
          <a:p>
            <a:r>
              <a:rPr lang="cs-CZ" sz="2000" smtClean="0"/>
              <a:t> burleskní kázání (s</a:t>
            </a:r>
            <a:r>
              <a:rPr lang="pt-PT" sz="2000" smtClean="0"/>
              <a:t>ermões burlescos</a:t>
            </a:r>
            <a:r>
              <a:rPr lang="cs-CZ" sz="2000" smtClean="0"/>
              <a:t>)</a:t>
            </a:r>
          </a:p>
          <a:p>
            <a:r>
              <a:rPr lang="cs-CZ" sz="2000" smtClean="0"/>
              <a:t> m</a:t>
            </a:r>
            <a:r>
              <a:rPr lang="pt-PT" sz="2000" smtClean="0"/>
              <a:t>omos</a:t>
            </a:r>
          </a:p>
          <a:p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1. Dějepisectví a epika 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1. Kroniky</a:t>
            </a:r>
          </a:p>
          <a:p>
            <a:r>
              <a:rPr lang="cs-CZ" smtClean="0"/>
              <a:t>2. Rodové knihy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916113"/>
            <a:ext cx="46085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bdélník 5"/>
          <p:cNvSpPr>
            <a:spLocks noChangeArrowheads="1"/>
          </p:cNvSpPr>
          <p:nvPr/>
        </p:nvSpPr>
        <p:spPr bwMode="auto">
          <a:xfrm>
            <a:off x="3779838" y="6046788"/>
            <a:ext cx="4537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i="1">
                <a:latin typeface="Georgia" pitchFamily="18" charset="0"/>
              </a:rPr>
              <a:t>Capitulación de Granada</a:t>
            </a:r>
            <a:r>
              <a:rPr lang="cs-CZ" sz="1000">
                <a:latin typeface="Georgia" pitchFamily="18" charset="0"/>
              </a:rPr>
              <a:t>, por Francisco Pradilla y Ortiz: Boabdil frente a Fernando e Isabel. 1882</a:t>
            </a:r>
          </a:p>
          <a:p>
            <a:r>
              <a:rPr lang="cs-CZ" sz="1000">
                <a:latin typeface="Georgia" pitchFamily="18" charset="0"/>
              </a:rPr>
              <a:t>commons.wikimedia.org/wiki/File:Reconquista-rendicion-granada.jpg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Gil</a:t>
            </a:r>
            <a:r>
              <a:rPr lang="cs-CZ" dirty="0" smtClean="0"/>
              <a:t> </a:t>
            </a:r>
            <a:r>
              <a:rPr lang="cs-CZ" dirty="0" err="1" smtClean="0"/>
              <a:t>Vicente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200" dirty="0" smtClean="0"/>
              <a:t>(1465? – 1537?)</a:t>
            </a:r>
            <a:endParaRPr lang="cs-CZ" sz="2200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000" smtClean="0"/>
              <a:t>Luis Vicente: </a:t>
            </a:r>
            <a:r>
              <a:rPr lang="pt-PT" sz="2000" i="1" smtClean="0"/>
              <a:t>Copilaçam de todalas obras de Gil Vicente </a:t>
            </a:r>
            <a:r>
              <a:rPr lang="pt-PT" sz="2000" smtClean="0"/>
              <a:t>(1562):</a:t>
            </a:r>
            <a:endParaRPr lang="cs-CZ" sz="2000" smtClean="0"/>
          </a:p>
          <a:p>
            <a:endParaRPr lang="pt-PT" sz="2000" smtClean="0"/>
          </a:p>
          <a:p>
            <a:r>
              <a:rPr lang="cs-CZ" sz="2000" smtClean="0"/>
              <a:t>náboženské hry </a:t>
            </a:r>
            <a:r>
              <a:rPr lang="pt-PT" sz="2000" smtClean="0"/>
              <a:t>(autos de devoção)</a:t>
            </a:r>
            <a:endParaRPr lang="cs-CZ" sz="2000" smtClean="0"/>
          </a:p>
          <a:p>
            <a:r>
              <a:rPr lang="pt-PT" sz="2000" smtClean="0"/>
              <a:t>f</a:t>
            </a:r>
            <a:r>
              <a:rPr lang="cs-CZ" sz="2000" smtClean="0"/>
              <a:t>rašky</a:t>
            </a:r>
            <a:r>
              <a:rPr lang="pt-PT" sz="2000" smtClean="0"/>
              <a:t> (farsas)</a:t>
            </a:r>
            <a:endParaRPr lang="cs-CZ" sz="2000" smtClean="0"/>
          </a:p>
          <a:p>
            <a:r>
              <a:rPr lang="pt-PT" sz="2000" smtClean="0"/>
              <a:t>k</a:t>
            </a:r>
            <a:r>
              <a:rPr lang="cs-CZ" sz="2000" smtClean="0"/>
              <a:t>omedie</a:t>
            </a:r>
            <a:r>
              <a:rPr lang="pt-PT" sz="2000" smtClean="0"/>
              <a:t> (comédias)</a:t>
            </a:r>
            <a:endParaRPr lang="cs-CZ" sz="2000" smtClean="0"/>
          </a:p>
          <a:p>
            <a:r>
              <a:rPr lang="pt-PT" sz="2000" smtClean="0"/>
              <a:t>t</a:t>
            </a:r>
            <a:r>
              <a:rPr lang="cs-CZ" sz="2000" smtClean="0"/>
              <a:t>ragikomedie</a:t>
            </a:r>
            <a:r>
              <a:rPr lang="pt-PT" sz="2000" smtClean="0"/>
              <a:t> (tragicomédias)</a:t>
            </a:r>
            <a:endParaRPr lang="cs-CZ" sz="2000" smtClean="0"/>
          </a:p>
          <a:p>
            <a:r>
              <a:rPr lang="cs-CZ" sz="2000" smtClean="0"/>
              <a:t>drobná díla</a:t>
            </a:r>
            <a:r>
              <a:rPr lang="pt-PT" sz="2000" smtClean="0"/>
              <a:t> (obras menores)</a:t>
            </a:r>
            <a:endParaRPr lang="cs-CZ" sz="2000" smtClean="0"/>
          </a:p>
          <a:p>
            <a:endParaRPr lang="cs-CZ" smtClean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4923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žánry vicentovského divadla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000" smtClean="0"/>
              <a:t>pastýřské hry (autos pastoris)</a:t>
            </a:r>
          </a:p>
          <a:p>
            <a:endParaRPr lang="cs-CZ" sz="2000" smtClean="0"/>
          </a:p>
          <a:p>
            <a:r>
              <a:rPr lang="cs-CZ" sz="2000" smtClean="0"/>
              <a:t>náboženské hry (autos de </a:t>
            </a:r>
            <a:r>
              <a:rPr lang="pt-PT" sz="2000" smtClean="0"/>
              <a:t>devoção): </a:t>
            </a:r>
            <a:r>
              <a:rPr lang="pt-PT" sz="2000" i="1" smtClean="0"/>
              <a:t>Hra o pekelné lodi </a:t>
            </a:r>
            <a:r>
              <a:rPr lang="pt-PT" sz="2000" smtClean="0"/>
              <a:t>(</a:t>
            </a:r>
            <a:r>
              <a:rPr lang="pt-PT" sz="2000" i="1" smtClean="0"/>
              <a:t>Auto da Barca do Inferno</a:t>
            </a:r>
            <a:r>
              <a:rPr lang="pt-PT" sz="2000" smtClean="0"/>
              <a:t>, </a:t>
            </a:r>
            <a:r>
              <a:rPr lang="pt-PT" sz="2000" i="1" smtClean="0"/>
              <a:t>Hra o lodi O</a:t>
            </a:r>
            <a:r>
              <a:rPr lang="cs-CZ" sz="2000" i="1" smtClean="0"/>
              <a:t>čistce </a:t>
            </a:r>
            <a:r>
              <a:rPr lang="cs-CZ" sz="2000" smtClean="0"/>
              <a:t>(</a:t>
            </a:r>
            <a:r>
              <a:rPr lang="cs-CZ" sz="2000" i="1" smtClean="0"/>
              <a:t>Auto da Barca do Purgatório</a:t>
            </a:r>
            <a:r>
              <a:rPr lang="cs-CZ" sz="2000" smtClean="0"/>
              <a:t>), </a:t>
            </a:r>
            <a:r>
              <a:rPr lang="cs-CZ" sz="2000" i="1" smtClean="0"/>
              <a:t>Hra o lodi slávy</a:t>
            </a:r>
            <a:r>
              <a:rPr lang="cs-CZ" sz="2000" smtClean="0"/>
              <a:t> (</a:t>
            </a:r>
            <a:r>
              <a:rPr lang="cs-CZ" sz="2000" i="1" smtClean="0"/>
              <a:t>Auto da Barca da Glória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r>
              <a:rPr lang="pt-PT" sz="2000" smtClean="0"/>
              <a:t>f</a:t>
            </a:r>
            <a:r>
              <a:rPr lang="cs-CZ" sz="2000" smtClean="0"/>
              <a:t>rašky</a:t>
            </a:r>
            <a:r>
              <a:rPr lang="pt-PT" sz="2000" smtClean="0"/>
              <a:t> (farsas)</a:t>
            </a:r>
            <a:r>
              <a:rPr lang="cs-CZ" sz="2000" smtClean="0"/>
              <a:t>: </a:t>
            </a:r>
            <a:r>
              <a:rPr lang="cs-CZ" sz="2000" i="1" smtClean="0"/>
              <a:t>Hra o Indii </a:t>
            </a:r>
            <a:r>
              <a:rPr lang="cs-CZ" sz="2000" smtClean="0"/>
              <a:t>(</a:t>
            </a:r>
            <a:r>
              <a:rPr lang="cs-CZ" sz="2000" i="1" smtClean="0"/>
              <a:t>Auto da Índia</a:t>
            </a:r>
            <a:r>
              <a:rPr lang="cs-CZ" sz="2000" smtClean="0"/>
              <a:t>), </a:t>
            </a:r>
            <a:r>
              <a:rPr lang="cs-CZ" sz="2000" i="1" smtClean="0"/>
              <a:t>Hra o In</a:t>
            </a:r>
            <a:r>
              <a:rPr lang="en-US" sz="2000" i="1" smtClean="0"/>
              <a:t>ês</a:t>
            </a:r>
            <a:r>
              <a:rPr lang="cs-CZ" sz="2000" i="1" smtClean="0"/>
              <a:t> Pereirové </a:t>
            </a:r>
            <a:r>
              <a:rPr lang="cs-CZ" sz="2000" smtClean="0"/>
              <a:t>(</a:t>
            </a:r>
            <a:r>
              <a:rPr lang="cs-CZ" sz="2000" i="1" smtClean="0"/>
              <a:t>Farsa de In</a:t>
            </a:r>
            <a:r>
              <a:rPr lang="en-US" sz="2000" i="1" smtClean="0"/>
              <a:t>ês Pereira</a:t>
            </a:r>
            <a:r>
              <a:rPr lang="cs-CZ" sz="2000" smtClean="0"/>
              <a:t>) </a:t>
            </a:r>
          </a:p>
          <a:p>
            <a:endParaRPr lang="cs-CZ" sz="2000" smtClean="0"/>
          </a:p>
          <a:p>
            <a:r>
              <a:rPr lang="cs-CZ" sz="2000" smtClean="0"/>
              <a:t>rytířské hry</a:t>
            </a:r>
            <a:r>
              <a:rPr lang="pt-PT" sz="2000" smtClean="0"/>
              <a:t> (autos cavaleirescos)</a:t>
            </a:r>
            <a:r>
              <a:rPr lang="cs-CZ" sz="2000" smtClean="0"/>
              <a:t>: </a:t>
            </a:r>
            <a:r>
              <a:rPr lang="cs-CZ" sz="2000" i="1" smtClean="0"/>
              <a:t>Amadis de Gaula</a:t>
            </a:r>
            <a:r>
              <a:rPr lang="cs-CZ" sz="2000" smtClean="0"/>
              <a:t>, </a:t>
            </a:r>
            <a:r>
              <a:rPr lang="cs-CZ" sz="2000" i="1" smtClean="0"/>
              <a:t>D. Duardos</a:t>
            </a:r>
          </a:p>
          <a:p>
            <a:endParaRPr lang="cs-CZ" sz="2000" smtClean="0"/>
          </a:p>
          <a:p>
            <a:r>
              <a:rPr lang="cs-CZ" sz="2000" smtClean="0"/>
              <a:t>alegorie se světským námětem </a:t>
            </a:r>
            <a:r>
              <a:rPr lang="pt-PT" sz="2000" smtClean="0"/>
              <a:t>(alegorias de tema profano)</a:t>
            </a: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Hra o pekelné lodi (Auto da Barca do Inferno)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děj je vystavěn na jediné dramatické situaci: na břehu řeky kotví dvě lodi (do Pekla a do Ráje), k nim přicházejí zesnulí, kteří promlouvají s Andělem a Ďáblem (skoro všichni jsou přesvědčeni o tom, že patří do Ráje – čeká je prozření)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postavy: různé společenské typy (velmož, lichvář, švec, mnich, kuplířka, žid, soudce, advokát, </a:t>
            </a:r>
            <a:r>
              <a:rPr lang="cs-CZ" sz="1600" dirty="0" err="1" smtClean="0"/>
              <a:t>viselec</a:t>
            </a:r>
            <a:r>
              <a:rPr lang="cs-CZ" sz="1600" dirty="0" smtClean="0"/>
              <a:t>, rytíři, blázen). Všechny postavy se kromě Blázna a Rytířů naloďují na cestu do Pekla.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err="1" smtClean="0"/>
              <a:t>paralelistická</a:t>
            </a:r>
            <a:r>
              <a:rPr lang="cs-CZ" sz="1600" dirty="0" smtClean="0"/>
              <a:t> struktura (paralelismus po sobě jdoucích výjevů) – připomíná postupy </a:t>
            </a:r>
            <a:r>
              <a:rPr lang="cs-CZ" sz="1600" dirty="0" err="1" smtClean="0"/>
              <a:t>trovadorské</a:t>
            </a:r>
            <a:r>
              <a:rPr lang="cs-CZ" sz="1600" dirty="0" smtClean="0"/>
              <a:t> lyriky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hlavní témata: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- </a:t>
            </a:r>
            <a:r>
              <a:rPr lang="cs-CZ" sz="1600" b="1" dirty="0" smtClean="0"/>
              <a:t>rozpor mezi zdáním a skutečností  </a:t>
            </a:r>
            <a:r>
              <a:rPr lang="cs-CZ" sz="1600" dirty="0" smtClean="0"/>
              <a:t>(rozpor mezi domnělou a skutečnou cenou postav; kromě Blázna si postavy neuvědomují, že už jsou po smrti a že jejich pozemské úklady nemají žádnou moc, polarita vznešenost x prostota – převracení, střetání vysokého a nízkého stylu))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- </a:t>
            </a:r>
            <a:r>
              <a:rPr lang="cs-CZ" sz="1600" b="1" dirty="0" smtClean="0"/>
              <a:t>bláznovství a </a:t>
            </a:r>
            <a:r>
              <a:rPr lang="cs-CZ" sz="1600" b="1" dirty="0" err="1" smtClean="0"/>
              <a:t>topos</a:t>
            </a:r>
            <a:r>
              <a:rPr lang="cs-CZ" sz="1600" b="1" dirty="0" smtClean="0"/>
              <a:t> „světa naruby“ </a:t>
            </a:r>
            <a:r>
              <a:rPr lang="cs-CZ" sz="1600" dirty="0" smtClean="0"/>
              <a:t>(blázen ve středověku nemá význam doslovný, nýbrž přenesený – nepřímý, někdy i opačný; svět naruby je svět v karnevalově  převrácené perspektivě – proto je Honza Blázen spasen, v jeho nezáludnosti a (s)prosté mluvě není místo pro žádnou manýru)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axiologická rovina: kritika společnosti a jejích nešvarů; obhajoba křesťanství (Rytíři, Žid)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/>
              <a:t>F. Listopad (</a:t>
            </a:r>
            <a:r>
              <a:rPr lang="cs-CZ" sz="1600" i="1" dirty="0" smtClean="0"/>
              <a:t>Vzhůru do pekla</a:t>
            </a:r>
            <a:r>
              <a:rPr lang="cs-CZ" sz="1600" dirty="0" smtClean="0"/>
              <a:t>, uvedení v Divadle na Provázku r. 1995: převrácení dvou problematických složek díla: militarismu a antisemitismu)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tradice</a:t>
            </a:r>
          </a:p>
        </p:txBody>
      </p:sp>
      <p:sp>
        <p:nvSpPr>
          <p:cNvPr id="15362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z="2000" smtClean="0"/>
          </a:p>
          <a:p>
            <a:r>
              <a:rPr lang="cs-CZ" sz="2000" smtClean="0"/>
              <a:t>latinské dějepisectví (pěstované v klášterech): </a:t>
            </a:r>
            <a:r>
              <a:rPr lang="cs-CZ" sz="2000" i="1" smtClean="0"/>
              <a:t>Annales portugalenses  veteres</a:t>
            </a:r>
            <a:r>
              <a:rPr lang="cs-CZ" sz="2000" smtClean="0"/>
              <a:t> (vznešený rétorický styl,  stereotypní popisy, postavy zbaveny osobitých rysů)</a:t>
            </a:r>
          </a:p>
          <a:p>
            <a:endParaRPr lang="cs-CZ" sz="2000" smtClean="0"/>
          </a:p>
          <a:p>
            <a:r>
              <a:rPr lang="cs-CZ" sz="2000" smtClean="0"/>
              <a:t>tradice, kterou založil Sv. Isidor ve vizigótské době</a:t>
            </a:r>
          </a:p>
          <a:p>
            <a:endParaRPr lang="cs-CZ" sz="2000" smtClean="0"/>
          </a:p>
          <a:p>
            <a:r>
              <a:rPr lang="cs-CZ" sz="2000" smtClean="0"/>
              <a:t>arabské dějepisectví (</a:t>
            </a:r>
            <a:r>
              <a:rPr lang="cs-CZ" sz="2000" i="1" smtClean="0"/>
              <a:t>Kronika Maura Rasise</a:t>
            </a:r>
            <a:r>
              <a:rPr lang="cs-CZ" sz="2000" smtClean="0"/>
              <a:t>) </a:t>
            </a:r>
          </a:p>
          <a:p>
            <a:endParaRPr lang="cs-CZ" sz="2000" smtClean="0"/>
          </a:p>
          <a:p>
            <a:r>
              <a:rPr lang="cs-CZ" sz="2000" smtClean="0"/>
              <a:t>výpravné básně šířené žakéři, které lidé považovali za pravdivá vyprávění (osobití hrdinové, dialogy, záliba v detailu)</a:t>
            </a:r>
            <a:r>
              <a:rPr lang="cs-CZ" smtClean="0"/>
              <a:t> </a:t>
            </a:r>
            <a:r>
              <a:rPr lang="cs-CZ" sz="2000" smtClean="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kroniky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1344: </a:t>
            </a:r>
            <a:r>
              <a:rPr lang="cs-CZ" sz="2000" i="1" dirty="0" smtClean="0"/>
              <a:t>Obecná kronika Španělska 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Crónica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Geral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Espanha</a:t>
            </a:r>
            <a:r>
              <a:rPr lang="cs-CZ" sz="2000" dirty="0" smtClean="0"/>
              <a:t>), port., zachován pouze </a:t>
            </a:r>
            <a:r>
              <a:rPr lang="cs-CZ" sz="2000" dirty="0" err="1" smtClean="0"/>
              <a:t>špaň</a:t>
            </a:r>
            <a:r>
              <a:rPr lang="cs-CZ" sz="2000" dirty="0" smtClean="0"/>
              <a:t>. překlad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Zdroje: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i="1" dirty="0" smtClean="0"/>
              <a:t>- Obecná kronika španělská </a:t>
            </a:r>
            <a:r>
              <a:rPr lang="cs-CZ" sz="2000" dirty="0" smtClean="0"/>
              <a:t>(Alfonse X. Učeného)(</a:t>
            </a:r>
            <a:r>
              <a:rPr lang="cs-CZ" sz="2000" i="1" dirty="0" err="1" smtClean="0"/>
              <a:t>Crónica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General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Espana</a:t>
            </a:r>
            <a:r>
              <a:rPr lang="cs-CZ" sz="2000" dirty="0" smtClean="0"/>
              <a:t>, de Alfonso X, </a:t>
            </a:r>
            <a:r>
              <a:rPr lang="cs-CZ" sz="2000" dirty="0" err="1" smtClean="0"/>
              <a:t>el</a:t>
            </a:r>
            <a:r>
              <a:rPr lang="cs-CZ" sz="2000" dirty="0" smtClean="0"/>
              <a:t> </a:t>
            </a:r>
            <a:r>
              <a:rPr lang="cs-CZ" sz="2000" dirty="0" err="1" smtClean="0"/>
              <a:t>Sabio</a:t>
            </a:r>
            <a:r>
              <a:rPr lang="cs-CZ" sz="2000" dirty="0" smtClean="0"/>
              <a:t>), 1342 přel.  jako </a:t>
            </a:r>
            <a:r>
              <a:rPr lang="cs-CZ" sz="2000" i="1" dirty="0" smtClean="0"/>
              <a:t>Galicijsko-portugalská obecná kronika 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Crónica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Galego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Portuguesa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Espanha</a:t>
            </a:r>
            <a:r>
              <a:rPr lang="cs-CZ" sz="2000" i="1" dirty="0" smtClean="0"/>
              <a:t> e Portugal</a:t>
            </a:r>
            <a:r>
              <a:rPr lang="cs-CZ" sz="2000" dirty="0" smtClean="0"/>
              <a:t>) – nedochovala se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/>
              <a:t> - Kronika Maura </a:t>
            </a:r>
            <a:r>
              <a:rPr lang="cs-CZ" sz="2000" dirty="0" err="1" smtClean="0"/>
              <a:t>Rasise</a:t>
            </a:r>
            <a:endParaRPr lang="cs-CZ" sz="20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/>
              <a:t> - Fragment 4. Stručné kroniky kláštera Sv. Kříže v Coimbře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1400: druhá, přepracovaná verze Kroniky z r. 1344 (uchována v port.)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1404: Galicijsko-portugalská kronika (</a:t>
            </a:r>
            <a:r>
              <a:rPr lang="cs-CZ" sz="2000" dirty="0" err="1" smtClean="0"/>
              <a:t>Crónica</a:t>
            </a:r>
            <a:r>
              <a:rPr lang="cs-CZ" sz="2000" dirty="0" smtClean="0"/>
              <a:t> </a:t>
            </a:r>
            <a:r>
              <a:rPr lang="cs-CZ" sz="2000" dirty="0" err="1" smtClean="0"/>
              <a:t>Galego</a:t>
            </a:r>
            <a:r>
              <a:rPr lang="cs-CZ" sz="2000" dirty="0" smtClean="0"/>
              <a:t>-</a:t>
            </a:r>
            <a:r>
              <a:rPr lang="cs-CZ" sz="2000" dirty="0" err="1" smtClean="0"/>
              <a:t>Portuguesa</a:t>
            </a:r>
            <a:r>
              <a:rPr lang="cs-CZ" sz="2000" dirty="0" smtClean="0"/>
              <a:t>) – využívá stejných pramenů jako Kronika z r. 1344</a:t>
            </a:r>
            <a:endParaRPr lang="cs-CZ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epická látka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000" smtClean="0"/>
              <a:t>o počátcích port. království</a:t>
            </a:r>
          </a:p>
          <a:p>
            <a:endParaRPr lang="cs-CZ" sz="2000" smtClean="0"/>
          </a:p>
          <a:p>
            <a:r>
              <a:rPr lang="cs-CZ" sz="2000" smtClean="0"/>
              <a:t>zachovala se zlomkovitě  v Kronice z r. 1344, jejímž pramenem byla 4. Stručná kronika kláštera Sv. Kříže v Coimbře), existující zlomky jsou psány prózou</a:t>
            </a:r>
          </a:p>
          <a:p>
            <a:endParaRPr lang="cs-CZ" sz="2000" smtClean="0"/>
          </a:p>
          <a:p>
            <a:pPr algn="just"/>
            <a:r>
              <a:rPr lang="cs-CZ" sz="2000" smtClean="0"/>
              <a:t>usuzuje se,  že existoval cyklus epických příběhů o počátcích port. království a osobnosti A. Henriquese (nedochoval se), vztahující se k významným událostem ze života AH (úmrtí hraběte Jindřicha, hoj AH s matkou, dobytí Santarému, neštěstí v Badajozu); ústřední tragická zápletka - neštěstí v Badajozu - je vykládáno jako prokletí; je zde ale zřejmá snaha dokázat, že nástupnictví AH bylo oprávněné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9D2512"/>
                </a:solidFill>
              </a:rPr>
              <a:t>rodové knihy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záznamy urozených rodin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jednotlivé  kopie byly do 16. stol. rozšiřovány a doplňovány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4 knihy: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1) </a:t>
            </a:r>
            <a:r>
              <a:rPr lang="cs-CZ" sz="2000" i="1" dirty="0" smtClean="0"/>
              <a:t>Livro </a:t>
            </a:r>
            <a:r>
              <a:rPr lang="cs-CZ" sz="2000" i="1" dirty="0" err="1" smtClean="0"/>
              <a:t>Velho</a:t>
            </a:r>
            <a:r>
              <a:rPr lang="cs-CZ" sz="2000" i="1" dirty="0" smtClean="0"/>
              <a:t> </a:t>
            </a:r>
            <a:r>
              <a:rPr lang="pt-PT" sz="2000" dirty="0" smtClean="0"/>
              <a:t>n. </a:t>
            </a:r>
            <a:r>
              <a:rPr lang="pt-PT" sz="2000" i="1" dirty="0" smtClean="0"/>
              <a:t>Primeiro Livro de Linhagens </a:t>
            </a:r>
            <a:r>
              <a:rPr lang="cs-CZ" sz="2000" dirty="0" smtClean="0"/>
              <a:t>(1270 – 1280)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2) </a:t>
            </a:r>
            <a:r>
              <a:rPr lang="cs-CZ" sz="2000" i="1" dirty="0" smtClean="0"/>
              <a:t>Livro do </a:t>
            </a:r>
            <a:r>
              <a:rPr lang="pt-PT" sz="2000" i="1" dirty="0" smtClean="0"/>
              <a:t>Deão </a:t>
            </a:r>
            <a:r>
              <a:rPr lang="pt-PT" sz="2000" dirty="0" smtClean="0"/>
              <a:t>n. </a:t>
            </a:r>
            <a:r>
              <a:rPr lang="pt-PT" sz="2000" i="1" dirty="0" smtClean="0"/>
              <a:t>Livro Velho </a:t>
            </a:r>
            <a:r>
              <a:rPr lang="pt-PT" sz="2000" dirty="0" smtClean="0"/>
              <a:t>(1340)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000" dirty="0" smtClean="0"/>
              <a:t>3)  1360 – 1375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000" dirty="0" smtClean="0"/>
              <a:t>4) 1372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pt-PT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p</a:t>
            </a:r>
            <a:r>
              <a:rPr lang="pt-PT" sz="2000" dirty="0" smtClean="0"/>
              <a:t>rvn</a:t>
            </a:r>
            <a:r>
              <a:rPr lang="cs-CZ" sz="2000" dirty="0" smtClean="0"/>
              <a:t>í dvě knihy: převážně genealogie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třetí a čtvrtá kniha:  </a:t>
            </a:r>
            <a:r>
              <a:rPr lang="cs-CZ" sz="2000" dirty="0" err="1" smtClean="0"/>
              <a:t>org</a:t>
            </a:r>
            <a:r>
              <a:rPr lang="cs-CZ" sz="2000" dirty="0" smtClean="0"/>
              <a:t>. D. </a:t>
            </a:r>
            <a:r>
              <a:rPr lang="cs-CZ" sz="2000" dirty="0" err="1" smtClean="0"/>
              <a:t>Pedro</a:t>
            </a:r>
            <a:r>
              <a:rPr lang="cs-CZ" sz="2000" dirty="0" smtClean="0"/>
              <a:t>, </a:t>
            </a:r>
            <a:r>
              <a:rPr lang="cs-CZ" sz="2000" dirty="0" err="1" smtClean="0"/>
              <a:t>conde</a:t>
            </a:r>
            <a:r>
              <a:rPr lang="cs-CZ" sz="2000" dirty="0" smtClean="0"/>
              <a:t> de </a:t>
            </a:r>
            <a:r>
              <a:rPr lang="cs-CZ" sz="2000" dirty="0" err="1" smtClean="0"/>
              <a:t>Barcelos</a:t>
            </a:r>
            <a:r>
              <a:rPr lang="cs-CZ" sz="2000" dirty="0" smtClean="0"/>
              <a:t>; </a:t>
            </a:r>
            <a:r>
              <a:rPr lang="cs-CZ" sz="2000" dirty="0" err="1" smtClean="0"/>
              <a:t>obs</a:t>
            </a:r>
            <a:r>
              <a:rPr lang="cs-CZ" sz="2000" dirty="0" smtClean="0"/>
              <a:t>. evropské nebo národní folklorní motivy (např. povídka o Paní Kozonožce) , překlady a úpravy </a:t>
            </a:r>
            <a:r>
              <a:rPr lang="cs-CZ" sz="2000" dirty="0" err="1" smtClean="0"/>
              <a:t>franc</a:t>
            </a:r>
            <a:r>
              <a:rPr lang="cs-CZ" sz="2000" dirty="0" smtClean="0"/>
              <a:t>. rytířských románů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>Fernão Lopes </a:t>
            </a:r>
            <a:br>
              <a:rPr lang="pt-PT" dirty="0" smtClean="0"/>
            </a:br>
            <a:r>
              <a:rPr lang="pt-PT" sz="2200" dirty="0" smtClean="0"/>
              <a:t>(1380? – 1459?)</a:t>
            </a:r>
            <a:endParaRPr lang="cs-CZ" sz="2200" dirty="0"/>
          </a:p>
        </p:txBody>
      </p:sp>
      <p:pic>
        <p:nvPicPr>
          <p:cNvPr id="1945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2060575"/>
            <a:ext cx="2438400" cy="3590925"/>
          </a:xfrm>
        </p:spPr>
      </p:pic>
      <p:sp>
        <p:nvSpPr>
          <p:cNvPr id="19459" name="Obdélník 8"/>
          <p:cNvSpPr>
            <a:spLocks noChangeArrowheads="1"/>
          </p:cNvSpPr>
          <p:nvPr/>
        </p:nvSpPr>
        <p:spPr bwMode="auto">
          <a:xfrm>
            <a:off x="755650" y="1773238"/>
            <a:ext cx="4752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>
                <a:latin typeface="Georgia" pitchFamily="18" charset="0"/>
              </a:rPr>
              <a:t>„o</a:t>
            </a:r>
            <a:r>
              <a:rPr lang="pt-PT">
                <a:latin typeface="Georgia" pitchFamily="18" charset="0"/>
              </a:rPr>
              <a:t>tec port. d</a:t>
            </a:r>
            <a:r>
              <a:rPr lang="cs-CZ">
                <a:latin typeface="Georgia" pitchFamily="18" charset="0"/>
              </a:rPr>
              <a:t>ějepisectví“, zahajuje řadu král. kronikářů</a:t>
            </a:r>
          </a:p>
          <a:p>
            <a:pPr>
              <a:buFontTx/>
              <a:buChar char="-"/>
            </a:pPr>
            <a:endParaRPr lang="cs-CZ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cs-CZ">
                <a:latin typeface="Georgia" pitchFamily="18" charset="0"/>
              </a:rPr>
              <a:t>od r. 1418/19 strážce Torre do Tombo (státních archivů) </a:t>
            </a:r>
          </a:p>
          <a:p>
            <a:pPr>
              <a:buFontTx/>
              <a:buChar char="-"/>
            </a:pPr>
            <a:endParaRPr lang="cs-CZ">
              <a:latin typeface="Georgia" pitchFamily="18" charset="0"/>
            </a:endParaRPr>
          </a:p>
          <a:p>
            <a:r>
              <a:rPr lang="cs-CZ">
                <a:latin typeface="Georgia" pitchFamily="18" charset="0"/>
              </a:rPr>
              <a:t>Dílo:</a:t>
            </a:r>
          </a:p>
          <a:p>
            <a:endParaRPr lang="cs-CZ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cs-CZ" i="1">
                <a:latin typeface="Georgia" pitchFamily="18" charset="0"/>
              </a:rPr>
              <a:t>Kronika vlády krále D. Pedra </a:t>
            </a:r>
            <a:r>
              <a:rPr lang="cs-CZ">
                <a:latin typeface="Georgia" pitchFamily="18" charset="0"/>
              </a:rPr>
              <a:t>(</a:t>
            </a:r>
            <a:r>
              <a:rPr lang="cs-CZ" i="1">
                <a:latin typeface="Georgia" pitchFamily="18" charset="0"/>
              </a:rPr>
              <a:t>Crónica de El-Rei D. Pedro</a:t>
            </a:r>
            <a:r>
              <a:rPr lang="cs-CZ">
                <a:latin typeface="Georgia" pitchFamily="18" charset="0"/>
              </a:rPr>
              <a:t>)</a:t>
            </a:r>
          </a:p>
          <a:p>
            <a:pPr>
              <a:buFontTx/>
              <a:buChar char="-"/>
            </a:pPr>
            <a:endParaRPr lang="cs-CZ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cs-CZ" i="1">
                <a:latin typeface="Georgia" pitchFamily="18" charset="0"/>
              </a:rPr>
              <a:t>Kronika  vlády krále D. Fernanda </a:t>
            </a:r>
            <a:r>
              <a:rPr lang="cs-CZ">
                <a:latin typeface="Georgia" pitchFamily="18" charset="0"/>
              </a:rPr>
              <a:t>(</a:t>
            </a:r>
            <a:r>
              <a:rPr lang="cs-CZ" i="1">
                <a:latin typeface="Georgia" pitchFamily="18" charset="0"/>
              </a:rPr>
              <a:t>Crónica de El-Rei D. Fernando</a:t>
            </a:r>
            <a:r>
              <a:rPr lang="cs-CZ">
                <a:latin typeface="Georgia" pitchFamily="18" charset="0"/>
              </a:rPr>
              <a:t>)</a:t>
            </a:r>
          </a:p>
          <a:p>
            <a:pPr>
              <a:buFontTx/>
              <a:buChar char="-"/>
            </a:pPr>
            <a:endParaRPr lang="cs-CZ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cs-CZ" i="1">
                <a:latin typeface="Georgia" pitchFamily="18" charset="0"/>
              </a:rPr>
              <a:t>Kronika vlády krále D. Jana </a:t>
            </a:r>
            <a:r>
              <a:rPr lang="cs-CZ">
                <a:latin typeface="Georgia" pitchFamily="18" charset="0"/>
              </a:rPr>
              <a:t>(</a:t>
            </a:r>
            <a:r>
              <a:rPr lang="cs-CZ" i="1">
                <a:latin typeface="Georgia" pitchFamily="18" charset="0"/>
              </a:rPr>
              <a:t>Crónica de El-Rei D. </a:t>
            </a:r>
            <a:r>
              <a:rPr lang="pt-PT" i="1">
                <a:latin typeface="Georgia" pitchFamily="18" charset="0"/>
              </a:rPr>
              <a:t>João</a:t>
            </a:r>
            <a:r>
              <a:rPr lang="pt-PT">
                <a:latin typeface="Georgia" pitchFamily="18" charset="0"/>
              </a:rPr>
              <a:t>)</a:t>
            </a:r>
            <a:r>
              <a:rPr lang="cs-CZ">
                <a:latin typeface="Georgia" pitchFamily="18" charset="0"/>
              </a:rPr>
              <a:t>, nedokončená</a:t>
            </a:r>
          </a:p>
          <a:p>
            <a:pPr>
              <a:buFontTx/>
              <a:buChar char="-"/>
            </a:pPr>
            <a:endParaRPr lang="cs-CZ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Lopesova 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ve svých kronikách čerpal z jiných děl, ale doplňoval je </a:t>
            </a:r>
            <a:r>
              <a:rPr lang="cs-CZ" sz="2000" b="1" dirty="0" smtClean="0"/>
              <a:t>vlastním výzkumem </a:t>
            </a:r>
            <a:r>
              <a:rPr lang="cs-CZ" sz="2000" dirty="0" smtClean="0"/>
              <a:t>(pracoval v archivu - mohl kriticky hodnotit a opravovat existující záznamy)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podrobuje </a:t>
            </a:r>
            <a:r>
              <a:rPr lang="cs-CZ" sz="2000" b="1" dirty="0" smtClean="0"/>
              <a:t>systematické revizi </a:t>
            </a:r>
            <a:r>
              <a:rPr lang="cs-CZ" sz="2000" dirty="0" smtClean="0"/>
              <a:t>všechna vyprávění, která se mu dostanou do rukou; objeví-li se nějaký rozpor (např. různé verze apod.), upřednostní „pravděpodobnější“ verzi 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středověcí kronikáři vesměs redukovali společnost na privilegované vrstvy a ignorovali široké lid. vrstvy; </a:t>
            </a:r>
            <a:r>
              <a:rPr lang="cs-CZ" sz="2000" dirty="0" err="1" smtClean="0"/>
              <a:t>Lopes</a:t>
            </a:r>
            <a:r>
              <a:rPr lang="cs-CZ" sz="2000" dirty="0" smtClean="0"/>
              <a:t> naproti tomu podává </a:t>
            </a:r>
            <a:r>
              <a:rPr lang="cs-CZ" sz="2000" b="1" dirty="0" smtClean="0"/>
              <a:t>široký obraz společnosti</a:t>
            </a:r>
            <a:r>
              <a:rPr lang="cs-CZ" sz="2000" dirty="0" smtClean="0"/>
              <a:t> z různých úhlů pohledu; důležitou roli sehrávají anonymní masy (zejména v </a:t>
            </a:r>
            <a:r>
              <a:rPr lang="cs-CZ" sz="2000" i="1" dirty="0" smtClean="0"/>
              <a:t>Kronice vlády Jana I.  </a:t>
            </a:r>
            <a:r>
              <a:rPr lang="cs-CZ" sz="2000" dirty="0" smtClean="0"/>
              <a:t>je důležité vyprávění o lid. revoluci r. 1383 ) – společnost je chápána jako kolektiv (někdy se hovoří o „epickém“ ztvárnění port. středověké společnosti)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smysl pro realitu</a:t>
            </a:r>
            <a:r>
              <a:rPr lang="cs-CZ" sz="2000" dirty="0" smtClean="0"/>
              <a:t>: postavy šlechticů nejsou kromě </a:t>
            </a:r>
            <a:r>
              <a:rPr lang="cs-CZ" sz="2000" dirty="0" err="1" smtClean="0"/>
              <a:t>Nuna</a:t>
            </a:r>
            <a:r>
              <a:rPr lang="cs-CZ" sz="2000" dirty="0" smtClean="0"/>
              <a:t> </a:t>
            </a:r>
            <a:r>
              <a:rPr lang="cs-CZ" sz="2000" dirty="0" err="1" smtClean="0"/>
              <a:t>Álvarese</a:t>
            </a:r>
            <a:r>
              <a:rPr lang="cs-CZ" sz="2000" dirty="0" smtClean="0"/>
              <a:t> </a:t>
            </a:r>
            <a:r>
              <a:rPr lang="cs-CZ" sz="2000" dirty="0" err="1" smtClean="0"/>
              <a:t>Pereiry</a:t>
            </a:r>
            <a:r>
              <a:rPr lang="cs-CZ" sz="2000" dirty="0" smtClean="0"/>
              <a:t> idealizované, je to galerie různých, psychologicky věrných charakterů (autor dokáže postavy vnést do vzájemných souvislostí a konfrontovat je v dialozích a scénách), záliba v detailu, zachycení různých aspektů života – inspirace pro romantické autory (</a:t>
            </a:r>
            <a:r>
              <a:rPr lang="cs-CZ" sz="2000" dirty="0" err="1" smtClean="0"/>
              <a:t>Herculano</a:t>
            </a:r>
            <a:r>
              <a:rPr lang="cs-CZ" sz="2000" dirty="0" smtClean="0"/>
              <a:t>, </a:t>
            </a:r>
            <a:r>
              <a:rPr lang="cs-CZ" sz="2000" dirty="0" err="1" smtClean="0"/>
              <a:t>Garrett</a:t>
            </a:r>
            <a:r>
              <a:rPr lang="cs-CZ" sz="2000" dirty="0" smtClean="0"/>
              <a:t>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9D2512"/>
                </a:solidFill>
              </a:rPr>
              <a:t>styl Lopesových kronik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000" smtClean="0"/>
              <a:t>prvky rytířského románu (vypravěčské umění)</a:t>
            </a:r>
          </a:p>
          <a:p>
            <a:endParaRPr lang="cs-CZ" sz="2000" smtClean="0"/>
          </a:p>
          <a:p>
            <a:r>
              <a:rPr lang="cs-CZ" sz="2000" smtClean="0"/>
              <a:t>prostý, konkrétní, elegantní jazyk</a:t>
            </a:r>
          </a:p>
          <a:p>
            <a:endParaRPr lang="cs-CZ" sz="2000" smtClean="0"/>
          </a:p>
          <a:p>
            <a:r>
              <a:rPr lang="cs-CZ" sz="2000" smtClean="0"/>
              <a:t>kompozice připomíná román nebo epopej: nejde o chronologické řazení jednotlivých událostí, ale o zachycení souvislostí a dramatické zápletky  (důl. jsou vazby, kontext)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430</TotalTime>
  <Words>1617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12</vt:i4>
      </vt:variant>
      <vt:variant>
        <vt:lpstr>Nadpisy snímků</vt:lpstr>
      </vt:variant>
      <vt:variant>
        <vt:i4>22</vt:i4>
      </vt:variant>
    </vt:vector>
  </HeadingPairs>
  <TitlesOfParts>
    <vt:vector size="39" baseType="lpstr">
      <vt:lpstr>Georgia</vt:lpstr>
      <vt:lpstr>Arial</vt:lpstr>
      <vt:lpstr>Wingdings 2</vt:lpstr>
      <vt:lpstr>Wingdings</vt:lpstr>
      <vt:lpstr>Calibri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Středověká próza a divadlo</vt:lpstr>
      <vt:lpstr>1. Dějepisectví a epika </vt:lpstr>
      <vt:lpstr>tradice</vt:lpstr>
      <vt:lpstr>kroniky</vt:lpstr>
      <vt:lpstr>epická látka</vt:lpstr>
      <vt:lpstr>rodové knihy</vt:lpstr>
      <vt:lpstr>Fernão Lopes  (1380? – 1459?)</vt:lpstr>
      <vt:lpstr>Lopesova metoda</vt:lpstr>
      <vt:lpstr>styl Lopesových kronik</vt:lpstr>
      <vt:lpstr>Gomes Eanes de Zurara  (1410 – 1474)</vt:lpstr>
      <vt:lpstr>Zurarovo dílo</vt:lpstr>
      <vt:lpstr>Rui de Pina  (1440 – 1522)</vt:lpstr>
      <vt:lpstr>2. Krásná próza: rytířský román</vt:lpstr>
      <vt:lpstr>Bretonská látka v Portugalsku</vt:lpstr>
      <vt:lpstr>Amadis Waleský (de Gaula)</vt:lpstr>
      <vt:lpstr>Vydání Amadise</vt:lpstr>
      <vt:lpstr>3. Dvorská nauková literatura</vt:lpstr>
      <vt:lpstr>4. Apologetická a mystická literatura</vt:lpstr>
      <vt:lpstr>Pozdně středověké divadlo</vt:lpstr>
      <vt:lpstr>Gil Vicente  (1465? – 1537?)</vt:lpstr>
      <vt:lpstr>žánry vicentovského divadla</vt:lpstr>
      <vt:lpstr>Hra o pekelné lodi (Auto da Barca do Inferno)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</dc:title>
  <dc:creator>slunce</dc:creator>
  <cp:lastModifiedBy> </cp:lastModifiedBy>
  <cp:revision>51</cp:revision>
  <dcterms:created xsi:type="dcterms:W3CDTF">2010-10-04T16:54:23Z</dcterms:created>
  <dcterms:modified xsi:type="dcterms:W3CDTF">2010-10-12T07:37:13Z</dcterms:modified>
</cp:coreProperties>
</file>