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6" r:id="rId4"/>
    <p:sldId id="268" r:id="rId5"/>
    <p:sldId id="277" r:id="rId6"/>
    <p:sldId id="278" r:id="rId7"/>
    <p:sldId id="271" r:id="rId8"/>
    <p:sldId id="272" r:id="rId9"/>
    <p:sldId id="274" r:id="rId10"/>
    <p:sldId id="279" r:id="rId11"/>
    <p:sldId id="280" r:id="rId12"/>
    <p:sldId id="281" r:id="rId13"/>
    <p:sldId id="283" r:id="rId14"/>
    <p:sldId id="28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úvod:</a:t>
            </a:r>
          </a:p>
          <a:p>
            <a:r>
              <a:rPr lang="cs-CZ" smtClean="0"/>
              <a:t>základní principy etiky v psychologii</a:t>
            </a:r>
          </a:p>
          <a:p>
            <a:r>
              <a:rPr lang="cs-CZ" smtClean="0"/>
              <a:t>vznik etických problémů a dilemat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není to neetické, pokud za to může klient</a:t>
            </a:r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jste se ten den necítil úplně ve své kůži</a:t>
            </a:r>
            <a:endParaRPr lang="cs-CZ" smtClean="0"/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vám někdo řekl, že jedna etická komise kdesi a kdysi řekla, že to je v pořádku</a:t>
            </a:r>
            <a:endParaRPr lang="cs-CZ" smtClean="0"/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víte, že </a:t>
            </a:r>
            <a:r>
              <a:rPr lang="cs-CZ" smtClean="0"/>
              <a:t>zákony a etické kodexy píšou lidé, kteří nemají tušení, jak tvrdá je realita psychologické praxe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mtClean="0"/>
              <a:t>není to neetické, pokud jsou lidé </a:t>
            </a:r>
            <a:r>
              <a:rPr lang="cs-CZ" smtClean="0"/>
              <a:t>z etických komisí nebo z vedení vaší </a:t>
            </a:r>
            <a:r>
              <a:rPr lang="cs-CZ" smtClean="0"/>
              <a:t>instituce </a:t>
            </a:r>
            <a:r>
              <a:rPr lang="cs-CZ" smtClean="0"/>
              <a:t>sami </a:t>
            </a:r>
            <a:r>
              <a:rPr lang="cs-CZ" smtClean="0"/>
              <a:t>nepoctiví, hloupí, extremističtí, zcela jiní než vy, nebo se proti </a:t>
            </a:r>
            <a:r>
              <a:rPr lang="cs-CZ" smtClean="0"/>
              <a:t>vám </a:t>
            </a:r>
            <a:r>
              <a:rPr lang="cs-CZ" smtClean="0"/>
              <a:t>spikli</a:t>
            </a:r>
          </a:p>
          <a:p>
            <a:pPr lvl="0"/>
            <a:r>
              <a:rPr lang="cs-CZ" smtClean="0"/>
              <a:t>není </a:t>
            </a:r>
            <a:r>
              <a:rPr lang="cs-CZ" smtClean="0"/>
              <a:t>to neetické, </a:t>
            </a:r>
            <a:r>
              <a:rPr lang="cs-CZ" smtClean="0"/>
              <a:t>pokud </a:t>
            </a:r>
            <a:r>
              <a:rPr lang="cs-CZ" smtClean="0"/>
              <a:t>je </a:t>
            </a:r>
            <a:r>
              <a:rPr lang="cs-CZ" smtClean="0"/>
              <a:t>to pohodlnější než to dělat </a:t>
            </a:r>
            <a:r>
              <a:rPr lang="cs-CZ" smtClean="0"/>
              <a:t>jiným </a:t>
            </a:r>
            <a:r>
              <a:rPr lang="cs-CZ" smtClean="0"/>
              <a:t>způsobem</a:t>
            </a:r>
            <a:endParaRPr lang="cs-CZ" smtClean="0"/>
          </a:p>
          <a:p>
            <a:pPr lvl="0"/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na </a:t>
            </a:r>
            <a:r>
              <a:rPr lang="cs-CZ" smtClean="0"/>
              <a:t>to </a:t>
            </a:r>
            <a:r>
              <a:rPr lang="cs-CZ" smtClean="0"/>
              <a:t>nikdo nepřijde </a:t>
            </a:r>
            <a:r>
              <a:rPr lang="cs-CZ" smtClean="0"/>
              <a:t>– nebo když přijde, tak z toho nejspíš nic nebude dělat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dodržujete </a:t>
            </a:r>
            <a:r>
              <a:rPr lang="cs-CZ" smtClean="0"/>
              <a:t>ostatní etické zásady </a:t>
            </a:r>
            <a:endParaRPr lang="cs-CZ" smtClean="0"/>
          </a:p>
          <a:p>
            <a:pPr lvl="0"/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nemáte v úmyslu nikomu ublížit</a:t>
            </a:r>
            <a:endParaRPr lang="cs-CZ" smtClean="0"/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nikdo nedokáže, </a:t>
            </a:r>
            <a:r>
              <a:rPr lang="cs-CZ" smtClean="0"/>
              <a:t>že přesně to, co jste udělali, bylo jedinou příčinou poškození klienta </a:t>
            </a:r>
          </a:p>
          <a:p>
            <a:pPr lvl="0"/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se to nechystáte udělat </a:t>
            </a:r>
            <a:r>
              <a:rPr lang="cs-CZ" smtClean="0"/>
              <a:t>více než jednou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</a:t>
            </a:r>
            <a:r>
              <a:rPr lang="cs-CZ" smtClean="0"/>
              <a:t>to neetické, pokud to vede k vyššímu příjmu nebo větší prestiži</a:t>
            </a:r>
          </a:p>
          <a:p>
            <a:pPr lvl="0"/>
            <a:r>
              <a:rPr lang="cs-CZ" smtClean="0"/>
              <a:t>není to neetické, pokud vám </a:t>
            </a:r>
            <a:r>
              <a:rPr lang="cs-CZ" smtClean="0"/>
              <a:t>to </a:t>
            </a:r>
            <a:r>
              <a:rPr lang="cs-CZ" smtClean="0"/>
              <a:t>nikdo nedokáže</a:t>
            </a:r>
            <a:endParaRPr lang="cs-CZ" smtClean="0"/>
          </a:p>
          <a:p>
            <a:pPr lvl="0"/>
            <a:r>
              <a:rPr lang="cs-CZ" smtClean="0"/>
              <a:t>není </a:t>
            </a:r>
            <a:r>
              <a:rPr lang="cs-CZ" smtClean="0"/>
              <a:t>to neetické, </a:t>
            </a:r>
            <a:r>
              <a:rPr lang="cs-CZ" smtClean="0"/>
              <a:t>pokud </a:t>
            </a:r>
            <a:r>
              <a:rPr lang="cs-CZ" smtClean="0"/>
              <a:t>jste </a:t>
            </a:r>
            <a:r>
              <a:rPr lang="cs-CZ" smtClean="0"/>
              <a:t>důležitým člověkem </a:t>
            </a:r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jste příliš zaneprázdnění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rizikové situace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smtClean="0"/>
              <a:t>podle Sieber (1982)</a:t>
            </a:r>
          </a:p>
          <a:p>
            <a:pPr lvl="0"/>
            <a:r>
              <a:rPr lang="cs-CZ" smtClean="0"/>
              <a:t>nepředvídatelná dilemata</a:t>
            </a:r>
            <a:endParaRPr lang="cs-CZ" smtClean="0"/>
          </a:p>
          <a:p>
            <a:pPr lvl="0"/>
            <a:r>
              <a:rPr lang="cs-CZ" smtClean="0"/>
              <a:t>neadekvátní očekávání</a:t>
            </a:r>
            <a:endParaRPr lang="cs-CZ" smtClean="0"/>
          </a:p>
          <a:p>
            <a:pPr lvl="0"/>
            <a:r>
              <a:rPr lang="cs-CZ" smtClean="0"/>
              <a:t>nevyhnutelná dilemata</a:t>
            </a:r>
            <a:endParaRPr lang="cs-CZ" smtClean="0"/>
          </a:p>
          <a:p>
            <a:pPr lvl="0"/>
            <a:r>
              <a:rPr lang="cs-CZ" smtClean="0"/>
              <a:t>nejasná dilemata</a:t>
            </a:r>
            <a:endParaRPr lang="cs-CZ" smtClean="0"/>
          </a:p>
          <a:p>
            <a:pPr lvl="0"/>
            <a:r>
              <a:rPr lang="cs-CZ" smtClean="0"/>
              <a:t>nedostatečná opora</a:t>
            </a:r>
            <a:endParaRPr lang="cs-CZ" smtClean="0"/>
          </a:p>
          <a:p>
            <a:pPr lvl="0"/>
            <a:r>
              <a:rPr lang="cs-CZ" smtClean="0"/>
              <a:t>střet zájmů</a:t>
            </a:r>
            <a:endParaRPr lang="cs-CZ" smtClean="0"/>
          </a:p>
          <a:p>
            <a:pPr lvl="0"/>
            <a:r>
              <a:rPr lang="cs-CZ" smtClean="0"/>
              <a:t>střet zásad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 řeckého </a:t>
            </a:r>
            <a:r>
              <a:rPr lang="cs-CZ" i="1" smtClean="0"/>
              <a:t>ethos</a:t>
            </a:r>
            <a:r>
              <a:rPr lang="cs-CZ" smtClean="0"/>
              <a:t> = zvyk, obyčej, </a:t>
            </a:r>
            <a:r>
              <a:rPr lang="cs-CZ" smtClean="0"/>
              <a:t>mrav</a:t>
            </a:r>
          </a:p>
          <a:p>
            <a:endParaRPr lang="cs-CZ" smtClean="0"/>
          </a:p>
          <a:p>
            <a:r>
              <a:rPr lang="cs-CZ" smtClean="0"/>
              <a:t>disciplína filozofie, zabývající se morálkou, principy správného a nesprávného jednání (v situacích, kde je možnost svobodného rozhodnutí</a:t>
            </a:r>
            <a:r>
              <a:rPr lang="cs-CZ" smtClean="0"/>
              <a:t>)</a:t>
            </a:r>
          </a:p>
          <a:p>
            <a:endParaRPr lang="cs-CZ" smtClean="0"/>
          </a:p>
          <a:p>
            <a:r>
              <a:rPr lang="cs-CZ" smtClean="0"/>
              <a:t>hodnotí </a:t>
            </a:r>
            <a:r>
              <a:rPr lang="cs-CZ" smtClean="0"/>
              <a:t>činnost člověka z hlediska dobra a zla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91264" cy="4526280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cs-CZ" sz="3500" u="sng" smtClean="0"/>
              <a:t>9 základních principů etiky v psychologii </a:t>
            </a:r>
            <a:r>
              <a:rPr lang="cs-CZ" sz="2800" smtClean="0"/>
              <a:t>podle Koochera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ne(po)škodit</a:t>
            </a:r>
            <a:r>
              <a:rPr lang="cs-CZ" smtClean="0"/>
              <a:t>, </a:t>
            </a:r>
            <a:r>
              <a:rPr lang="cs-CZ" smtClean="0"/>
              <a:t>neublížit</a:t>
            </a:r>
            <a:endParaRPr lang="cs-CZ" smtClean="0"/>
          </a:p>
          <a:p>
            <a:r>
              <a:rPr lang="cs-CZ" smtClean="0"/>
              <a:t>respektovat </a:t>
            </a:r>
            <a:r>
              <a:rPr lang="cs-CZ" smtClean="0"/>
              <a:t>autonomii</a:t>
            </a:r>
          </a:p>
          <a:p>
            <a:r>
              <a:rPr lang="cs-CZ" smtClean="0"/>
              <a:t>činit dobro</a:t>
            </a:r>
            <a:endParaRPr lang="cs-CZ" smtClean="0"/>
          </a:p>
          <a:p>
            <a:r>
              <a:rPr lang="cs-CZ" smtClean="0"/>
              <a:t>spravedlnost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důvěryhodnost</a:t>
            </a:r>
            <a:r>
              <a:rPr lang="cs-CZ" smtClean="0"/>
              <a:t>, spolehlivost, </a:t>
            </a:r>
            <a:r>
              <a:rPr lang="cs-CZ" smtClean="0"/>
              <a:t>oddanost </a:t>
            </a:r>
            <a:r>
              <a:rPr lang="cs-CZ" smtClean="0"/>
              <a:t>klientovi</a:t>
            </a:r>
            <a:endParaRPr lang="cs-CZ" smtClean="0"/>
          </a:p>
          <a:p>
            <a:r>
              <a:rPr lang="cs-CZ" smtClean="0"/>
              <a:t>důstojnost klienta</a:t>
            </a:r>
          </a:p>
          <a:p>
            <a:r>
              <a:rPr lang="cs-CZ" smtClean="0"/>
              <a:t>laskavost a soucit</a:t>
            </a:r>
          </a:p>
          <a:p>
            <a:r>
              <a:rPr lang="cs-CZ" smtClean="0"/>
              <a:t>usilovat o nejvyšší kvalitu</a:t>
            </a:r>
            <a:endParaRPr lang="cs-CZ" smtClean="0"/>
          </a:p>
          <a:p>
            <a:r>
              <a:rPr lang="cs-CZ" smtClean="0"/>
              <a:t>přijetí </a:t>
            </a:r>
            <a:r>
              <a:rPr lang="cs-CZ" smtClean="0"/>
              <a:t>zodpovědnosti</a:t>
            </a:r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  <a:endParaRPr lang="cs-CZ" smtClean="0"/>
          </a:p>
          <a:p>
            <a:pPr>
              <a:buNone/>
            </a:pPr>
            <a:r>
              <a:rPr lang="cs-CZ" smtClean="0"/>
              <a:t>	</a:t>
            </a:r>
            <a:r>
              <a:rPr lang="cs-CZ" smtClean="0"/>
              <a:t>co je pro vás nejdůležitější zásadou? pořadí těchto principů?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</a:t>
            </a:r>
            <a:r>
              <a:rPr lang="cs-CZ" smtClean="0"/>
              <a:t>může i psycholog, který např. není přirozeně laskavý a soucitný, tyto zásady dodržovat?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etický problém vs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etický problém – složitá situace, která vyžaduje řešení a morální rozhodování; je zřejmé, jaké je správné řešení, ale z nějakého důvodu (osobní hodnoty, kontext atd.) je obtížné se rozhodnout.</a:t>
            </a:r>
          </a:p>
          <a:p>
            <a:r>
              <a:rPr lang="cs-CZ" smtClean="0"/>
              <a:t>etické dilema – volba mezi dvěma nevhodnými, nechtěnými možnostmi; konflikt morálních principů; není zřejmé, která volba bude lepší, správná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smtClean="0"/>
              <a:t>k diskusi: </a:t>
            </a:r>
          </a:p>
          <a:p>
            <a:pPr>
              <a:buNone/>
            </a:pPr>
            <a:endParaRPr lang="cs-CZ" b="1" smtClean="0"/>
          </a:p>
          <a:p>
            <a:pPr>
              <a:buNone/>
            </a:pPr>
            <a:r>
              <a:rPr lang="cs-CZ" smtClean="0"/>
              <a:t>	vzpomeňte si na etické dilema, které jste řešili: při studiu, na praxi, v práci, v osobním životě… </a:t>
            </a:r>
          </a:p>
          <a:p>
            <a:pPr>
              <a:buNone/>
            </a:pPr>
            <a:r>
              <a:rPr lang="cs-CZ" smtClean="0"/>
              <a:t>	</a:t>
            </a:r>
            <a:endParaRPr lang="cs-CZ" smtClean="0"/>
          </a:p>
          <a:p>
            <a:pPr>
              <a:buNone/>
            </a:pPr>
            <a:r>
              <a:rPr lang="cs-CZ" smtClean="0"/>
              <a:t>	</a:t>
            </a:r>
            <a:r>
              <a:rPr lang="cs-CZ" smtClean="0"/>
              <a:t>které principy se v něm střetávaly?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jak vznikají?</a:t>
            </a:r>
          </a:p>
          <a:p>
            <a:r>
              <a:rPr lang="cs-CZ" smtClean="0"/>
              <a:t>kdo se chová neeticky?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neznalost etických zásad</a:t>
            </a:r>
          </a:p>
          <a:p>
            <a:r>
              <a:rPr lang="cs-CZ" smtClean="0"/>
              <a:t>činnost mimo oblast své kompetence</a:t>
            </a:r>
          </a:p>
          <a:p>
            <a:r>
              <a:rPr lang="cs-CZ" smtClean="0"/>
              <a:t>necitlivost vůči potřebám klientů nebo dynamice situace</a:t>
            </a:r>
          </a:p>
          <a:p>
            <a:r>
              <a:rPr lang="cs-CZ" smtClean="0"/>
              <a:t>využívání klientů </a:t>
            </a:r>
          </a:p>
          <a:p>
            <a:r>
              <a:rPr lang="cs-CZ" smtClean="0"/>
              <a:t>nezodpovědnost, nedbalost</a:t>
            </a:r>
          </a:p>
          <a:p>
            <a:r>
              <a:rPr lang="cs-CZ" smtClean="0"/>
              <a:t>hledání odplaty za domnělé křivdy</a:t>
            </a:r>
          </a:p>
          <a:p>
            <a:r>
              <a:rPr lang="cs-CZ" smtClean="0"/>
              <a:t>strach</a:t>
            </a:r>
          </a:p>
          <a:p>
            <a:r>
              <a:rPr lang="cs-CZ" smtClean="0"/>
              <a:t>výjimečné „uklouznutí“ </a:t>
            </a:r>
          </a:p>
          <a:p>
            <a:r>
              <a:rPr lang="cs-CZ" smtClean="0"/>
              <a:t>racionalizace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smtClean="0"/>
              <a:t>(podle Pope, Vasquez, 1999)</a:t>
            </a:r>
          </a:p>
          <a:p>
            <a:r>
              <a:rPr lang="cs-CZ" smtClean="0"/>
              <a:t>není to neetické, pokud </a:t>
            </a:r>
            <a:r>
              <a:rPr lang="cs-CZ" smtClean="0"/>
              <a:t>nemluvíme o etice</a:t>
            </a:r>
            <a:endParaRPr lang="cs-CZ" smtClean="0"/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neznáme zákon, etickou zásadu nebo kodex, který to zakazuje</a:t>
            </a:r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to kolegové dělají taky</a:t>
            </a:r>
            <a:endParaRPr lang="cs-CZ" smtClean="0"/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si nikdo nestěžoval</a:t>
            </a:r>
            <a:endParaRPr lang="cs-CZ" smtClean="0"/>
          </a:p>
          <a:p>
            <a:r>
              <a:rPr lang="cs-CZ" smtClean="0"/>
              <a:t>není to neetické, </a:t>
            </a:r>
            <a:r>
              <a:rPr lang="cs-CZ" smtClean="0"/>
              <a:t>pokud </a:t>
            </a:r>
            <a:r>
              <a:rPr lang="cs-CZ" smtClean="0"/>
              <a:t>si to klient přál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216</TotalTime>
  <Words>465</Words>
  <Application>Microsoft Office PowerPoint</Application>
  <PresentationFormat>Předvádění na obrazovce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Lití písma</vt:lpstr>
      <vt:lpstr>Etika v psychologii</vt:lpstr>
      <vt:lpstr>etika</vt:lpstr>
      <vt:lpstr>základní principy etiky</vt:lpstr>
      <vt:lpstr>základní principy etiky</vt:lpstr>
      <vt:lpstr>etický problém vs dilema</vt:lpstr>
      <vt:lpstr>etické dilema</vt:lpstr>
      <vt:lpstr>vznik etických problémů</vt:lpstr>
      <vt:lpstr>vznik etických problémů</vt:lpstr>
      <vt:lpstr>není to neetické, pokud…</vt:lpstr>
      <vt:lpstr>není to neetické, pokud…</vt:lpstr>
      <vt:lpstr>není to neetické, pokud…</vt:lpstr>
      <vt:lpstr>není to neetické, pokud…</vt:lpstr>
      <vt:lpstr>není to neetické, pokud…</vt:lpstr>
      <vt:lpstr>rizikové situace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hp</cp:lastModifiedBy>
  <cp:revision>31</cp:revision>
  <dcterms:created xsi:type="dcterms:W3CDTF">2010-09-28T19:07:36Z</dcterms:created>
  <dcterms:modified xsi:type="dcterms:W3CDTF">2010-09-29T10:41:47Z</dcterms:modified>
</cp:coreProperties>
</file>