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65" r:id="rId3"/>
    <p:sldId id="257" r:id="rId4"/>
    <p:sldId id="263" r:id="rId5"/>
    <p:sldId id="264" r:id="rId6"/>
    <p:sldId id="258" r:id="rId7"/>
    <p:sldId id="261" r:id="rId8"/>
    <p:sldId id="259" r:id="rId9"/>
    <p:sldId id="260" r:id="rId10"/>
    <p:sldId id="262" r:id="rId11"/>
    <p:sldId id="268" r:id="rId12"/>
    <p:sldId id="289" r:id="rId13"/>
    <p:sldId id="269" r:id="rId14"/>
    <p:sldId id="270" r:id="rId15"/>
    <p:sldId id="271" r:id="rId16"/>
    <p:sldId id="277" r:id="rId17"/>
    <p:sldId id="272" r:id="rId18"/>
    <p:sldId id="273" r:id="rId19"/>
    <p:sldId id="281" r:id="rId20"/>
    <p:sldId id="275" r:id="rId21"/>
    <p:sldId id="274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3797-17B1-4B2A-8D41-BC91786DE875}" type="datetimeFigureOut">
              <a:rPr lang="en-US" smtClean="0"/>
              <a:t>3/6/2010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D4490-03F9-4091-A99D-B0473D2B00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People’s Temple</a:t>
            </a:r>
            <a:r>
              <a:rPr lang="en-US" baseline="0" dirty="0" smtClean="0"/>
              <a:t> – </a:t>
            </a:r>
            <a:r>
              <a:rPr lang="en-US" baseline="0" smtClean="0"/>
              <a:t>Jim Jones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4490-03F9-4091-A99D-B0473D2B002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736095-2634-495C-B009-75BB5D9BC348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Persu</a:t>
            </a:r>
            <a:r>
              <a:rPr lang="sk-SK" dirty="0" err="1" smtClean="0"/>
              <a:t>ázia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267200"/>
            <a:ext cx="4038600" cy="661416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Umenie</a:t>
            </a:r>
            <a:r>
              <a:rPr lang="en-U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&amp; </a:t>
            </a:r>
            <a:r>
              <a:rPr lang="sk-SK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Veda</a:t>
            </a:r>
            <a:endParaRPr lang="en-US" sz="28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Kontinuum persuázia - nátlak</a:t>
            </a:r>
            <a:endParaRPr lang="en-US" dirty="0"/>
          </a:p>
        </p:txBody>
      </p:sp>
      <p:pic>
        <p:nvPicPr>
          <p:cNvPr id="8" name="Picture 7" descr="heavens g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76600"/>
            <a:ext cx="47752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65810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http://www.heavensgate.com/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1828800"/>
            <a:ext cx="434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Persuázia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Nátlak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1981200"/>
            <a:ext cx="31242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povaha hrozby</a:t>
            </a:r>
          </a:p>
          <a:p>
            <a:pPr algn="ctr"/>
            <a:r>
              <a:rPr lang="sk-SK" sz="1400" dirty="0" smtClean="0"/>
              <a:t>schopnosť konať inak</a:t>
            </a:r>
          </a:p>
          <a:p>
            <a:pPr algn="ctr"/>
            <a:r>
              <a:rPr lang="sk-SK" sz="1400" dirty="0" smtClean="0"/>
              <a:t>percepcia slobodnej voľby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Účinky persuazívnej komunikácie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sk-SK" b="1" dirty="0" smtClean="0"/>
              <a:t>Vytvorenie</a:t>
            </a:r>
            <a:r>
              <a:rPr lang="sk-SK" dirty="0" smtClean="0"/>
              <a:t> postoja</a:t>
            </a:r>
            <a:endParaRPr lang="en-US" b="1" dirty="0" smtClean="0"/>
          </a:p>
          <a:p>
            <a:pPr lvl="2"/>
            <a:r>
              <a:rPr lang="sk-SK" dirty="0" smtClean="0"/>
              <a:t>Neznámy politický kandidát; nová kozmetická značka; nová spoločnosť; prvé rande, atď.</a:t>
            </a:r>
            <a:endParaRPr lang="en-US" dirty="0" smtClean="0"/>
          </a:p>
          <a:p>
            <a:r>
              <a:rPr lang="sk-SK" b="1" dirty="0" smtClean="0"/>
              <a:t>Posilnenie</a:t>
            </a:r>
            <a:r>
              <a:rPr lang="sk-SK" dirty="0" smtClean="0"/>
              <a:t> postoja</a:t>
            </a:r>
            <a:endParaRPr lang="en-US" b="1" dirty="0" smtClean="0"/>
          </a:p>
          <a:p>
            <a:pPr lvl="2"/>
            <a:r>
              <a:rPr lang="sk-SK" dirty="0" smtClean="0"/>
              <a:t>Politická kampaň; posilnenie </a:t>
            </a:r>
            <a:r>
              <a:rPr lang="sk-SK" dirty="0" err="1" smtClean="0"/>
              <a:t>image</a:t>
            </a:r>
            <a:r>
              <a:rPr lang="sk-SK" dirty="0" smtClean="0"/>
              <a:t> značky, atď.</a:t>
            </a:r>
            <a:endParaRPr lang="en-US" dirty="0" smtClean="0"/>
          </a:p>
          <a:p>
            <a:r>
              <a:rPr lang="sk-SK" b="1" dirty="0" smtClean="0"/>
              <a:t>Zmena</a:t>
            </a:r>
            <a:r>
              <a:rPr lang="sk-SK" dirty="0" smtClean="0"/>
              <a:t> postoja</a:t>
            </a:r>
            <a:endParaRPr lang="en-US" b="1" dirty="0" smtClean="0"/>
          </a:p>
          <a:p>
            <a:pPr lvl="2"/>
            <a:r>
              <a:rPr lang="sk-SK" dirty="0" smtClean="0"/>
              <a:t>Kampaň proti fajčeniu; </a:t>
            </a:r>
            <a:r>
              <a:rPr lang="en-US" dirty="0" smtClean="0"/>
              <a:t>African-American Civil Rights Movement</a:t>
            </a:r>
            <a:r>
              <a:rPr lang="sk-SK" dirty="0" smtClean="0"/>
              <a:t>;</a:t>
            </a:r>
            <a:r>
              <a:rPr lang="en-US" dirty="0" smtClean="0"/>
              <a:t> </a:t>
            </a:r>
            <a:r>
              <a:rPr lang="sk-SK" dirty="0" err="1" smtClean="0"/>
              <a:t>atď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Postoj je naučené hodnotenie objektu, ktoré ovplyvňuje naše správanie.</a:t>
            </a:r>
          </a:p>
          <a:p>
            <a:pPr>
              <a:buNone/>
            </a:pPr>
            <a:r>
              <a:rPr lang="sk-SK" dirty="0" smtClean="0"/>
              <a:t>	Je určený intenzitou a valenciou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Asociácia medzi objektom a hodnotiacou kategóriou</a:t>
            </a:r>
            <a:endParaRPr lang="en-US" dirty="0"/>
          </a:p>
        </p:txBody>
      </p:sp>
      <p:pic>
        <p:nvPicPr>
          <p:cNvPr id="4" name="Picture 3" descr="devil angel ho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440680"/>
            <a:ext cx="1905000" cy="1417320"/>
          </a:xfrm>
          <a:prstGeom prst="rect">
            <a:avLst/>
          </a:prstGeom>
        </p:spPr>
      </p:pic>
      <p:pic>
        <p:nvPicPr>
          <p:cNvPr id="5" name="Picture 4" descr="dnut ho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991225"/>
            <a:ext cx="7143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82000" cy="7394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Those who don’t study history are doomed to repeat it.</a:t>
            </a:r>
            <a:r>
              <a:rPr lang="en-US" sz="2800" dirty="0" smtClean="0"/>
              <a:t>" </a:t>
            </a:r>
            <a:endParaRPr lang="en-US" sz="2800" dirty="0"/>
          </a:p>
        </p:txBody>
      </p:sp>
      <p:pic>
        <p:nvPicPr>
          <p:cNvPr id="4" name="Picture 3" descr="aristotle palto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964" y="5346879"/>
            <a:ext cx="923925" cy="1314450"/>
          </a:xfrm>
          <a:prstGeom prst="rect">
            <a:avLst/>
          </a:prstGeom>
        </p:spPr>
      </p:pic>
      <p:pic>
        <p:nvPicPr>
          <p:cNvPr id="5" name="Picture 4" descr="luther 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9952" y="5681730"/>
            <a:ext cx="1181100" cy="971550"/>
          </a:xfrm>
          <a:prstGeom prst="rect">
            <a:avLst/>
          </a:prstGeom>
        </p:spPr>
      </p:pic>
      <p:pic>
        <p:nvPicPr>
          <p:cNvPr id="6" name="Picture 5" descr="hit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715" y="5445618"/>
            <a:ext cx="9144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Sofisti</a:t>
            </a:r>
            <a:endParaRPr lang="en-US" dirty="0"/>
          </a:p>
        </p:txBody>
      </p:sp>
      <p:pic>
        <p:nvPicPr>
          <p:cNvPr id="4" name="Content Placeholder 3" descr="sophis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622" y="1774825"/>
            <a:ext cx="558075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</a:t>
            </a:r>
            <a:r>
              <a:rPr lang="sk-SK" dirty="0" err="1" smtClean="0"/>
              <a:t>ón</a:t>
            </a:r>
            <a:endParaRPr lang="en-US" dirty="0"/>
          </a:p>
        </p:txBody>
      </p:sp>
      <p:pic>
        <p:nvPicPr>
          <p:cNvPr id="4" name="Content Placeholder 3" descr="pl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3198"/>
            <a:ext cx="1524000" cy="2037347"/>
          </a:xfrm>
        </p:spPr>
      </p:pic>
      <p:pic>
        <p:nvPicPr>
          <p:cNvPr id="5" name="Picture 4" descr="sophis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2733675" cy="22659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14600" y="29718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row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71800"/>
            <a:ext cx="55245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</a:t>
            </a:r>
            <a:r>
              <a:rPr lang="sk-SK" dirty="0" err="1" smtClean="0"/>
              <a:t>ón</a:t>
            </a:r>
            <a:r>
              <a:rPr lang="en-US" dirty="0" smtClean="0"/>
              <a:t> vs. </a:t>
            </a:r>
            <a:r>
              <a:rPr lang="sk-SK" dirty="0" smtClean="0"/>
              <a:t>Sofisti</a:t>
            </a:r>
            <a:endParaRPr lang="en-US" dirty="0"/>
          </a:p>
        </p:txBody>
      </p:sp>
      <p:pic>
        <p:nvPicPr>
          <p:cNvPr id="4" name="Content Placeholder 3" descr="pl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1083600" cy="1448602"/>
          </a:xfrm>
          <a:prstGeom prst="rect">
            <a:avLst/>
          </a:prstGeom>
        </p:spPr>
      </p:pic>
      <p:pic>
        <p:nvPicPr>
          <p:cNvPr id="5" name="Content Placeholder 4" descr="sophis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4572000"/>
            <a:ext cx="1367510" cy="1132664"/>
          </a:xfrm>
          <a:prstGeom prst="rect">
            <a:avLst/>
          </a:prstGeom>
        </p:spPr>
      </p:pic>
      <p:pic>
        <p:nvPicPr>
          <p:cNvPr id="6" name="Picture 5" descr="frow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590800"/>
            <a:ext cx="552450" cy="5524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09800" y="2743200"/>
            <a:ext cx="3200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4267200"/>
            <a:ext cx="3200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mil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1" y="5181601"/>
            <a:ext cx="609600" cy="609600"/>
          </a:xfrm>
          <a:prstGeom prst="rect">
            <a:avLst/>
          </a:prstGeom>
        </p:spPr>
      </p:pic>
      <p:pic>
        <p:nvPicPr>
          <p:cNvPr id="19" name="Picture 18" descr="paroub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733800"/>
            <a:ext cx="1219200" cy="828675"/>
          </a:xfrm>
          <a:prstGeom prst="rect">
            <a:avLst/>
          </a:prstGeom>
        </p:spPr>
      </p:pic>
      <p:pic>
        <p:nvPicPr>
          <p:cNvPr id="20" name="Picture 19" descr="topolane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581400"/>
            <a:ext cx="1104900" cy="1104900"/>
          </a:xfrm>
          <a:prstGeom prst="rect">
            <a:avLst/>
          </a:prstGeom>
        </p:spPr>
      </p:pic>
      <p:pic>
        <p:nvPicPr>
          <p:cNvPr id="21" name="Picture 20" descr="ads ob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3352800"/>
            <a:ext cx="9906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Aristoteles – prvý vedec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Obe strany majú trocha pravdy...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k-SK" dirty="0" smtClean="0"/>
              <a:t>	</a:t>
            </a:r>
            <a:r>
              <a:rPr lang="en-US" dirty="0" smtClean="0"/>
              <a:t>Plat</a:t>
            </a:r>
            <a:r>
              <a:rPr lang="sk-SK" dirty="0" err="1" smtClean="0"/>
              <a:t>ón</a:t>
            </a:r>
            <a:r>
              <a:rPr lang="en-US" dirty="0" smtClean="0"/>
              <a:t> – </a:t>
            </a:r>
            <a:r>
              <a:rPr lang="sk-SK" dirty="0" smtClean="0"/>
              <a:t>pravda je dôležitá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k-SK" dirty="0" smtClean="0"/>
              <a:t>	Sofisti – presvedčovanie je užitočný a dôležitý 	nástroj.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Ethos = </a:t>
            </a:r>
            <a:r>
              <a:rPr lang="sk-SK" dirty="0" smtClean="0"/>
              <a:t>povaha </a:t>
            </a:r>
            <a:r>
              <a:rPr lang="sk-SK" u="sng" dirty="0" smtClean="0"/>
              <a:t>komunikátora</a:t>
            </a:r>
            <a:endParaRPr lang="en-US" u="sng" dirty="0" smtClean="0"/>
          </a:p>
          <a:p>
            <a:r>
              <a:rPr lang="en-US" dirty="0" smtClean="0"/>
              <a:t>Pathos = </a:t>
            </a:r>
            <a:r>
              <a:rPr lang="sk-SK" dirty="0" smtClean="0"/>
              <a:t>stav </a:t>
            </a:r>
            <a:r>
              <a:rPr lang="sk-SK" u="sng" dirty="0" smtClean="0"/>
              <a:t>obecenstva</a:t>
            </a:r>
          </a:p>
          <a:p>
            <a:r>
              <a:rPr lang="en-US" dirty="0" smtClean="0"/>
              <a:t>Logos = </a:t>
            </a:r>
            <a:r>
              <a:rPr lang="sk-SK" dirty="0" smtClean="0"/>
              <a:t>samotná </a:t>
            </a:r>
            <a:r>
              <a:rPr lang="sk-SK" u="sng" dirty="0" smtClean="0"/>
              <a:t>správa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4" name="Picture 3" descr="arist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90487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Persuázia v modernom svete</a:t>
            </a:r>
            <a:endParaRPr lang="en-US" dirty="0"/>
          </a:p>
        </p:txBody>
      </p:sp>
      <p:pic>
        <p:nvPicPr>
          <p:cNvPr id="4" name="Picture 3" descr="gand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00400"/>
            <a:ext cx="1232287" cy="1600200"/>
          </a:xfrm>
          <a:prstGeom prst="rect">
            <a:avLst/>
          </a:prstGeom>
        </p:spPr>
      </p:pic>
      <p:pic>
        <p:nvPicPr>
          <p:cNvPr id="5" name="Picture 4" descr="hit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00400"/>
            <a:ext cx="1219200" cy="1612900"/>
          </a:xfrm>
          <a:prstGeom prst="rect">
            <a:avLst/>
          </a:prstGeom>
        </p:spPr>
      </p:pic>
      <p:pic>
        <p:nvPicPr>
          <p:cNvPr id="6" name="Picture 5" descr="luther 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200400"/>
            <a:ext cx="1981200" cy="1629697"/>
          </a:xfrm>
          <a:prstGeom prst="rect">
            <a:avLst/>
          </a:prstGeom>
        </p:spPr>
      </p:pic>
      <p:pic>
        <p:nvPicPr>
          <p:cNvPr id="7" name="Picture 6" descr="ob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200400"/>
            <a:ext cx="1295400" cy="1612641"/>
          </a:xfrm>
          <a:prstGeom prst="rect">
            <a:avLst/>
          </a:prstGeom>
        </p:spPr>
      </p:pic>
      <p:pic>
        <p:nvPicPr>
          <p:cNvPr id="8" name="Picture 7" descr="kim jong 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3200400"/>
            <a:ext cx="1219200" cy="164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2540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sk-SK" dirty="0" smtClean="0"/>
              <a:t>NAPÍŠTE</a:t>
            </a:r>
            <a:r>
              <a:rPr lang="en-US" dirty="0" smtClean="0"/>
              <a:t>:</a:t>
            </a:r>
          </a:p>
          <a:p>
            <a:r>
              <a:rPr lang="sk-SK" dirty="0" smtClean="0"/>
              <a:t>Napíšte tri príklady etického a neetického presvedčovania</a:t>
            </a:r>
          </a:p>
          <a:p>
            <a:endParaRPr lang="sk-SK" dirty="0" smtClean="0"/>
          </a:p>
          <a:p>
            <a:r>
              <a:rPr lang="sk-SK" dirty="0" smtClean="0"/>
              <a:t>Aké sú teda aspekty, ktoré rozlišujú etické od neetického?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Persuázia</a:t>
            </a:r>
            <a:endParaRPr lang="en-US" dirty="0"/>
          </a:p>
        </p:txBody>
      </p:sp>
      <p:pic>
        <p:nvPicPr>
          <p:cNvPr id="4" name="Content Placeholder 3" descr="brain 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257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pPr lvl="0"/>
            <a:r>
              <a:rPr lang="en-US" sz="2400" u="sng" dirty="0" smtClean="0"/>
              <a:t>Kant</a:t>
            </a:r>
            <a:r>
              <a:rPr lang="en-US" sz="2400" dirty="0" smtClean="0"/>
              <a:t> – </a:t>
            </a:r>
            <a:r>
              <a:rPr lang="sk-SK" sz="2400" dirty="0" smtClean="0"/>
              <a:t>kategorický imperatív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sk-SK" sz="2400" u="sng" dirty="0" smtClean="0"/>
              <a:t>Utilitarizmus</a:t>
            </a:r>
            <a:r>
              <a:rPr lang="en-US" sz="2400" dirty="0" smtClean="0"/>
              <a:t> – </a:t>
            </a:r>
            <a:r>
              <a:rPr lang="sk-SK" sz="2400" dirty="0" smtClean="0"/>
              <a:t>činy by mali byť hodnotené podľa toho, či prinášajú viac dobra alebo zla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Gandhi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819400"/>
            <a:ext cx="533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2971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sk-SK" i="1" dirty="0" smtClean="0"/>
              <a:t>zlé prostriedky spôsobujú zlé konce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971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sk-SK" i="1" dirty="0" smtClean="0"/>
              <a:t>účel </a:t>
            </a:r>
            <a:r>
              <a:rPr lang="sk-SK" i="1" dirty="0" err="1" smtClean="0"/>
              <a:t>svetí</a:t>
            </a:r>
            <a:r>
              <a:rPr lang="sk-SK" i="1" dirty="0" smtClean="0"/>
              <a:t> prostriedky</a:t>
            </a:r>
            <a:r>
              <a:rPr lang="en-US" i="1" dirty="0" smtClean="0"/>
              <a:t>”</a:t>
            </a:r>
            <a:endParaRPr lang="en-US" i="1" dirty="0"/>
          </a:p>
        </p:txBody>
      </p:sp>
      <p:pic>
        <p:nvPicPr>
          <p:cNvPr id="10" name="Picture 9" descr="gand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671303" cy="871728"/>
          </a:xfrm>
          <a:prstGeom prst="rect">
            <a:avLst/>
          </a:prstGeom>
        </p:spPr>
      </p:pic>
      <p:pic>
        <p:nvPicPr>
          <p:cNvPr id="11" name="Picture 10" descr="machiavelli 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600200"/>
            <a:ext cx="71263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err="1" smtClean="0"/>
              <a:t>Najfrekventovan</a:t>
            </a:r>
            <a:r>
              <a:rPr lang="sk-SK" sz="2500" dirty="0" err="1" smtClean="0"/>
              <a:t>ější</a:t>
            </a:r>
            <a:r>
              <a:rPr lang="sk-SK" sz="2500" dirty="0" smtClean="0"/>
              <a:t> názor vo vedeckých kruhoch je, že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 algn="ctr">
              <a:buNone/>
            </a:pPr>
            <a:r>
              <a:rPr lang="en-US" sz="2500" dirty="0" smtClean="0"/>
              <a:t>	</a:t>
            </a:r>
            <a:r>
              <a:rPr lang="sk-SK" b="1" dirty="0" smtClean="0"/>
              <a:t>MY SAMI SME ZODPOVEDNÍ ZA ROZHODNUTIA, KTORÉ ROBÍME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49530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1"/>
                </a:solidFill>
                <a:latin typeface="Arial Black" pitchFamily="34" charset="0"/>
              </a:rPr>
              <a:t>Vzdelanie a výchova</a:t>
            </a:r>
            <a:endParaRPr lang="en-US" sz="32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Presvedčovanie</a:t>
            </a:r>
          </a:p>
          <a:p>
            <a:r>
              <a:rPr lang="sk-SK" dirty="0" smtClean="0"/>
              <a:t>Nátlak</a:t>
            </a:r>
          </a:p>
          <a:p>
            <a:r>
              <a:rPr lang="sk-SK" dirty="0" smtClean="0"/>
              <a:t>Postoje</a:t>
            </a:r>
          </a:p>
          <a:p>
            <a:r>
              <a:rPr lang="sk-SK" dirty="0" smtClean="0"/>
              <a:t>Historická perspektíva</a:t>
            </a:r>
          </a:p>
          <a:p>
            <a:r>
              <a:rPr lang="sk-SK" dirty="0" smtClean="0"/>
              <a:t>Etické otázky</a:t>
            </a:r>
          </a:p>
        </p:txBody>
      </p:sp>
      <p:pic>
        <p:nvPicPr>
          <p:cNvPr id="4" name="Picture 3" descr="attitu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3700" y="5257800"/>
            <a:ext cx="11303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/>
              <a:t>Čo si predstavíte pod pojmom „presvedčovanie“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Skúste si vybaviť moment, kedy vás média alebo iný komunikátor presvedčili...</a:t>
            </a:r>
            <a:endParaRPr lang="en-US" dirty="0"/>
          </a:p>
        </p:txBody>
      </p:sp>
      <p:pic>
        <p:nvPicPr>
          <p:cNvPr id="4" name="Picture 3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581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 is everywhere!</a:t>
            </a:r>
            <a:endParaRPr lang="en-US" dirty="0"/>
          </a:p>
        </p:txBody>
      </p:sp>
      <p:pic>
        <p:nvPicPr>
          <p:cNvPr id="4" name="Picture 3" descr="ads 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20084"/>
            <a:ext cx="1752600" cy="1737491"/>
          </a:xfrm>
          <a:prstGeom prst="rect">
            <a:avLst/>
          </a:prstGeom>
        </p:spPr>
      </p:pic>
      <p:pic>
        <p:nvPicPr>
          <p:cNvPr id="5" name="Picture 4" descr="ads 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81200"/>
            <a:ext cx="1943100" cy="1619250"/>
          </a:xfrm>
          <a:prstGeom prst="rect">
            <a:avLst/>
          </a:prstGeom>
        </p:spPr>
      </p:pic>
      <p:pic>
        <p:nvPicPr>
          <p:cNvPr id="6" name="Picture 5" descr="ads 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25" y="4000500"/>
            <a:ext cx="3571875" cy="2857500"/>
          </a:xfrm>
          <a:prstGeom prst="rect">
            <a:avLst/>
          </a:prstGeom>
        </p:spPr>
      </p:pic>
      <p:pic>
        <p:nvPicPr>
          <p:cNvPr id="7" name="Picture 6" descr="ads billbo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90" y="3803737"/>
            <a:ext cx="3063090" cy="3054263"/>
          </a:xfrm>
          <a:prstGeom prst="rect">
            <a:avLst/>
          </a:prstGeom>
        </p:spPr>
      </p:pic>
      <p:pic>
        <p:nvPicPr>
          <p:cNvPr id="8" name="Picture 7" descr="ads telemarke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447800"/>
            <a:ext cx="2474709" cy="1644650"/>
          </a:xfrm>
          <a:prstGeom prst="rect">
            <a:avLst/>
          </a:prstGeom>
        </p:spPr>
      </p:pic>
      <p:pic>
        <p:nvPicPr>
          <p:cNvPr id="9" name="Picture 8" descr="ads o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5" y="2590800"/>
            <a:ext cx="4143375" cy="3143250"/>
          </a:xfrm>
          <a:prstGeom prst="rect">
            <a:avLst/>
          </a:prstGeom>
        </p:spPr>
      </p:pic>
      <p:pic>
        <p:nvPicPr>
          <p:cNvPr id="10" name="Picture 9" descr="ads ob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0"/>
            <a:ext cx="990600" cy="1485900"/>
          </a:xfrm>
          <a:prstGeom prst="rect">
            <a:avLst/>
          </a:prstGeom>
        </p:spPr>
      </p:pic>
      <p:pic>
        <p:nvPicPr>
          <p:cNvPr id="11" name="Picture 10" descr="ads mu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314700"/>
            <a:ext cx="2362200" cy="3543300"/>
          </a:xfrm>
          <a:prstGeom prst="rect">
            <a:avLst/>
          </a:prstGeom>
        </p:spPr>
      </p:pic>
      <p:pic>
        <p:nvPicPr>
          <p:cNvPr id="12" name="Picture 11" descr="ads fath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63850" y="2590800"/>
            <a:ext cx="3175000" cy="4267200"/>
          </a:xfrm>
          <a:prstGeom prst="rect">
            <a:avLst/>
          </a:prstGeom>
        </p:spPr>
      </p:pic>
      <p:pic>
        <p:nvPicPr>
          <p:cNvPr id="13" name="Picture 12" descr="teach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60031" y="2997200"/>
            <a:ext cx="3683969" cy="3860800"/>
          </a:xfrm>
          <a:prstGeom prst="rect">
            <a:avLst/>
          </a:prstGeom>
        </p:spPr>
      </p:pic>
      <p:pic>
        <p:nvPicPr>
          <p:cNvPr id="14" name="Picture 13" descr="high school teach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3962400" cy="3981450"/>
          </a:xfrm>
          <a:prstGeom prst="rect">
            <a:avLst/>
          </a:prstGeom>
        </p:spPr>
      </p:pic>
      <p:pic>
        <p:nvPicPr>
          <p:cNvPr id="15" name="Picture 14" descr="therapis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6200" y="0"/>
            <a:ext cx="4953000" cy="3438525"/>
          </a:xfrm>
          <a:prstGeom prst="rect">
            <a:avLst/>
          </a:prstGeom>
        </p:spPr>
      </p:pic>
      <p:pic>
        <p:nvPicPr>
          <p:cNvPr id="16" name="Picture 15" descr="weddi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19400" y="2362200"/>
            <a:ext cx="2865358" cy="2910840"/>
          </a:xfrm>
          <a:prstGeom prst="rect">
            <a:avLst/>
          </a:prstGeom>
        </p:spPr>
      </p:pic>
      <p:pic>
        <p:nvPicPr>
          <p:cNvPr id="17" name="Picture 16" descr="brno-cesk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00600" y="3997712"/>
            <a:ext cx="4343400" cy="286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Čo je to presvedčovanie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1272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</a:rPr>
              <a:t>Presvedčovanie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vs. </a:t>
            </a:r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</a:rPr>
              <a:t>Nátlak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nterro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971800"/>
            <a:ext cx="4064000" cy="3048000"/>
          </a:xfrm>
          <a:prstGeom prst="rect">
            <a:avLst/>
          </a:prstGeom>
        </p:spPr>
      </p:pic>
      <p:pic>
        <p:nvPicPr>
          <p:cNvPr id="5" name="Picture 4" descr="vers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590800"/>
            <a:ext cx="29527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Presvedčovanie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i="1" dirty="0" smtClean="0"/>
              <a:t>Persuázia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sk-SK" sz="2800" dirty="0" smtClean="0"/>
              <a:t>Persuázia je špecifická forma komunikácie, ktorej cieľom je ovplyvniť duševný stav recipienta, v atmosfére slobodnej voľby</a:t>
            </a:r>
            <a:r>
              <a:rPr lang="en-US" sz="2800" dirty="0" smtClean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3276600"/>
            <a:ext cx="152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oca col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410200"/>
            <a:ext cx="1181100" cy="1181100"/>
          </a:xfrm>
          <a:prstGeom prst="rect">
            <a:avLst/>
          </a:prstGeom>
        </p:spPr>
      </p:pic>
      <p:pic>
        <p:nvPicPr>
          <p:cNvPr id="9" name="Picture 8" descr="pep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86400"/>
            <a:ext cx="737155" cy="113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Presvedčovanie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Presvedčovanie je forma komunikácie</a:t>
            </a:r>
            <a:endParaRPr lang="en-US" sz="2800" dirty="0" smtClean="0"/>
          </a:p>
          <a:p>
            <a:r>
              <a:rPr lang="sk-SK" sz="2800" dirty="0" smtClean="0"/>
              <a:t>Presvedčovanie zahrňuje úmyselný pokus o vplyv</a:t>
            </a:r>
            <a:endParaRPr lang="en-US" sz="2800" dirty="0" smtClean="0"/>
          </a:p>
          <a:p>
            <a:r>
              <a:rPr lang="sk-SK" sz="2800" dirty="0" smtClean="0"/>
              <a:t>Dochádza ku zmene duševného stavu recipienta</a:t>
            </a:r>
          </a:p>
          <a:p>
            <a:r>
              <a:rPr lang="sk-SK" sz="2800" b="1" dirty="0" smtClean="0"/>
              <a:t>Nutnou súčasťou je slobodná voľba</a:t>
            </a:r>
            <a:endParaRPr lang="en-US" sz="2800" b="1" dirty="0"/>
          </a:p>
        </p:txBody>
      </p:sp>
      <p:pic>
        <p:nvPicPr>
          <p:cNvPr id="4" name="Picture 3" descr="vers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340" y="3657600"/>
            <a:ext cx="2390660" cy="3200400"/>
          </a:xfrm>
          <a:prstGeom prst="rect">
            <a:avLst/>
          </a:prstGeom>
        </p:spPr>
      </p:pic>
      <p:pic>
        <p:nvPicPr>
          <p:cNvPr id="5" name="Picture 4" descr="ads ob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4850" y="1524000"/>
            <a:ext cx="819150" cy="1228725"/>
          </a:xfrm>
          <a:prstGeom prst="rect">
            <a:avLst/>
          </a:prstGeom>
        </p:spPr>
      </p:pic>
      <p:pic>
        <p:nvPicPr>
          <p:cNvPr id="6" name="Picture 5" descr="whiskey j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158713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Nátlak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i="1" dirty="0" smtClean="0"/>
              <a:t>Nátlak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sk-SK" dirty="0" smtClean="0"/>
              <a:t>technika, kedy je človek donútený k určitému správaniu proti svojej vôli. Hlavným znakom nátlaku je použitie hrozby negatívnych dôsledkov, ak osoba nevyhovie požiadavku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91400" y="3352800"/>
            <a:ext cx="1219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10400" y="2362200"/>
            <a:ext cx="1600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ommuni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5261893"/>
            <a:ext cx="1371600" cy="1405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Perloff</a:t>
            </a:r>
            <a:r>
              <a:rPr lang="en-US" dirty="0" smtClean="0"/>
              <a:t>, 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Presvedčovanie </a:t>
            </a:r>
            <a:r>
              <a:rPr lang="sk-SK" dirty="0" err="1" smtClean="0"/>
              <a:t>vs</a:t>
            </a:r>
            <a:r>
              <a:rPr lang="sk-SK" dirty="0" smtClean="0"/>
              <a:t>. Nátlak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Nátlak a persuázia nie sú bipolárne opozitá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lvl="0">
              <a:buNone/>
            </a:pPr>
            <a:r>
              <a:rPr lang="sk-SK" sz="2400" dirty="0" smtClean="0"/>
              <a:t>					Vytvárajú kontinuum a prelínajú sa.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3657600" cy="2954655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/>
              <a:t>Presvedčovanie</a:t>
            </a:r>
            <a:r>
              <a:rPr lang="en-US" sz="2400" b="1" u="sng" dirty="0" smtClean="0"/>
              <a:t>:</a:t>
            </a:r>
          </a:p>
          <a:p>
            <a:pPr algn="ctr"/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Reklama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Kamarátova žiadosť aby som nebral drogy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Informácia o škodlivosti fajčenia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Politická kampaň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Telemarketing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Zanietený rozhovor smerujúci k zmene postoja druhej osoby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3657600" cy="2954655"/>
          </a:xfrm>
          <a:prstGeom prst="rect">
            <a:avLst/>
          </a:prstGeom>
          <a:gradFill>
            <a:gsLst>
              <a:gs pos="10000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/>
              <a:t>Nátlak</a:t>
            </a:r>
            <a:r>
              <a:rPr lang="en-US" sz="2400" b="1" u="sng" dirty="0" smtClean="0"/>
              <a:t>:</a:t>
            </a:r>
          </a:p>
          <a:p>
            <a:pPr algn="ctr"/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Rozkazy z vedenia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Vypočúvanie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Zákaz fajčenia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Zákon o zákaze telefonovania za volantom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Vymáhanie dlhov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„Emocionálne vydieranie“ vo vzťahu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5867400"/>
            <a:ext cx="434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Persuázia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Nátlak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019800"/>
            <a:ext cx="31242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povaha hrozby</a:t>
            </a:r>
          </a:p>
          <a:p>
            <a:pPr algn="ctr"/>
            <a:r>
              <a:rPr lang="sk-SK" sz="1400" dirty="0" smtClean="0"/>
              <a:t>schopnosť konať inak</a:t>
            </a:r>
          </a:p>
          <a:p>
            <a:pPr algn="ctr"/>
            <a:r>
              <a:rPr lang="sk-SK" sz="1400" dirty="0" smtClean="0"/>
              <a:t>percepcia slobodnej voľby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655</TotalTime>
  <Words>304</Words>
  <Application>Microsoft Office PowerPoint</Application>
  <PresentationFormat>On-screen Show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Persuázia</vt:lpstr>
      <vt:lpstr>Persuázia</vt:lpstr>
      <vt:lpstr>Čo si predstavíte pod pojmom „presvedčovanie“</vt:lpstr>
      <vt:lpstr>Persuasion is everywhere!</vt:lpstr>
      <vt:lpstr>Čo je to presvedčovanie?</vt:lpstr>
      <vt:lpstr>Presvedčovanie</vt:lpstr>
      <vt:lpstr>Presvedčovanie</vt:lpstr>
      <vt:lpstr>Nátlak</vt:lpstr>
      <vt:lpstr>Presvedčovanie vs. Nátlak</vt:lpstr>
      <vt:lpstr>Kontinuum persuázia - nátlak</vt:lpstr>
      <vt:lpstr>Účinky persuazívnej komunikácie</vt:lpstr>
      <vt:lpstr>Postoje</vt:lpstr>
      <vt:lpstr>História</vt:lpstr>
      <vt:lpstr>Sofisti</vt:lpstr>
      <vt:lpstr>Platón</vt:lpstr>
      <vt:lpstr>Platón vs. Sofisti</vt:lpstr>
      <vt:lpstr>Aristoteles – prvý vedec</vt:lpstr>
      <vt:lpstr>Persuázia v modernom svete</vt:lpstr>
      <vt:lpstr>Etika</vt:lpstr>
      <vt:lpstr>Etika</vt:lpstr>
      <vt:lpstr>Etika</vt:lpstr>
      <vt:lpstr>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</dc:creator>
  <cp:lastModifiedBy>Stanley</cp:lastModifiedBy>
  <cp:revision>85</cp:revision>
  <dcterms:created xsi:type="dcterms:W3CDTF">2009-06-05T19:02:48Z</dcterms:created>
  <dcterms:modified xsi:type="dcterms:W3CDTF">2010-03-06T10:01:47Z</dcterms:modified>
</cp:coreProperties>
</file>