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12.11.2010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BB69-F624-4390-AAB3-208C61AC562A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246-305C-4955-B25F-42D20671DCE0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E8C-B283-4817-AB93-D30700D02DD7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BBC-8C83-4D80-AB0C-961FE9880891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789-475B-4E0D-BEED-34A86F944180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5BAE-BD6D-4705-9B53-322AEB770FEE}" type="datetime1">
              <a:rPr lang="cs-CZ" smtClean="0"/>
              <a:t>12.11.2010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C5-B063-48EB-BB9A-FE33560EDA73}" type="datetime1">
              <a:rPr lang="cs-CZ" smtClean="0"/>
              <a:t>12.11.2010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D0E-1EA3-4AB9-A6E6-26C4FE32F6AA}" type="datetime1">
              <a:rPr lang="cs-CZ" smtClean="0"/>
              <a:t>12.11.2010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F6D-228E-4960-8E0D-65D7A1511F2D}" type="datetime1">
              <a:rPr lang="cs-CZ" smtClean="0"/>
              <a:t>12.11.2010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8825-1390-441D-90DC-EAA753F59C29}" type="datetime1">
              <a:rPr lang="cs-CZ" smtClean="0"/>
              <a:t>12.11.2010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D466-8CF1-4072-997A-593B20C1C99A}" type="datetime1">
              <a:rPr lang="cs-CZ" smtClean="0"/>
              <a:t>12.11.2010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58B3-F28D-4EEF-AD6E-3C32D1BD3DE3}" type="datetime1">
              <a:rPr lang="cs-CZ" smtClean="0"/>
              <a:t>12.11.2010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Nová éra norského filmu. </a:t>
            </a:r>
            <a:endParaRPr lang="cs-CZ" dirty="0" smtClean="0"/>
          </a:p>
          <a:p>
            <a:r>
              <a:rPr lang="cs-CZ" dirty="0" smtClean="0"/>
              <a:t>80</a:t>
            </a:r>
            <a:r>
              <a:rPr lang="cs-CZ" dirty="0"/>
              <a:t>. léta v norské kinematografii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Proměna norského </a:t>
            </a:r>
            <a:r>
              <a:rPr lang="cs-CZ" sz="2700" b="1" dirty="0"/>
              <a:t>mediální </a:t>
            </a:r>
            <a:r>
              <a:rPr lang="cs-CZ" sz="2700" b="1" dirty="0" smtClean="0"/>
              <a:t>prostředí na počátku 80. let</a:t>
            </a:r>
            <a:br>
              <a:rPr lang="cs-CZ" sz="2700" b="1" dirty="0" smtClean="0"/>
            </a:br>
            <a:r>
              <a:rPr lang="cs-CZ" sz="2700" b="1" dirty="0" smtClean="0"/>
              <a:t>(velká výměna srsti – </a:t>
            </a:r>
            <a:r>
              <a:rPr lang="cs-CZ" sz="2700" b="1" dirty="0" err="1" smtClean="0"/>
              <a:t>det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store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hamskiftet</a:t>
            </a:r>
            <a:r>
              <a:rPr lang="cs-CZ" sz="2700" b="1" dirty="0" smtClean="0"/>
              <a:t>)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1981-86 pravicová vláda K</a:t>
            </a:r>
            <a:r>
              <a:rPr lang="nb-NO" sz="2800" dirty="0" smtClean="0"/>
              <a:t>åre Willocha</a:t>
            </a:r>
            <a:r>
              <a:rPr lang="cs-CZ" sz="2800" dirty="0" smtClean="0"/>
              <a:t> </a:t>
            </a:r>
            <a:r>
              <a:rPr lang="nb-NO" sz="2800" dirty="0" smtClean="0"/>
              <a:t>- </a:t>
            </a:r>
            <a:r>
              <a:rPr lang="cs-CZ" sz="2800" dirty="0"/>
              <a:t>liberalizace, deregulace, privatizace a komercionalizace </a:t>
            </a:r>
            <a:r>
              <a:rPr lang="cs-CZ" sz="2800" dirty="0" smtClean="0"/>
              <a:t>médií</a:t>
            </a:r>
            <a:endParaRPr lang="nb-NO" sz="2800" dirty="0" smtClean="0"/>
          </a:p>
          <a:p>
            <a:pPr lvl="1"/>
            <a:r>
              <a:rPr lang="cs-CZ" dirty="0" smtClean="0"/>
              <a:t>r</a:t>
            </a:r>
            <a:r>
              <a:rPr lang="nb-NO" dirty="0" smtClean="0"/>
              <a:t>o</a:t>
            </a:r>
            <a:r>
              <a:rPr lang="cs-CZ" dirty="0"/>
              <a:t>zpuštěn vysílací </a:t>
            </a:r>
            <a:r>
              <a:rPr lang="cs-CZ" dirty="0" smtClean="0"/>
              <a:t>monopol (rozhlas i televize)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rivatizace mediálního trhu – společnost </a:t>
            </a:r>
            <a:r>
              <a:rPr lang="cs-CZ" dirty="0" err="1" smtClean="0"/>
              <a:t>Orkla</a:t>
            </a:r>
            <a:r>
              <a:rPr lang="cs-CZ" dirty="0" smtClean="0"/>
              <a:t> skupuje týdeníky</a:t>
            </a:r>
            <a:r>
              <a:rPr lang="cs-CZ" dirty="0"/>
              <a:t>, kabelové stanice, noviny a </a:t>
            </a:r>
            <a:r>
              <a:rPr lang="cs-CZ" dirty="0" smtClean="0"/>
              <a:t>nakladatelství (</a:t>
            </a:r>
            <a:r>
              <a:rPr lang="cs-CZ" dirty="0"/>
              <a:t>rodí se mediální </a:t>
            </a:r>
            <a:r>
              <a:rPr lang="cs-CZ" dirty="0" smtClean="0"/>
              <a:t>gigant)</a:t>
            </a:r>
          </a:p>
          <a:p>
            <a:pPr lvl="1"/>
            <a:r>
              <a:rPr lang="cs-CZ" dirty="0" smtClean="0"/>
              <a:t>80. léta rozšíření videopřehrávače, pokles návštěvnosti kin v tomto desetiletí o třetinu</a:t>
            </a:r>
            <a:endParaRPr lang="nb-NO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/>
              <a:t>Lasse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Glomm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Že si troufáte!, 1980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04169" y="5828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Sweetwater</a:t>
            </a:r>
            <a:r>
              <a:rPr lang="cs-CZ" dirty="0" smtClean="0"/>
              <a:t>, 1988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144997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Černí ptáci, 1982 </a:t>
            </a:r>
            <a:endParaRPr lang="cs-CZ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0383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9978"/>
            <a:ext cx="3181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3096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1981 – dívčí rok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28967" y="1378543"/>
            <a:ext cx="2278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Poslíček (</a:t>
            </a:r>
            <a:r>
              <a:rPr lang="cs-CZ" dirty="0" smtClean="0"/>
              <a:t>L</a:t>
            </a:r>
            <a:r>
              <a:rPr lang="nb-NO" dirty="0"/>
              <a:t>ø</a:t>
            </a:r>
            <a:r>
              <a:rPr lang="cs-CZ" dirty="0" err="1" smtClean="0"/>
              <a:t>perjenten</a:t>
            </a:r>
            <a:r>
              <a:rPr lang="cs-CZ" dirty="0" smtClean="0"/>
              <a:t>,</a:t>
            </a:r>
            <a:endParaRPr lang="nb-NO" dirty="0" smtClean="0"/>
          </a:p>
          <a:p>
            <a:r>
              <a:rPr lang="cs-CZ" dirty="0" smtClean="0"/>
              <a:t> </a:t>
            </a:r>
            <a:r>
              <a:rPr lang="cs-CZ" dirty="0"/>
              <a:t>r. </a:t>
            </a:r>
            <a:r>
              <a:rPr lang="cs-CZ" dirty="0" smtClean="0"/>
              <a:t>V</a:t>
            </a:r>
            <a:r>
              <a:rPr lang="nb-NO" dirty="0" smtClean="0"/>
              <a:t>ibeke</a:t>
            </a:r>
            <a:r>
              <a:rPr lang="cs-CZ" dirty="0" smtClean="0"/>
              <a:t> L</a:t>
            </a:r>
            <a:r>
              <a:rPr lang="nb-NO" dirty="0" smtClean="0"/>
              <a:t>ø</a:t>
            </a:r>
            <a:r>
              <a:rPr lang="cs-CZ" dirty="0" err="1" smtClean="0"/>
              <a:t>kkeberg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2333"/>
            <a:ext cx="3312368" cy="226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" y="2708920"/>
            <a:ext cx="3148846" cy="21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47864" y="42038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Idu</a:t>
            </a:r>
            <a:r>
              <a:rPr lang="cs-CZ" dirty="0" err="1" smtClean="0"/>
              <a:t>ška</a:t>
            </a:r>
            <a:r>
              <a:rPr lang="cs-CZ" dirty="0" smtClean="0"/>
              <a:t> (</a:t>
            </a:r>
            <a:r>
              <a:rPr lang="cs-CZ" dirty="0" err="1" smtClean="0"/>
              <a:t>Liten</a:t>
            </a:r>
            <a:r>
              <a:rPr lang="cs-CZ" dirty="0" smtClean="0"/>
              <a:t> Ida, </a:t>
            </a:r>
          </a:p>
          <a:p>
            <a:r>
              <a:rPr lang="cs-CZ" dirty="0" smtClean="0"/>
              <a:t>r</a:t>
            </a:r>
            <a:r>
              <a:rPr lang="cs-CZ" dirty="0"/>
              <a:t>. Laila </a:t>
            </a:r>
            <a:r>
              <a:rPr lang="cs-CZ" dirty="0" err="1" smtClean="0"/>
              <a:t>Mikkelsen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99556" cy="25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038706" y="5661248"/>
            <a:ext cx="293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Pronásledování</a:t>
            </a:r>
            <a:endParaRPr lang="nb-NO" dirty="0" smtClean="0"/>
          </a:p>
          <a:p>
            <a:pPr algn="r"/>
            <a:r>
              <a:rPr lang="cs-CZ" dirty="0" smtClean="0"/>
              <a:t>(</a:t>
            </a:r>
            <a:r>
              <a:rPr lang="cs-CZ" dirty="0" err="1" smtClean="0"/>
              <a:t>Forf</a:t>
            </a:r>
            <a:r>
              <a:rPr lang="nb-NO" dirty="0" smtClean="0"/>
              <a:t>ølgelsen, r. Anja Breien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Norway</a:t>
            </a:r>
            <a:r>
              <a:rPr lang="cs-CZ" sz="2400" b="1" dirty="0"/>
              <a:t> </a:t>
            </a:r>
            <a:r>
              <a:rPr lang="cs-CZ" sz="2400" b="1" dirty="0" err="1"/>
              <a:t>goes</a:t>
            </a:r>
            <a:r>
              <a:rPr lang="cs-CZ" sz="2400" b="1" dirty="0"/>
              <a:t> </a:t>
            </a:r>
            <a:r>
              <a:rPr lang="cs-CZ" sz="2400" b="1" dirty="0" err="1" smtClean="0"/>
              <a:t>international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komanditní společnosti vstupují do produkce</a:t>
            </a:r>
            <a:endParaRPr lang="cs-CZ" sz="24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616" y="2510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Revoluce </a:t>
            </a:r>
            <a:r>
              <a:rPr lang="cs-CZ" dirty="0" smtClean="0"/>
              <a:t>1776 (</a:t>
            </a:r>
            <a:r>
              <a:rPr lang="cs-CZ" dirty="0" err="1" smtClean="0"/>
              <a:t>Revolution</a:t>
            </a:r>
            <a:r>
              <a:rPr lang="cs-CZ" dirty="0" smtClean="0"/>
              <a:t> 1776, 1985,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 smtClean="0"/>
              <a:t>. </a:t>
            </a:r>
            <a:r>
              <a:rPr lang="cs-CZ" dirty="0" err="1" smtClean="0"/>
              <a:t>Hugh</a:t>
            </a:r>
            <a:r>
              <a:rPr lang="cs-CZ" dirty="0" smtClean="0"/>
              <a:t> Hudson)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559509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P</a:t>
            </a:r>
            <a:r>
              <a:rPr lang="cs-CZ" dirty="0" err="1" smtClean="0"/>
              <a:t>ás</a:t>
            </a:r>
            <a:r>
              <a:rPr lang="cs-CZ" dirty="0" smtClean="0"/>
              <a:t> Orionu (</a:t>
            </a:r>
            <a:r>
              <a:rPr lang="cs-CZ" dirty="0" err="1" smtClean="0"/>
              <a:t>Orions</a:t>
            </a:r>
            <a:r>
              <a:rPr lang="cs-CZ" dirty="0" smtClean="0"/>
              <a:t> </a:t>
            </a:r>
            <a:r>
              <a:rPr lang="cs-CZ" dirty="0" err="1" smtClean="0"/>
              <a:t>belte</a:t>
            </a:r>
            <a:r>
              <a:rPr lang="cs-CZ" dirty="0" smtClean="0"/>
              <a:t>, 1985, r. Ola </a:t>
            </a:r>
            <a:r>
              <a:rPr lang="cs-CZ" dirty="0" err="1" smtClean="0"/>
              <a:t>Solum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54529" y="1455167"/>
            <a:ext cx="238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Krásný je fjord (</a:t>
            </a:r>
            <a:r>
              <a:rPr lang="cs-CZ" dirty="0" err="1" smtClean="0"/>
              <a:t>Deilig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fjorden</a:t>
            </a:r>
            <a:r>
              <a:rPr lang="cs-CZ" dirty="0" smtClean="0"/>
              <a:t>, 1985, </a:t>
            </a:r>
          </a:p>
          <a:p>
            <a:pPr algn="r"/>
            <a:r>
              <a:rPr lang="cs-CZ" dirty="0" smtClean="0"/>
              <a:t>r. </a:t>
            </a:r>
            <a:r>
              <a:rPr lang="cs-CZ" dirty="0"/>
              <a:t>Jan Erik </a:t>
            </a:r>
            <a:r>
              <a:rPr lang="cs-CZ" dirty="0" err="1" smtClean="0"/>
              <a:t>Düring</a:t>
            </a:r>
            <a:r>
              <a:rPr lang="cs-CZ" dirty="0"/>
              <a:t>)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8" y="3961840"/>
            <a:ext cx="3519686" cy="22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0" y="1916832"/>
            <a:ext cx="1828400" cy="271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29498"/>
            <a:ext cx="1979290" cy="27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Úrodný rok 1985</a:t>
            </a:r>
            <a:endParaRPr lang="cs-CZ" sz="24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7336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7" y="1075281"/>
            <a:ext cx="2388468" cy="19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1" y="4653136"/>
            <a:ext cx="2117771" cy="16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771800" y="333591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Pás Orionu, </a:t>
            </a:r>
          </a:p>
          <a:p>
            <a:r>
              <a:rPr lang="cs-CZ" dirty="0" smtClean="0"/>
              <a:t>r. Ola </a:t>
            </a:r>
            <a:r>
              <a:rPr lang="cs-CZ" dirty="0" err="1" smtClean="0"/>
              <a:t>Solum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206012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Manželky – </a:t>
            </a:r>
          </a:p>
          <a:p>
            <a:r>
              <a:rPr lang="cs-CZ" dirty="0" smtClean="0"/>
              <a:t>10 let poté,</a:t>
            </a:r>
          </a:p>
          <a:p>
            <a:r>
              <a:rPr lang="cs-CZ" dirty="0" smtClean="0"/>
              <a:t> r. Anja </a:t>
            </a:r>
            <a:r>
              <a:rPr lang="cs-CZ" dirty="0" err="1" smtClean="0"/>
              <a:t>Breien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473780" y="56990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Hořící květiny, </a:t>
            </a:r>
          </a:p>
          <a:p>
            <a:r>
              <a:rPr lang="cs-CZ" dirty="0" smtClean="0"/>
              <a:t>r. Eva </a:t>
            </a:r>
            <a:r>
              <a:rPr lang="cs-CZ" dirty="0" err="1" smtClean="0"/>
              <a:t>Isaksen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851920" y="42210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Sbohem solidarito, </a:t>
            </a:r>
            <a:endParaRPr lang="nb-NO" dirty="0" smtClean="0"/>
          </a:p>
          <a:p>
            <a:r>
              <a:rPr lang="cs-CZ" dirty="0" smtClean="0"/>
              <a:t>r. </a:t>
            </a:r>
            <a:r>
              <a:rPr lang="cs-CZ" dirty="0" err="1" smtClean="0"/>
              <a:t>Wam</a:t>
            </a:r>
            <a:r>
              <a:rPr lang="cs-CZ" dirty="0" smtClean="0"/>
              <a:t> a </a:t>
            </a:r>
            <a:r>
              <a:rPr lang="cs-CZ" dirty="0" err="1" smtClean="0"/>
              <a:t>Venner</a:t>
            </a:r>
            <a:r>
              <a:rPr lang="nb-NO" dirty="0" smtClean="0"/>
              <a:t>ød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Helikoptérové období (</a:t>
            </a:r>
            <a:r>
              <a:rPr lang="cs-CZ" sz="2400" b="1" dirty="0" err="1" smtClean="0"/>
              <a:t>helikopter-perioden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cs-CZ" sz="2400" b="1" dirty="0" smtClean="0"/>
              <a:t>společnost </a:t>
            </a:r>
            <a:r>
              <a:rPr lang="cs-CZ" sz="2400" b="1" dirty="0" err="1" smtClean="0"/>
              <a:t>Filmeffekt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9832" y="156363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</a:t>
            </a:r>
            <a:r>
              <a:rPr lang="cs-CZ" dirty="0" err="1" smtClean="0"/>
              <a:t>Rubiconu</a:t>
            </a:r>
            <a:r>
              <a:rPr lang="cs-CZ" dirty="0" smtClean="0"/>
              <a:t>, 1987, </a:t>
            </a:r>
          </a:p>
          <a:p>
            <a:r>
              <a:rPr lang="cs-CZ" dirty="0" smtClean="0"/>
              <a:t>r. </a:t>
            </a:r>
            <a:r>
              <a:rPr lang="cs-CZ" dirty="0" err="1"/>
              <a:t>Leidulv</a:t>
            </a:r>
            <a:r>
              <a:rPr lang="cs-CZ" dirty="0"/>
              <a:t> </a:t>
            </a:r>
            <a:r>
              <a:rPr lang="cs-CZ" dirty="0" err="1"/>
              <a:t>Risan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08400" y="515943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Potopení, 1989, r. </a:t>
            </a:r>
            <a:r>
              <a:rPr lang="cs-CZ" dirty="0"/>
              <a:t>Tristan de </a:t>
            </a:r>
            <a:r>
              <a:rPr lang="cs-CZ" dirty="0" err="1"/>
              <a:t>Vere</a:t>
            </a:r>
            <a:r>
              <a:rPr lang="cs-CZ" dirty="0"/>
              <a:t> </a:t>
            </a:r>
            <a:r>
              <a:rPr lang="cs-CZ" dirty="0" err="1"/>
              <a:t>Cole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759439" cy="41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33429"/>
          <a:stretch/>
        </p:blipFill>
        <p:spPr bwMode="auto">
          <a:xfrm>
            <a:off x="5220072" y="2564904"/>
            <a:ext cx="1514475" cy="12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6" y="2564904"/>
            <a:ext cx="1729198" cy="24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3733"/>
            <a:ext cx="2304256" cy="18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Krimi film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4388" y="325115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Blackout</a:t>
            </a:r>
            <a:r>
              <a:rPr lang="cs-CZ" dirty="0"/>
              <a:t>, 1986,</a:t>
            </a:r>
          </a:p>
          <a:p>
            <a:r>
              <a:rPr lang="cs-CZ" dirty="0"/>
              <a:t> r. Erik </a:t>
            </a:r>
            <a:r>
              <a:rPr lang="cs-CZ" dirty="0" err="1"/>
              <a:t>Gustavson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44208" y="2434734"/>
            <a:ext cx="224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Hnědý </a:t>
            </a:r>
            <a:r>
              <a:rPr lang="cs-CZ" dirty="0" smtClean="0"/>
              <a:t>hořký</a:t>
            </a:r>
            <a:r>
              <a:rPr lang="nb-NO" dirty="0" smtClean="0"/>
              <a:t>, 1988,</a:t>
            </a:r>
            <a:endParaRPr lang="cs-CZ" dirty="0" smtClean="0"/>
          </a:p>
          <a:p>
            <a:pPr algn="r"/>
            <a:r>
              <a:rPr lang="cs-CZ" dirty="0" smtClean="0"/>
              <a:t>r.  S</a:t>
            </a:r>
            <a:r>
              <a:rPr lang="nb-NO" dirty="0"/>
              <a:t>ø</a:t>
            </a:r>
            <a:r>
              <a:rPr lang="cs-CZ" dirty="0" smtClean="0"/>
              <a:t>lve </a:t>
            </a:r>
            <a:r>
              <a:rPr lang="cs-CZ" dirty="0" err="1"/>
              <a:t>Skagen</a:t>
            </a:r>
            <a:r>
              <a:rPr lang="cs-CZ" dirty="0"/>
              <a:t>,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1052736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b="36102"/>
          <a:stretch/>
        </p:blipFill>
        <p:spPr bwMode="auto">
          <a:xfrm>
            <a:off x="6309407" y="272639"/>
            <a:ext cx="2325888" cy="17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4734"/>
            <a:ext cx="2378039" cy="34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082354" y="522883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Karáčí, 1989,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Oddvar</a:t>
            </a:r>
            <a:r>
              <a:rPr lang="cs-CZ" dirty="0" smtClean="0"/>
              <a:t> </a:t>
            </a:r>
            <a:r>
              <a:rPr lang="cs-CZ" dirty="0" err="1"/>
              <a:t>Einarson</a:t>
            </a:r>
            <a:r>
              <a:rPr lang="cs-CZ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Northern</a:t>
            </a:r>
            <a:r>
              <a:rPr lang="cs-CZ" sz="2400" b="1" dirty="0" smtClean="0"/>
              <a:t> a cesta do minulosti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727" y="2789811"/>
            <a:ext cx="307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Stopař</a:t>
            </a:r>
            <a:r>
              <a:rPr lang="en-US" dirty="0" smtClean="0"/>
              <a:t>, 19</a:t>
            </a:r>
            <a:r>
              <a:rPr lang="cs-CZ" dirty="0" smtClean="0"/>
              <a:t>87, r. </a:t>
            </a:r>
            <a:r>
              <a:rPr lang="cs-CZ" dirty="0" err="1" smtClean="0"/>
              <a:t>Nils</a:t>
            </a:r>
            <a:r>
              <a:rPr lang="cs-CZ" dirty="0" smtClean="0"/>
              <a:t> </a:t>
            </a:r>
            <a:r>
              <a:rPr lang="cs-CZ" dirty="0" err="1" smtClean="0"/>
              <a:t>Gaup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" y="3419116"/>
            <a:ext cx="4740667" cy="26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895628" cy="413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19964" y="5230941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Hrstka času, 1989, </a:t>
            </a:r>
          </a:p>
          <a:p>
            <a:pPr algn="r"/>
            <a:r>
              <a:rPr lang="cs-CZ" dirty="0" smtClean="0"/>
              <a:t>r.  Martin </a:t>
            </a:r>
            <a:r>
              <a:rPr lang="cs-CZ" dirty="0" err="1" smtClean="0"/>
              <a:t>Asphaug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5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356</Words>
  <Application>Microsoft Office PowerPoint</Application>
  <PresentationFormat>Předvádění na obrazovce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Skandinávský film II,  podzim 2010</vt:lpstr>
      <vt:lpstr> Proměna norského mediální prostředí na počátku 80. let (velká výměna srsti – det store hamskiftet)</vt:lpstr>
      <vt:lpstr>Lasse Glomm </vt:lpstr>
      <vt:lpstr>1981 – dívčí rok</vt:lpstr>
      <vt:lpstr>Norway goes international komanditní společnosti vstupují do produkce</vt:lpstr>
      <vt:lpstr>Úrodný rok 1985</vt:lpstr>
      <vt:lpstr>Helikoptérové období (helikopter-perioden) společnost Filmeffekt</vt:lpstr>
      <vt:lpstr>Krimi film</vt:lpstr>
      <vt:lpstr>Northern a cesta do minulosti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63</cp:revision>
  <dcterms:created xsi:type="dcterms:W3CDTF">2010-09-20T12:25:20Z</dcterms:created>
  <dcterms:modified xsi:type="dcterms:W3CDTF">2010-11-12T09:17:41Z</dcterms:modified>
</cp:coreProperties>
</file>