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8" r:id="rId5"/>
    <p:sldId id="259" r:id="rId6"/>
    <p:sldId id="270" r:id="rId7"/>
    <p:sldId id="260" r:id="rId8"/>
    <p:sldId id="269" r:id="rId9"/>
    <p:sldId id="261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D666F-F515-4507-9710-3B7F82C40F11}" type="datetimeFigureOut">
              <a:rPr lang="cs-CZ" smtClean="0"/>
              <a:t>23.11.2010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221A1-DA7E-4FBB-8116-D4867CCA9E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834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221A1-DA7E-4FBB-8116-D4867CCA9E4A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56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DBB69-F624-4390-AAB3-208C61AC562A}" type="datetime1">
              <a:rPr lang="cs-CZ" smtClean="0"/>
              <a:t>23.11.2010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A8246-305C-4955-B25F-42D20671DCE0}" type="datetime1">
              <a:rPr lang="cs-CZ" smtClean="0"/>
              <a:t>23.11.2010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AE8C-B283-4817-AB93-D30700D02DD7}" type="datetime1">
              <a:rPr lang="cs-CZ" smtClean="0"/>
              <a:t>23.11.2010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2BBC-8C83-4D80-AB0C-961FE9880891}" type="datetime1">
              <a:rPr lang="cs-CZ" smtClean="0"/>
              <a:t>23.11.2010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34789-475B-4E0D-BEED-34A86F944180}" type="datetime1">
              <a:rPr lang="cs-CZ" smtClean="0"/>
              <a:t>23.11.2010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5BAE-BD6D-4705-9B53-322AEB770FEE}" type="datetime1">
              <a:rPr lang="cs-CZ" smtClean="0"/>
              <a:t>23.11.2010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66C5-B063-48EB-BB9A-FE33560EDA73}" type="datetime1">
              <a:rPr lang="cs-CZ" smtClean="0"/>
              <a:t>23.11.2010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CD0E-1EA3-4AB9-A6E6-26C4FE32F6AA}" type="datetime1">
              <a:rPr lang="cs-CZ" smtClean="0"/>
              <a:t>23.11.2010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2F6D-228E-4960-8E0D-65D7A1511F2D}" type="datetime1">
              <a:rPr lang="cs-CZ" smtClean="0"/>
              <a:t>23.11.2010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68825-1390-441D-90DC-EAA753F59C29}" type="datetime1">
              <a:rPr lang="cs-CZ" smtClean="0"/>
              <a:t>23.11.2010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D466-8CF1-4072-997A-593B20C1C99A}" type="datetime1">
              <a:rPr lang="cs-CZ" smtClean="0"/>
              <a:t>23.11.2010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958B3-F28D-4EEF-AD6E-3C32D1BD3DE3}" type="datetime1">
              <a:rPr lang="cs-CZ" smtClean="0"/>
              <a:t>23.11.2010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68BFB-52A5-40B9-85BD-A5B09282674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cs-CZ" dirty="0" smtClean="0"/>
              <a:t>Skandinávský film II, </a:t>
            </a:r>
            <a:br>
              <a:rPr lang="cs-CZ" dirty="0" smtClean="0"/>
            </a:br>
            <a:r>
              <a:rPr lang="cs-CZ" dirty="0" smtClean="0"/>
              <a:t>podzim 2010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N</a:t>
            </a:r>
            <a:r>
              <a:rPr lang="cs-CZ" dirty="0" err="1" smtClean="0"/>
              <a:t>orwave</a:t>
            </a:r>
            <a:endParaRPr lang="cs-CZ" dirty="0" smtClean="0"/>
          </a:p>
          <a:p>
            <a:r>
              <a:rPr lang="cs-CZ" dirty="0" smtClean="0"/>
              <a:t>90. </a:t>
            </a:r>
            <a:r>
              <a:rPr lang="cs-CZ" dirty="0"/>
              <a:t>léta v norské kinematografii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700" b="1" dirty="0" smtClean="0"/>
              <a:t>90. léta diverzita finanční po</a:t>
            </a:r>
            <a:r>
              <a:rPr lang="nb-NO" sz="2700" b="1" dirty="0" smtClean="0"/>
              <a:t>d</a:t>
            </a:r>
            <a:r>
              <a:rPr lang="cs-CZ" sz="2700" b="1" dirty="0" err="1" smtClean="0"/>
              <a:t>pory</a:t>
            </a:r>
            <a:endParaRPr lang="cs-CZ" sz="27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07932"/>
            <a:ext cx="8229600" cy="4057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Dosud nejrozsáhlejší možnosti podpory: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státně obecní </a:t>
            </a:r>
            <a:r>
              <a:rPr lang="cs-CZ" sz="2400" dirty="0" err="1"/>
              <a:t>Norsk</a:t>
            </a:r>
            <a:r>
              <a:rPr lang="cs-CZ" sz="2400" dirty="0"/>
              <a:t> Film A/S </a:t>
            </a:r>
            <a:endParaRPr lang="cs-CZ" sz="2400" dirty="0" smtClean="0"/>
          </a:p>
          <a:p>
            <a:r>
              <a:rPr lang="cs-CZ" sz="2400" dirty="0" smtClean="0"/>
              <a:t>Fond Norského filmového ústavu (</a:t>
            </a:r>
            <a:r>
              <a:rPr lang="cs-CZ" sz="2400" dirty="0" err="1" smtClean="0"/>
              <a:t>Norsk</a:t>
            </a:r>
            <a:r>
              <a:rPr lang="cs-CZ" sz="2400" dirty="0" smtClean="0"/>
              <a:t> </a:t>
            </a:r>
            <a:r>
              <a:rPr lang="cs-CZ" sz="2400" dirty="0" err="1" smtClean="0"/>
              <a:t>Filminstitutt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Produkční fond pro filmovou a televizní tvorbu (Audiovizuální produkční fond)</a:t>
            </a:r>
          </a:p>
          <a:p>
            <a:r>
              <a:rPr lang="cs-CZ" sz="2400" dirty="0" smtClean="0"/>
              <a:t>regionální filmová centra (podporují nejčastěji krátké filmy)</a:t>
            </a:r>
            <a:endParaRPr lang="nb-NO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9902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Žánrová diverzita</a:t>
            </a:r>
            <a:br>
              <a:rPr lang="cs-CZ" sz="2400" b="1" dirty="0" smtClean="0"/>
            </a:br>
            <a:r>
              <a:rPr lang="cs-CZ" sz="2400" b="1" dirty="0" smtClean="0"/>
              <a:t>v kinematografii 90. let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sz="180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755576" y="1772816"/>
            <a:ext cx="7344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Akční filmy (dědictví 80. let)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Krimi – nové směry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Historická dramata a literární adaptace </a:t>
            </a:r>
            <a:endParaRPr lang="cs-CZ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Filmy pro mládež – posilují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Filmy hlásící se k modernismu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Černá komedie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cs-CZ" sz="2800" dirty="0" smtClean="0"/>
              <a:t>Dokument - renesance</a:t>
            </a:r>
            <a:endParaRPr 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92696"/>
            <a:ext cx="2506216" cy="167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133" y="4005064"/>
            <a:ext cx="3343275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25" y="5092525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7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Renesance dokumentárního filmu</a:t>
            </a:r>
            <a:endParaRPr lang="cs-CZ" sz="2400" b="1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Karolína Stehlíková, Skandinávský film II, podzim 2010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95" y="980728"/>
            <a:ext cx="2039318" cy="284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55776" y="1353250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Velcí kluci nepláčou (</a:t>
            </a:r>
            <a:r>
              <a:rPr lang="cs-CZ" dirty="0" err="1"/>
              <a:t>Store</a:t>
            </a:r>
            <a:r>
              <a:rPr lang="cs-CZ" dirty="0"/>
              <a:t> </a:t>
            </a:r>
            <a:r>
              <a:rPr lang="cs-CZ" dirty="0" err="1"/>
              <a:t>gutter</a:t>
            </a:r>
            <a:r>
              <a:rPr lang="cs-CZ" dirty="0"/>
              <a:t> </a:t>
            </a:r>
            <a:r>
              <a:rPr lang="cs-CZ" dirty="0" err="1" smtClean="0"/>
              <a:t>gr</a:t>
            </a:r>
            <a:r>
              <a:rPr lang="nb-NO" dirty="0"/>
              <a:t>å</a:t>
            </a:r>
            <a:r>
              <a:rPr lang="cs-CZ" dirty="0" err="1" smtClean="0"/>
              <a:t>ter</a:t>
            </a:r>
            <a:r>
              <a:rPr lang="cs-CZ" dirty="0" smtClean="0"/>
              <a:t> </a:t>
            </a:r>
            <a:r>
              <a:rPr lang="cs-CZ" dirty="0" err="1"/>
              <a:t>ikke</a:t>
            </a:r>
            <a:r>
              <a:rPr lang="cs-CZ" dirty="0"/>
              <a:t>, 1995</a:t>
            </a:r>
            <a:r>
              <a:rPr lang="cs-CZ" dirty="0" smtClean="0"/>
              <a:t>,</a:t>
            </a:r>
          </a:p>
          <a:p>
            <a:r>
              <a:rPr lang="cs-CZ" dirty="0" smtClean="0"/>
              <a:t> </a:t>
            </a:r>
            <a:r>
              <a:rPr lang="cs-CZ" dirty="0"/>
              <a:t>r. </a:t>
            </a:r>
            <a:r>
              <a:rPr lang="cs-CZ" dirty="0" err="1"/>
              <a:t>Sigve</a:t>
            </a:r>
            <a:r>
              <a:rPr lang="cs-CZ" dirty="0"/>
              <a:t> </a:t>
            </a:r>
            <a:r>
              <a:rPr lang="cs-CZ" dirty="0" err="1"/>
              <a:t>Endresen</a:t>
            </a:r>
            <a:r>
              <a:rPr lang="cs-CZ" dirty="0"/>
              <a:t>)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503348"/>
            <a:ext cx="1584176" cy="224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6660232" y="3933056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Polární noc </a:t>
            </a:r>
            <a:r>
              <a:rPr lang="cs-CZ" dirty="0" smtClean="0"/>
              <a:t> - setkání žen s nacismem (</a:t>
            </a:r>
            <a:r>
              <a:rPr lang="nb-NO" dirty="0" smtClean="0"/>
              <a:t>Mørketid </a:t>
            </a:r>
            <a:r>
              <a:rPr lang="nb-NO" dirty="0"/>
              <a:t>- kvinners møte med </a:t>
            </a:r>
            <a:r>
              <a:rPr lang="nb-NO" dirty="0" smtClean="0"/>
              <a:t>nazismen</a:t>
            </a:r>
            <a:r>
              <a:rPr lang="cs-CZ" dirty="0" smtClean="0"/>
              <a:t>, </a:t>
            </a:r>
            <a:r>
              <a:rPr lang="cs-CZ" dirty="0"/>
              <a:t>1995, r. </a:t>
            </a:r>
            <a:r>
              <a:rPr lang="cs-CZ" dirty="0" err="1"/>
              <a:t>Karoline</a:t>
            </a:r>
            <a:r>
              <a:rPr lang="cs-CZ" dirty="0"/>
              <a:t> </a:t>
            </a:r>
            <a:r>
              <a:rPr lang="cs-CZ" dirty="0" err="1" smtClean="0"/>
              <a:t>Frognerová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96" y="3993085"/>
            <a:ext cx="3333750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3777008" y="3993085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Cool</a:t>
            </a:r>
            <a:r>
              <a:rPr lang="cs-CZ" dirty="0"/>
              <a:t> and </a:t>
            </a:r>
            <a:r>
              <a:rPr lang="cs-CZ" dirty="0" err="1"/>
              <a:t>Crazy</a:t>
            </a:r>
            <a:r>
              <a:rPr lang="cs-CZ" dirty="0"/>
              <a:t> (</a:t>
            </a:r>
            <a:r>
              <a:rPr lang="cs-CZ" dirty="0" err="1"/>
              <a:t>Heftig</a:t>
            </a:r>
            <a:r>
              <a:rPr lang="cs-CZ" dirty="0"/>
              <a:t> o </a:t>
            </a:r>
            <a:r>
              <a:rPr lang="cs-CZ" dirty="0" err="1"/>
              <a:t>begeistret</a:t>
            </a:r>
            <a:r>
              <a:rPr lang="cs-CZ" dirty="0"/>
              <a:t>, 2001, </a:t>
            </a:r>
            <a:endParaRPr lang="cs-CZ" dirty="0" smtClean="0"/>
          </a:p>
          <a:p>
            <a:r>
              <a:rPr lang="cs-CZ" dirty="0" smtClean="0"/>
              <a:t>r</a:t>
            </a:r>
            <a:r>
              <a:rPr lang="cs-CZ" dirty="0"/>
              <a:t>. </a:t>
            </a:r>
            <a:r>
              <a:rPr lang="cs-CZ" dirty="0" err="1"/>
              <a:t>Knut</a:t>
            </a:r>
            <a:r>
              <a:rPr lang="cs-CZ" dirty="0"/>
              <a:t> Erik Jensen)</a:t>
            </a:r>
          </a:p>
        </p:txBody>
      </p:sp>
    </p:spTree>
    <p:extLst>
      <p:ext uri="{BB962C8B-B14F-4D97-AF65-F5344CB8AC3E}">
        <p14:creationId xmlns:p14="http://schemas.microsoft.com/office/powerpoint/2010/main" val="176985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6142" y="116632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latin typeface="+mn-lt"/>
              </a:rPr>
              <a:t>Film pro mládež</a:t>
            </a:r>
            <a:endParaRPr lang="cs-CZ" sz="2400" b="1" dirty="0"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051720" y="3710613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Revoluce </a:t>
            </a:r>
            <a:r>
              <a:rPr lang="cs-CZ" dirty="0" smtClean="0"/>
              <a:t>1776 (</a:t>
            </a:r>
            <a:r>
              <a:rPr lang="cs-CZ" dirty="0" err="1" smtClean="0"/>
              <a:t>Revolution</a:t>
            </a:r>
            <a:r>
              <a:rPr lang="cs-CZ" dirty="0" smtClean="0"/>
              <a:t> 1776, 1985, </a:t>
            </a:r>
          </a:p>
          <a:p>
            <a:r>
              <a:rPr lang="cs-CZ" dirty="0" smtClean="0"/>
              <a:t>r. </a:t>
            </a:r>
            <a:r>
              <a:rPr lang="cs-CZ" dirty="0" err="1" smtClean="0"/>
              <a:t>Hugh</a:t>
            </a:r>
            <a:r>
              <a:rPr lang="cs-CZ" dirty="0" smtClean="0"/>
              <a:t> Hudson)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76891" y="532613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Přísahám na mou duši </a:t>
            </a:r>
            <a:endParaRPr lang="cs-CZ" dirty="0" smtClean="0"/>
          </a:p>
          <a:p>
            <a:r>
              <a:rPr lang="cs-CZ" dirty="0" smtClean="0"/>
              <a:t>(</a:t>
            </a:r>
            <a:r>
              <a:rPr lang="cs-CZ" dirty="0"/>
              <a:t>Ti </a:t>
            </a:r>
            <a:r>
              <a:rPr lang="cs-CZ" dirty="0" err="1"/>
              <a:t>kniver</a:t>
            </a:r>
            <a:r>
              <a:rPr lang="cs-CZ" dirty="0"/>
              <a:t> i </a:t>
            </a:r>
            <a:r>
              <a:rPr lang="cs-CZ" dirty="0" err="1"/>
              <a:t>hjertet</a:t>
            </a:r>
            <a:r>
              <a:rPr lang="cs-CZ" dirty="0"/>
              <a:t>, </a:t>
            </a:r>
            <a:r>
              <a:rPr lang="cs-CZ" dirty="0" smtClean="0"/>
              <a:t>1994</a:t>
            </a:r>
            <a:r>
              <a:rPr lang="cs-CZ" dirty="0"/>
              <a:t>, </a:t>
            </a:r>
            <a:endParaRPr lang="nb-NO" dirty="0" smtClean="0"/>
          </a:p>
          <a:p>
            <a:r>
              <a:rPr lang="cs-CZ" dirty="0" smtClean="0"/>
              <a:t>r. Marius </a:t>
            </a:r>
            <a:r>
              <a:rPr lang="cs-CZ" dirty="0" err="1"/>
              <a:t>Holst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051678" y="1340768"/>
            <a:ext cx="2381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Frida </a:t>
            </a:r>
            <a:r>
              <a:rPr lang="cs-CZ" dirty="0"/>
              <a:t>– se srdcem na dlani (Frida – med </a:t>
            </a:r>
            <a:r>
              <a:rPr lang="cs-CZ" dirty="0" err="1"/>
              <a:t>hjertet</a:t>
            </a:r>
            <a:r>
              <a:rPr lang="cs-CZ" dirty="0"/>
              <a:t> i </a:t>
            </a:r>
            <a:r>
              <a:rPr lang="cs-CZ" dirty="0" smtClean="0"/>
              <a:t>h</a:t>
            </a:r>
            <a:r>
              <a:rPr lang="nb-NO" dirty="0"/>
              <a:t>å</a:t>
            </a:r>
            <a:r>
              <a:rPr lang="cs-CZ" dirty="0" err="1" smtClean="0"/>
              <a:t>nden</a:t>
            </a:r>
            <a:r>
              <a:rPr lang="cs-CZ" dirty="0"/>
              <a:t>, 1991, r. </a:t>
            </a:r>
            <a:r>
              <a:rPr lang="cs-CZ" dirty="0" err="1"/>
              <a:t>Berit</a:t>
            </a:r>
            <a:r>
              <a:rPr lang="cs-CZ" dirty="0"/>
              <a:t> </a:t>
            </a:r>
            <a:r>
              <a:rPr lang="cs-CZ" dirty="0" err="1"/>
              <a:t>Nesheimová</a:t>
            </a:r>
            <a:r>
              <a:rPr lang="cs-CZ" dirty="0"/>
              <a:t>)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1800"/>
            <a:ext cx="3456383" cy="2314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3429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59574"/>
            <a:ext cx="3456383" cy="270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749946" y="1175008"/>
            <a:ext cx="1902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Smrt na Oslo S (</a:t>
            </a:r>
            <a:r>
              <a:rPr lang="cs-CZ" dirty="0" smtClean="0"/>
              <a:t>D</a:t>
            </a:r>
            <a:r>
              <a:rPr lang="nb-NO" dirty="0" smtClean="0"/>
              <a:t>ø</a:t>
            </a:r>
            <a:r>
              <a:rPr lang="cs-CZ" dirty="0" smtClean="0"/>
              <a:t>den p</a:t>
            </a:r>
            <a:r>
              <a:rPr lang="nb-NO" dirty="0" smtClean="0"/>
              <a:t>å</a:t>
            </a:r>
            <a:r>
              <a:rPr lang="cs-CZ" dirty="0" smtClean="0"/>
              <a:t> Oslo</a:t>
            </a:r>
            <a:r>
              <a:rPr lang="nb-NO" dirty="0" smtClean="0"/>
              <a:t> </a:t>
            </a:r>
            <a:r>
              <a:rPr lang="cs-CZ" dirty="0" smtClean="0"/>
              <a:t>S</a:t>
            </a:r>
            <a:r>
              <a:rPr lang="cs-CZ" dirty="0"/>
              <a:t>, </a:t>
            </a:r>
            <a:r>
              <a:rPr lang="cs-CZ" dirty="0" smtClean="0"/>
              <a:t>1990</a:t>
            </a:r>
            <a:r>
              <a:rPr lang="cs-CZ" dirty="0"/>
              <a:t>, </a:t>
            </a:r>
            <a:endParaRPr lang="nb-NO" dirty="0" smtClean="0"/>
          </a:p>
          <a:p>
            <a:r>
              <a:rPr lang="cs-CZ" dirty="0" smtClean="0"/>
              <a:t>r</a:t>
            </a:r>
            <a:r>
              <a:rPr lang="cs-CZ" dirty="0"/>
              <a:t>. Eva </a:t>
            </a:r>
            <a:r>
              <a:rPr lang="cs-CZ" dirty="0" err="1" smtClean="0"/>
              <a:t>Isaksen</a:t>
            </a:r>
            <a:r>
              <a:rPr lang="nb-NO" dirty="0" smtClean="0"/>
              <a:t>ov</a:t>
            </a:r>
            <a:r>
              <a:rPr lang="cs-CZ" dirty="0" smtClean="0"/>
              <a:t>á)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>
                <a:latin typeface="+mn-lt"/>
              </a:rPr>
              <a:t>Profesionální scénáristé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593888" y="1173311"/>
            <a:ext cx="56886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200" dirty="0" smtClean="0"/>
              <a:t>Lars </a:t>
            </a:r>
            <a:r>
              <a:rPr lang="cs-CZ" sz="2200" dirty="0" err="1" smtClean="0"/>
              <a:t>Saabye</a:t>
            </a:r>
            <a:r>
              <a:rPr lang="cs-CZ" sz="2200" dirty="0" smtClean="0"/>
              <a:t> </a:t>
            </a:r>
            <a:r>
              <a:rPr lang="cs-CZ" sz="2200" dirty="0" err="1" smtClean="0"/>
              <a:t>Christensen</a:t>
            </a:r>
            <a:r>
              <a:rPr lang="cs-CZ" sz="2200" dirty="0" smtClean="0"/>
              <a:t> </a:t>
            </a:r>
            <a:r>
              <a:rPr lang="cs-CZ" sz="2200" dirty="0"/>
              <a:t>(Herman, </a:t>
            </a:r>
            <a:r>
              <a:rPr lang="cs-CZ" sz="2200" dirty="0" smtClean="0"/>
              <a:t>Přísahám na mou </a:t>
            </a:r>
            <a:r>
              <a:rPr lang="cs-CZ" sz="2200" dirty="0" smtClean="0"/>
              <a:t>duši)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smtClean="0"/>
              <a:t>Arthur </a:t>
            </a:r>
            <a:r>
              <a:rPr lang="cs-CZ" sz="2200" dirty="0" err="1"/>
              <a:t>Johansen</a:t>
            </a:r>
            <a:r>
              <a:rPr lang="cs-CZ" sz="2200" dirty="0"/>
              <a:t> (Po </a:t>
            </a:r>
            <a:r>
              <a:rPr lang="cs-CZ" sz="2200" dirty="0" err="1"/>
              <a:t>Rubiconu</a:t>
            </a:r>
            <a:r>
              <a:rPr lang="cs-CZ" sz="2200" dirty="0"/>
              <a:t>, pak TV </a:t>
            </a:r>
            <a:r>
              <a:rPr lang="cs-CZ" sz="2200" dirty="0" smtClean="0"/>
              <a:t>filmy)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smtClean="0"/>
              <a:t>Axel </a:t>
            </a:r>
            <a:r>
              <a:rPr lang="cs-CZ" sz="2200" dirty="0" err="1"/>
              <a:t>Hellstenius</a:t>
            </a:r>
            <a:r>
              <a:rPr lang="cs-CZ" sz="2200" dirty="0"/>
              <a:t> </a:t>
            </a:r>
            <a:r>
              <a:rPr lang="cs-CZ" sz="2200" dirty="0" smtClean="0"/>
              <a:t>(filmy o </a:t>
            </a:r>
            <a:r>
              <a:rPr lang="cs-CZ" sz="2200" dirty="0" err="1" smtClean="0"/>
              <a:t>Pellem</a:t>
            </a:r>
            <a:r>
              <a:rPr lang="cs-CZ" sz="2200" dirty="0" smtClean="0"/>
              <a:t> </a:t>
            </a:r>
            <a:r>
              <a:rPr lang="cs-CZ" sz="2200" dirty="0"/>
              <a:t>a </a:t>
            </a:r>
            <a:r>
              <a:rPr lang="cs-CZ" sz="2200" dirty="0" err="1" smtClean="0"/>
              <a:t>Proffenovi</a:t>
            </a:r>
            <a:r>
              <a:rPr lang="cs-CZ" sz="2200" dirty="0" smtClean="0"/>
              <a:t>, </a:t>
            </a:r>
            <a:r>
              <a:rPr lang="cs-CZ" sz="2200" dirty="0" err="1" smtClean="0"/>
              <a:t>Elling</a:t>
            </a:r>
            <a:r>
              <a:rPr lang="cs-CZ" sz="22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smtClean="0"/>
              <a:t>Nikolaj </a:t>
            </a:r>
            <a:r>
              <a:rPr lang="cs-CZ" sz="2200" dirty="0" err="1"/>
              <a:t>Frobenius</a:t>
            </a:r>
            <a:r>
              <a:rPr lang="cs-CZ" sz="2200" dirty="0"/>
              <a:t> (</a:t>
            </a:r>
            <a:r>
              <a:rPr lang="cs-CZ" sz="2200" dirty="0" smtClean="0"/>
              <a:t>Insomnie, Nepřítel lidu) </a:t>
            </a:r>
            <a:endParaRPr lang="cs-CZ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err="1" smtClean="0"/>
              <a:t>Erlend</a:t>
            </a:r>
            <a:r>
              <a:rPr lang="cs-CZ" sz="2200" dirty="0" smtClean="0"/>
              <a:t> </a:t>
            </a:r>
            <a:r>
              <a:rPr lang="cs-CZ" sz="2200" dirty="0" err="1"/>
              <a:t>Loe</a:t>
            </a:r>
            <a:r>
              <a:rPr lang="cs-CZ" sz="2200" dirty="0"/>
              <a:t> (</a:t>
            </a:r>
            <a:r>
              <a:rPr lang="cs-CZ" sz="2200" dirty="0" smtClean="0"/>
              <a:t>Detektor, Nejvíce lidí bydlí v Číně, </a:t>
            </a:r>
            <a:r>
              <a:rPr lang="cs-CZ" sz="2200" dirty="0" err="1" smtClean="0"/>
              <a:t>Nord</a:t>
            </a:r>
            <a:r>
              <a:rPr lang="cs-CZ" sz="2200" dirty="0" smtClean="0"/>
              <a:t>)</a:t>
            </a:r>
            <a:endParaRPr lang="cs-CZ" sz="2200" dirty="0"/>
          </a:p>
          <a:p>
            <a:pPr marL="342900" indent="-342900">
              <a:buFont typeface="Arial" pitchFamily="34" charset="0"/>
              <a:buChar char="•"/>
            </a:pPr>
            <a:endParaRPr lang="cs-CZ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30" y="4149080"/>
            <a:ext cx="1754293" cy="259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6178" y="4322851"/>
            <a:ext cx="1465902" cy="1940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43410"/>
            <a:ext cx="1296144" cy="192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43409"/>
            <a:ext cx="1294265" cy="194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867" y="4149080"/>
            <a:ext cx="184785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Historická dramata a literární adaptace</a:t>
            </a:r>
            <a:endParaRPr lang="cs-CZ" sz="24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232208" y="5877272"/>
            <a:ext cx="2849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Kristina Vavřincová (Kristin </a:t>
            </a:r>
            <a:r>
              <a:rPr lang="cs-CZ" dirty="0" err="1"/>
              <a:t>Lavransdatter</a:t>
            </a:r>
            <a:r>
              <a:rPr lang="cs-CZ" dirty="0"/>
              <a:t>, 1995, </a:t>
            </a:r>
            <a:endParaRPr lang="cs-CZ" dirty="0" smtClean="0"/>
          </a:p>
          <a:p>
            <a:pPr algn="r"/>
            <a:r>
              <a:rPr lang="cs-CZ" dirty="0" smtClean="0"/>
              <a:t>r</a:t>
            </a:r>
            <a:r>
              <a:rPr lang="cs-CZ" dirty="0"/>
              <a:t>. </a:t>
            </a:r>
            <a:r>
              <a:rPr lang="cs-CZ" dirty="0" err="1"/>
              <a:t>Liv</a:t>
            </a:r>
            <a:r>
              <a:rPr lang="cs-CZ" dirty="0"/>
              <a:t> </a:t>
            </a:r>
            <a:r>
              <a:rPr lang="cs-CZ" dirty="0" err="1"/>
              <a:t>Ulmannová</a:t>
            </a:r>
            <a:r>
              <a:rPr lang="cs-CZ" dirty="0"/>
              <a:t>), 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6012160" y="1124744"/>
            <a:ext cx="2123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Telegrafista (</a:t>
            </a:r>
            <a:r>
              <a:rPr lang="cs-CZ" dirty="0" err="1"/>
              <a:t>Telegrafisten</a:t>
            </a:r>
            <a:r>
              <a:rPr lang="cs-CZ" dirty="0"/>
              <a:t>, 1993, </a:t>
            </a:r>
            <a:endParaRPr lang="cs-CZ" dirty="0" smtClean="0"/>
          </a:p>
          <a:p>
            <a:pPr algn="r"/>
            <a:r>
              <a:rPr lang="cs-CZ" dirty="0" smtClean="0"/>
              <a:t>r. Erik </a:t>
            </a:r>
            <a:r>
              <a:rPr lang="cs-CZ" dirty="0" err="1" smtClean="0"/>
              <a:t>Gustafson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32099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35615"/>
            <a:ext cx="32385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03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Dědictví modernismu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07504" y="5020939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Neznámému (Til en </a:t>
            </a:r>
            <a:r>
              <a:rPr lang="cs-CZ" dirty="0" err="1"/>
              <a:t>ukjent</a:t>
            </a:r>
            <a:r>
              <a:rPr lang="cs-CZ" dirty="0"/>
              <a:t>, 1990, r. </a:t>
            </a:r>
            <a:r>
              <a:rPr lang="cs-CZ" dirty="0" err="1"/>
              <a:t>Unni</a:t>
            </a:r>
            <a:r>
              <a:rPr lang="cs-CZ" dirty="0"/>
              <a:t> </a:t>
            </a:r>
            <a:r>
              <a:rPr lang="cs-CZ" dirty="0" err="1"/>
              <a:t>Straumeová</a:t>
            </a:r>
            <a:r>
              <a:rPr lang="cs-CZ" dirty="0"/>
              <a:t>)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076055" y="5159439"/>
            <a:ext cx="2574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Stella </a:t>
            </a:r>
            <a:r>
              <a:rPr lang="cs-CZ" dirty="0" err="1"/>
              <a:t>Polaris</a:t>
            </a:r>
            <a:r>
              <a:rPr lang="cs-CZ" dirty="0"/>
              <a:t> (1993, </a:t>
            </a:r>
            <a:endParaRPr lang="cs-CZ" dirty="0" smtClean="0"/>
          </a:p>
          <a:p>
            <a:pPr algn="r"/>
            <a:r>
              <a:rPr lang="cs-CZ" dirty="0" smtClean="0"/>
              <a:t>r</a:t>
            </a:r>
            <a:r>
              <a:rPr lang="cs-CZ" dirty="0"/>
              <a:t>. </a:t>
            </a:r>
            <a:r>
              <a:rPr lang="cs-CZ" dirty="0" err="1"/>
              <a:t>Knut</a:t>
            </a:r>
            <a:r>
              <a:rPr lang="cs-CZ" dirty="0"/>
              <a:t> Erik Jensen)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Karolína Stehlíková, Skandinávský film II, podzim 2010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1409381"/>
            <a:ext cx="2646948" cy="35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25452"/>
            <a:ext cx="23812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92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36648"/>
            <a:ext cx="8229600" cy="114300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Úspěch v zahraničí</a:t>
            </a:r>
            <a:endParaRPr lang="cs-CZ" sz="2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378198" y="5774347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Listonoš, který nikdy nezvoní (</a:t>
            </a:r>
            <a:r>
              <a:rPr lang="cs-CZ" dirty="0" err="1"/>
              <a:t>Budbringeren</a:t>
            </a:r>
            <a:r>
              <a:rPr lang="cs-CZ" dirty="0"/>
              <a:t>, 1997, r. </a:t>
            </a:r>
            <a:r>
              <a:rPr lang="cs-CZ" dirty="0" smtClean="0"/>
              <a:t>P</a:t>
            </a:r>
            <a:r>
              <a:rPr lang="nb-NO" dirty="0"/>
              <a:t>å</a:t>
            </a:r>
            <a:r>
              <a:rPr lang="cs-CZ" dirty="0" smtClean="0"/>
              <a:t>l </a:t>
            </a:r>
            <a:r>
              <a:rPr lang="cs-CZ" dirty="0" err="1" smtClean="0"/>
              <a:t>Sletaune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Karolína Stehlíková, Skandinávský film II, podzim 2010</a:t>
            </a:r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336056" y="6179117"/>
            <a:ext cx="3011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Insomnie (</a:t>
            </a:r>
            <a:r>
              <a:rPr lang="cs-CZ" dirty="0" err="1"/>
              <a:t>Insomnia</a:t>
            </a:r>
            <a:r>
              <a:rPr lang="cs-CZ" dirty="0"/>
              <a:t>, 1997, </a:t>
            </a:r>
            <a:endParaRPr lang="cs-CZ" dirty="0" smtClean="0"/>
          </a:p>
          <a:p>
            <a:r>
              <a:rPr lang="cs-CZ" dirty="0" smtClean="0"/>
              <a:t>r</a:t>
            </a:r>
            <a:r>
              <a:rPr lang="cs-CZ" dirty="0"/>
              <a:t>. Erik </a:t>
            </a:r>
            <a:r>
              <a:rPr lang="cs-CZ" dirty="0" err="1" smtClean="0"/>
              <a:t>Skjoldbj</a:t>
            </a:r>
            <a:r>
              <a:rPr lang="nb-NO" dirty="0" smtClean="0"/>
              <a:t>æ</a:t>
            </a:r>
            <a:r>
              <a:rPr lang="cs-CZ" dirty="0" err="1" smtClean="0"/>
              <a:t>rg</a:t>
            </a:r>
            <a:r>
              <a:rPr lang="cs-CZ" dirty="0"/>
              <a:t>)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97" y="1009622"/>
            <a:ext cx="3734755" cy="247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97" y="3645024"/>
            <a:ext cx="3734755" cy="245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115" y="188640"/>
            <a:ext cx="2071616" cy="2893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00854"/>
            <a:ext cx="3698707" cy="2392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81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1632</TotalTime>
  <Words>429</Words>
  <Application>Microsoft Office PowerPoint</Application>
  <PresentationFormat>Předvádění na obrazovce (4:3)</PresentationFormat>
  <Paragraphs>63</Paragraphs>
  <Slides>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Skandinávský film II,  podzim 2010</vt:lpstr>
      <vt:lpstr> 90. léta diverzita finanční podpory</vt:lpstr>
      <vt:lpstr>Žánrová diverzita v kinematografii 90. let</vt:lpstr>
      <vt:lpstr>Renesance dokumentárního filmu</vt:lpstr>
      <vt:lpstr>Film pro mládež</vt:lpstr>
      <vt:lpstr>Profesionální scénáristé</vt:lpstr>
      <vt:lpstr>Historická dramata a literární adaptace</vt:lpstr>
      <vt:lpstr>Dědictví modernismu</vt:lpstr>
      <vt:lpstr>Úspěch v zahraničí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Windows User</dc:creator>
  <cp:lastModifiedBy>Windows User</cp:lastModifiedBy>
  <cp:revision>79</cp:revision>
  <dcterms:created xsi:type="dcterms:W3CDTF">2010-09-20T12:25:20Z</dcterms:created>
  <dcterms:modified xsi:type="dcterms:W3CDTF">2010-11-23T22:53:13Z</dcterms:modified>
</cp:coreProperties>
</file>