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8" r:id="rId4"/>
    <p:sldId id="259" r:id="rId5"/>
    <p:sldId id="262" r:id="rId6"/>
    <p:sldId id="268" r:id="rId7"/>
    <p:sldId id="270" r:id="rId8"/>
    <p:sldId id="269" r:id="rId9"/>
    <p:sldId id="271" r:id="rId10"/>
    <p:sldId id="260" r:id="rId11"/>
    <p:sldId id="275" r:id="rId12"/>
    <p:sldId id="263" r:id="rId13"/>
    <p:sldId id="264" r:id="rId14"/>
    <p:sldId id="267" r:id="rId15"/>
    <p:sldId id="272" r:id="rId16"/>
    <p:sldId id="261" r:id="rId17"/>
    <p:sldId id="274" r:id="rId18"/>
    <p:sldId id="257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9903FD-9A86-4E69-99BF-E34A7818AD82}" type="datetimeFigureOut">
              <a:rPr lang="cs-CZ" smtClean="0"/>
              <a:pPr/>
              <a:t>1.10.2010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projekt_DP-bc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VIKBA24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bakalářské diplomové práci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tématu – dle </a:t>
            </a:r>
            <a:r>
              <a:rPr lang="cs-CZ" dirty="0" err="1" smtClean="0"/>
              <a:t>Umberta</a:t>
            </a:r>
            <a:r>
              <a:rPr lang="cs-CZ" dirty="0" smtClean="0"/>
              <a:t> </a:t>
            </a:r>
            <a:r>
              <a:rPr lang="cs-CZ" dirty="0" err="1" smtClean="0"/>
              <a:t>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TÉMA DIPLOMOVÉ PRÁCE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aktuální, originální, ne příliš široce </a:t>
            </a:r>
            <a:r>
              <a:rPr lang="cs-CZ" dirty="0" smtClean="0"/>
              <a:t>zaměřené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</a:t>
            </a:r>
            <a:r>
              <a:rPr lang="cs-CZ" dirty="0" smtClean="0"/>
              <a:t>téma musí studenta zajímat a </a:t>
            </a:r>
            <a:r>
              <a:rPr lang="cs-CZ" dirty="0" smtClean="0"/>
              <a:t>bavit</a:t>
            </a:r>
            <a:endParaRPr lang="cs-CZ" dirty="0" smtClean="0"/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„Požadavky </a:t>
            </a:r>
            <a:r>
              <a:rPr lang="cs-CZ" dirty="0" smtClean="0"/>
              <a:t>referenčních knihovníků </a:t>
            </a:r>
            <a:r>
              <a:rPr lang="cs-CZ" dirty="0" smtClean="0"/>
              <a:t>na </a:t>
            </a:r>
            <a:r>
              <a:rPr lang="cs-CZ" dirty="0" smtClean="0"/>
              <a:t>mimoškolní vzdělávání; </a:t>
            </a:r>
            <a:r>
              <a:rPr lang="cs-CZ" b="1" dirty="0" smtClean="0">
                <a:solidFill>
                  <a:srgbClr val="C00000"/>
                </a:solidFill>
              </a:rPr>
              <a:t>návrh </a:t>
            </a:r>
            <a:r>
              <a:rPr lang="cs-CZ" b="1" dirty="0" smtClean="0">
                <a:solidFill>
                  <a:srgbClr val="C00000"/>
                </a:solidFill>
              </a:rPr>
              <a:t>modelu </a:t>
            </a:r>
            <a:r>
              <a:rPr lang="cs-CZ" dirty="0" smtClean="0"/>
              <a:t>jejich </a:t>
            </a:r>
            <a:r>
              <a:rPr lang="cs-CZ" dirty="0" smtClean="0"/>
              <a:t>vzdělávání“</a:t>
            </a:r>
          </a:p>
          <a:p>
            <a:pPr>
              <a:buNone/>
            </a:pPr>
            <a:r>
              <a:rPr lang="cs-CZ" dirty="0" smtClean="0"/>
              <a:t>	„Informační </a:t>
            </a:r>
            <a:r>
              <a:rPr lang="cs-CZ" dirty="0" smtClean="0"/>
              <a:t>hygiena jako součást </a:t>
            </a:r>
            <a:r>
              <a:rPr lang="cs-CZ" dirty="0" smtClean="0"/>
              <a:t>informační </a:t>
            </a:r>
            <a:r>
              <a:rPr lang="cs-CZ" dirty="0" smtClean="0"/>
              <a:t>gramotnosti: </a:t>
            </a:r>
            <a:r>
              <a:rPr lang="cs-CZ" b="1" dirty="0" smtClean="0">
                <a:solidFill>
                  <a:srgbClr val="C00000"/>
                </a:solidFill>
              </a:rPr>
              <a:t>návrh </a:t>
            </a:r>
            <a:r>
              <a:rPr lang="cs-CZ" b="1" dirty="0" smtClean="0">
                <a:solidFill>
                  <a:srgbClr val="C00000"/>
                </a:solidFill>
              </a:rPr>
              <a:t>modulu </a:t>
            </a:r>
            <a:r>
              <a:rPr lang="cs-CZ" dirty="0" smtClean="0"/>
              <a:t>e-</a:t>
            </a:r>
            <a:r>
              <a:rPr lang="cs-CZ" dirty="0" err="1" smtClean="0"/>
              <a:t>learningového</a:t>
            </a:r>
            <a:r>
              <a:rPr lang="cs-CZ" dirty="0" smtClean="0"/>
              <a:t> </a:t>
            </a:r>
            <a:r>
              <a:rPr lang="cs-CZ" dirty="0" smtClean="0"/>
              <a:t>kurzu“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	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UKONČENÍ PŘEDMĚTU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Podmínky ukončení</a:t>
            </a:r>
            <a:r>
              <a:rPr lang="cs-CZ" dirty="0" smtClean="0"/>
              <a:t>: vypracovaný a schválený projekt diplomové práce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Termíny odevzdání </a:t>
            </a:r>
            <a:r>
              <a:rPr lang="cs-CZ" dirty="0" smtClean="0"/>
              <a:t>projektu diplomové </a:t>
            </a:r>
            <a:r>
              <a:rPr lang="en-US" dirty="0" smtClean="0"/>
              <a:t>p</a:t>
            </a:r>
            <a:r>
              <a:rPr lang="cs-CZ" dirty="0" err="1" smtClean="0"/>
              <a:t>ráce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	Řádný </a:t>
            </a:r>
            <a:r>
              <a:rPr lang="cs-CZ" dirty="0" smtClean="0"/>
              <a:t>termín (ŘT):</a:t>
            </a:r>
            <a:r>
              <a:rPr lang="cs-CZ" b="1" dirty="0" smtClean="0"/>
              <a:t>		17. prosince 2010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	Opravný </a:t>
            </a:r>
            <a:r>
              <a:rPr lang="cs-CZ" dirty="0" smtClean="0"/>
              <a:t>termín (OT):	 	</a:t>
            </a:r>
            <a:r>
              <a:rPr lang="cs-CZ" b="1" dirty="0" smtClean="0"/>
              <a:t>14. ledna 2011</a:t>
            </a:r>
          </a:p>
          <a:p>
            <a:pPr algn="just">
              <a:buNone/>
            </a:pPr>
            <a:endParaRPr lang="cs-CZ" b="1" dirty="0" smtClean="0"/>
          </a:p>
          <a:p>
            <a:pPr algn="just"/>
            <a:r>
              <a:rPr lang="cs-CZ" dirty="0" smtClean="0"/>
              <a:t>Projekt se odevzdává v tištěné formě na sekretariát </a:t>
            </a:r>
            <a:r>
              <a:rPr lang="cs-CZ" dirty="0" err="1" smtClean="0"/>
              <a:t>KISKu</a:t>
            </a:r>
            <a:r>
              <a:rPr lang="cs-CZ" dirty="0" smtClean="0"/>
              <a:t> nejpozději do 15:00h v uvedený den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možnosti odevzdání projektu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témata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E-knihy v ČR: stav, trendy, budoucnost </a:t>
            </a:r>
          </a:p>
          <a:p>
            <a:pPr algn="just"/>
            <a:r>
              <a:rPr lang="cs-CZ" dirty="0" smtClean="0"/>
              <a:t>Možnosti online publikování  </a:t>
            </a:r>
          </a:p>
          <a:p>
            <a:pPr algn="just"/>
            <a:r>
              <a:rPr lang="cs-CZ" dirty="0" smtClean="0"/>
              <a:t>Citační styly využívané na českých vysokých školách </a:t>
            </a:r>
          </a:p>
          <a:p>
            <a:pPr algn="just"/>
            <a:r>
              <a:rPr lang="cs-CZ" dirty="0" smtClean="0"/>
              <a:t>Drobný sponzoring v knihovnách  </a:t>
            </a:r>
            <a:endParaRPr lang="cs-CZ" dirty="0" smtClean="0"/>
          </a:p>
          <a:p>
            <a:pPr algn="just"/>
            <a:r>
              <a:rPr lang="cs-CZ" dirty="0" smtClean="0"/>
              <a:t>Sociální informatika (nespecifikováno)</a:t>
            </a:r>
          </a:p>
          <a:p>
            <a:pPr algn="just"/>
            <a:r>
              <a:rPr lang="cs-CZ" dirty="0" smtClean="0"/>
              <a:t>Komunitní </a:t>
            </a:r>
            <a:r>
              <a:rPr lang="cs-CZ" dirty="0" smtClean="0"/>
              <a:t>informatika (nespecifikováno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Vzdělávací informatika (nespecifikováno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Game-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: charakteristika a vývoj</a:t>
            </a:r>
          </a:p>
          <a:p>
            <a:pPr algn="just"/>
            <a:r>
              <a:rPr lang="cs-CZ" dirty="0" smtClean="0"/>
              <a:t>Využití rozšířené reality ve vzdělávání</a:t>
            </a:r>
            <a:endParaRPr lang="cs-CZ" dirty="0" smtClean="0"/>
          </a:p>
          <a:p>
            <a:pPr algn="just"/>
            <a:r>
              <a:rPr lang="cs-CZ" dirty="0" smtClean="0"/>
              <a:t>Použití nadstavbových nástrojů při práci s elektronickými informačními zdroji </a:t>
            </a:r>
          </a:p>
          <a:p>
            <a:pPr algn="just"/>
            <a:r>
              <a:rPr lang="cs-CZ" dirty="0" smtClean="0"/>
              <a:t>Role akademických knihoven při podpoře vědy a výzkumu na vysokých školách </a:t>
            </a:r>
          </a:p>
          <a:p>
            <a:pPr algn="just"/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hacking</a:t>
            </a:r>
            <a:r>
              <a:rPr lang="cs-CZ" dirty="0" smtClean="0"/>
              <a:t> a důvody jeho úspěšnosti </a:t>
            </a:r>
          </a:p>
          <a:p>
            <a:pPr algn="just"/>
            <a:r>
              <a:rPr lang="cs-CZ" dirty="0" smtClean="0"/>
              <a:t>Ověřování identity jedince v elektronickém prostředí </a:t>
            </a:r>
          </a:p>
          <a:p>
            <a:pPr algn="just"/>
            <a:r>
              <a:rPr lang="cs-CZ" dirty="0" err="1" smtClean="0"/>
              <a:t>Geolokace</a:t>
            </a:r>
            <a:r>
              <a:rPr lang="cs-CZ" dirty="0" smtClean="0"/>
              <a:t> z hlediska ochrany soukromí </a:t>
            </a:r>
          </a:p>
          <a:p>
            <a:pPr algn="just"/>
            <a:r>
              <a:rPr lang="cs-CZ" dirty="0" smtClean="0"/>
              <a:t>Web </a:t>
            </a:r>
            <a:r>
              <a:rPr lang="cs-CZ" dirty="0" err="1" smtClean="0"/>
              <a:t>intelligence</a:t>
            </a:r>
            <a:r>
              <a:rPr lang="cs-CZ" dirty="0" smtClean="0"/>
              <a:t>: charakteristika a trendy využití </a:t>
            </a:r>
          </a:p>
          <a:p>
            <a:pPr algn="just"/>
            <a:r>
              <a:rPr lang="cs-CZ" dirty="0" smtClean="0"/>
              <a:t>Virtuální zločin: </a:t>
            </a:r>
            <a:r>
              <a:rPr lang="cs-CZ" dirty="0" err="1" smtClean="0"/>
              <a:t>kyberkrádež</a:t>
            </a:r>
            <a:r>
              <a:rPr lang="cs-CZ" dirty="0" smtClean="0"/>
              <a:t>, </a:t>
            </a:r>
            <a:r>
              <a:rPr lang="cs-CZ" dirty="0" err="1" smtClean="0"/>
              <a:t>kybervražda</a:t>
            </a:r>
            <a:r>
              <a:rPr lang="cs-CZ" dirty="0" smtClean="0"/>
              <a:t>, </a:t>
            </a:r>
            <a:r>
              <a:rPr lang="cs-CZ" dirty="0" err="1" smtClean="0"/>
              <a:t>kyberznásilnění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Obcházení cenzury (nespecifikováno) </a:t>
            </a:r>
          </a:p>
          <a:p>
            <a:pPr algn="just"/>
            <a:r>
              <a:rPr lang="cs-CZ" dirty="0" smtClean="0"/>
              <a:t>Nové možnosti geografických dat –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Earth</a:t>
            </a:r>
            <a:r>
              <a:rPr lang="cs-CZ" dirty="0" smtClean="0"/>
              <a:t>,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 smtClean="0"/>
              <a:t>,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Street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r>
              <a:rPr lang="cs-CZ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témata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Elektronické knihy a jejich budoucnost ve veřejných knihovnách</a:t>
            </a:r>
          </a:p>
          <a:p>
            <a:pPr algn="just"/>
            <a:r>
              <a:rPr lang="cs-CZ" dirty="0" smtClean="0"/>
              <a:t>Trendy ve využívání elektronických knih v zahraničí </a:t>
            </a:r>
          </a:p>
          <a:p>
            <a:pPr algn="just"/>
            <a:r>
              <a:rPr lang="cs-CZ" dirty="0" smtClean="0"/>
              <a:t>Implementace metod </a:t>
            </a:r>
            <a:r>
              <a:rPr lang="cs-CZ" dirty="0" err="1" smtClean="0"/>
              <a:t>fundraisingu</a:t>
            </a:r>
            <a:r>
              <a:rPr lang="cs-CZ" dirty="0" smtClean="0"/>
              <a:t> ve veřejných knihovnách </a:t>
            </a:r>
          </a:p>
          <a:p>
            <a:pPr algn="just"/>
            <a:r>
              <a:rPr lang="cs-CZ" dirty="0" smtClean="0"/>
              <a:t>90 let Knihovny Jiřího </a:t>
            </a:r>
            <a:r>
              <a:rPr lang="cs-CZ" dirty="0" err="1" smtClean="0"/>
              <a:t>Mahena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Význam poboček a jejich konkurenceschopnost v místní lokalitě </a:t>
            </a:r>
          </a:p>
          <a:p>
            <a:pPr algn="just"/>
            <a:r>
              <a:rPr lang="cs-CZ" dirty="0" smtClean="0"/>
              <a:t>Budoucnost hudebních knihoven  </a:t>
            </a:r>
          </a:p>
          <a:p>
            <a:pPr algn="just"/>
            <a:r>
              <a:rPr lang="cs-CZ" dirty="0" smtClean="0"/>
              <a:t>Kopírování a skenování na zakázku – zkušenosti ze zahraničních knihoven  </a:t>
            </a:r>
          </a:p>
          <a:p>
            <a:pPr algn="just"/>
            <a:r>
              <a:rPr lang="cs-CZ" dirty="0" smtClean="0"/>
              <a:t>Sponzoring v akademických knihovnách </a:t>
            </a:r>
          </a:p>
          <a:p>
            <a:pPr algn="just"/>
            <a:r>
              <a:rPr lang="cs-CZ" dirty="0" smtClean="0"/>
              <a:t>Elektronické služby nabízené v odborných knihovnách u nás a v zahraničí </a:t>
            </a:r>
            <a:endParaRPr lang="cs-CZ" dirty="0" smtClean="0"/>
          </a:p>
          <a:p>
            <a:pPr algn="just"/>
            <a:r>
              <a:rPr lang="cs-CZ" dirty="0" smtClean="0"/>
              <a:t>Taxonomie informační vědy</a:t>
            </a:r>
          </a:p>
          <a:p>
            <a:pPr algn="just"/>
            <a:r>
              <a:rPr lang="cs-CZ" dirty="0" err="1" smtClean="0"/>
              <a:t>Kybervandalismus</a:t>
            </a:r>
            <a:r>
              <a:rPr lang="cs-CZ" dirty="0" smtClean="0"/>
              <a:t> z perspektivy informační etiky</a:t>
            </a:r>
          </a:p>
          <a:p>
            <a:pPr algn="just"/>
            <a:r>
              <a:rPr lang="cs-CZ" dirty="0" smtClean="0"/>
              <a:t>Interkulturní informační etika</a:t>
            </a:r>
          </a:p>
          <a:p>
            <a:pPr algn="just"/>
            <a:r>
              <a:rPr lang="cs-CZ" dirty="0" smtClean="0"/>
              <a:t>E-</a:t>
            </a:r>
            <a:r>
              <a:rPr lang="cs-CZ" dirty="0" err="1" smtClean="0"/>
              <a:t>wasting</a:t>
            </a:r>
            <a:endParaRPr lang="cs-CZ" dirty="0" smtClean="0"/>
          </a:p>
          <a:p>
            <a:pPr algn="just"/>
            <a:r>
              <a:rPr lang="cs-CZ" dirty="0" smtClean="0"/>
              <a:t>Principy financování EIZ v zemích EU </a:t>
            </a:r>
          </a:p>
          <a:p>
            <a:pPr algn="just"/>
            <a:r>
              <a:rPr lang="cs-CZ" dirty="0" smtClean="0"/>
              <a:t>Volně dostupné online technologie využívané v informačním vzdělávání </a:t>
            </a:r>
          </a:p>
          <a:p>
            <a:pPr algn="just"/>
            <a:r>
              <a:rPr lang="cs-CZ" dirty="0" smtClean="0"/>
              <a:t>Reprografické služby na zakázku v českých a zahraničních knihovnách</a:t>
            </a:r>
          </a:p>
          <a:p>
            <a:pPr algn="just"/>
            <a:r>
              <a:rPr lang="cs-CZ" dirty="0" smtClean="0"/>
              <a:t>Mapování informačních zdrojů a toků v podniku </a:t>
            </a:r>
          </a:p>
          <a:p>
            <a:pPr algn="just"/>
            <a:r>
              <a:rPr lang="cs-CZ" dirty="0" smtClean="0"/>
              <a:t>Problematika CI (nespecifikováno)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Doporu</a:t>
            </a:r>
            <a:r>
              <a:rPr lang="cs-CZ" dirty="0" err="1" smtClean="0"/>
              <a:t>čená</a:t>
            </a:r>
            <a:r>
              <a:rPr lang="cs-CZ" dirty="0" smtClean="0"/>
              <a:t>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cíle předmětu vikba24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endParaRPr lang="cs-CZ" dirty="0" smtClean="0"/>
          </a:p>
          <a:p>
            <a:r>
              <a:rPr lang="cs-CZ" dirty="0" smtClean="0"/>
              <a:t>Výběr vedoucího diplomové práce</a:t>
            </a:r>
          </a:p>
          <a:p>
            <a:endParaRPr lang="cs-CZ" dirty="0" smtClean="0"/>
          </a:p>
          <a:p>
            <a:r>
              <a:rPr lang="cs-CZ" b="1" dirty="0" smtClean="0"/>
              <a:t>ZPRACOVÁNÍ ZÁVAZNÉHO PROJEKTU DP</a:t>
            </a:r>
          </a:p>
          <a:p>
            <a:endParaRPr lang="cs-CZ" dirty="0" smtClean="0"/>
          </a:p>
          <a:p>
            <a:r>
              <a:rPr lang="cs-CZ" dirty="0" smtClean="0"/>
              <a:t>Odevzdání projektu diplomové práce</a:t>
            </a:r>
          </a:p>
          <a:p>
            <a:endParaRPr lang="cs-CZ" dirty="0" smtClean="0"/>
          </a:p>
          <a:p>
            <a:r>
              <a:rPr lang="cs-CZ" dirty="0" smtClean="0"/>
              <a:t>Schválení projektu diplomové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VÝSTUP PŘEDMĚTU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/>
              <a:t>Výstupem předmětu je projekt v písemné podobě</a:t>
            </a:r>
            <a:r>
              <a:rPr lang="en-US" sz="2400" b="1" dirty="0" smtClean="0"/>
              <a:t> </a:t>
            </a:r>
            <a:r>
              <a:rPr lang="cs-CZ" sz="2400" b="1" dirty="0" smtClean="0"/>
              <a:t>– </a:t>
            </a:r>
            <a:r>
              <a:rPr lang="cs-CZ" sz="2400" dirty="0" smtClean="0"/>
              <a:t>formulář ke stažení na stránkách KISK</a:t>
            </a:r>
            <a:r>
              <a:rPr lang="en-US" sz="2400" dirty="0" smtClean="0"/>
              <a:t>u</a:t>
            </a:r>
            <a:r>
              <a:rPr lang="cs-CZ" sz="2400" dirty="0" smtClean="0"/>
              <a:t>: </a:t>
            </a:r>
            <a:r>
              <a:rPr lang="cs-CZ" dirty="0" smtClean="0">
                <a:hlinkClick r:id="rId2"/>
              </a:rPr>
              <a:t>http://kisk.phil.muni.cz/sites/default/files/soubory_v_textu/projekt_DP-bc.doc</a:t>
            </a:r>
            <a:endParaRPr lang="cs-CZ" dirty="0" smtClean="0"/>
          </a:p>
          <a:p>
            <a:pPr algn="just"/>
            <a:r>
              <a:rPr lang="cs-CZ" dirty="0" smtClean="0"/>
              <a:t>Projekt je závazný – pokud bude schválený, není možné ho měnit</a:t>
            </a:r>
          </a:p>
          <a:p>
            <a:pPr algn="just"/>
            <a:r>
              <a:rPr lang="cs-CZ" dirty="0" smtClean="0"/>
              <a:t>Schválený 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a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Jméno a příjmení – UČO – Imatrikulační ročník – Kontaktní údaje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Popis problému, který bude v práci řešen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Současný stav řešené problematiky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Cíl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Základní odborná literatura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popis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práce zabývat</a:t>
            </a:r>
          </a:p>
          <a:p>
            <a:pPr algn="just"/>
            <a:r>
              <a:rPr lang="cs-CZ" dirty="0" smtClean="0"/>
              <a:t>nastíníte problém, který by zvolené téma mělo pomoci řešit </a:t>
            </a:r>
          </a:p>
          <a:p>
            <a:pPr algn="just"/>
            <a:r>
              <a:rPr lang="cs-CZ" dirty="0" smtClean="0"/>
              <a:t>popíšete důvod, proč jste se rozhodli zpracovat vaše téma (např. že daná problematika není moc známá nebo dostatečně rozpracovaná)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současný stav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Současný stav řešené problematiky</a:t>
            </a:r>
          </a:p>
          <a:p>
            <a:pPr algn="just"/>
            <a:r>
              <a:rPr lang="cs-CZ" dirty="0" smtClean="0"/>
              <a:t>vypracujete rešerši odborné literatury, související s vaším tématem – monografie, články</a:t>
            </a:r>
          </a:p>
          <a:p>
            <a:pPr algn="just"/>
            <a:r>
              <a:rPr lang="cs-CZ" dirty="0" smtClean="0"/>
              <a:t>důraz na zahraniční zdroje – využijte odborné databáze přístupné pro studenty MU</a:t>
            </a:r>
          </a:p>
          <a:p>
            <a:pPr algn="just"/>
            <a:r>
              <a:rPr lang="cs-CZ" dirty="0" smtClean="0"/>
              <a:t>vypracujete rešerši obhájených diplomových prací v rámci MU a ke každé doplníte stručnou anotaci (čemu se diplomant věnuje, co naopak neřešil)</a:t>
            </a:r>
          </a:p>
          <a:p>
            <a:r>
              <a:rPr lang="cs-CZ" dirty="0" smtClean="0"/>
              <a:t>všechny zdroje je nutné citovat dle platné normy</a:t>
            </a:r>
          </a:p>
          <a:p>
            <a:pPr algn="just"/>
            <a:r>
              <a:rPr lang="cs-CZ" dirty="0" smtClean="0"/>
              <a:t>výstupem je analýza současného stavu řešené problematiky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dirty="0" smtClean="0"/>
              <a:t>uvedete KONKRÉTNÍ cíl(e) práce, kterého byste chtěli dosáhnout</a:t>
            </a:r>
          </a:p>
          <a:p>
            <a:pPr algn="just"/>
            <a:r>
              <a:rPr lang="cs-CZ" dirty="0" smtClean="0"/>
              <a:t>musí být zřejmé, co bude výsledkem vaší práce</a:t>
            </a:r>
          </a:p>
          <a:p>
            <a:pPr algn="just"/>
            <a:r>
              <a:rPr lang="cs-CZ" dirty="0" smtClean="0"/>
              <a:t>cílem práce NENÍ:</a:t>
            </a:r>
          </a:p>
          <a:p>
            <a:pPr algn="just">
              <a:buNone/>
            </a:pPr>
            <a:r>
              <a:rPr lang="cs-CZ" dirty="0" smtClean="0"/>
              <a:t>			- sepsání práce</a:t>
            </a:r>
          </a:p>
          <a:p>
            <a:pPr algn="just">
              <a:buNone/>
            </a:pPr>
            <a:r>
              <a:rPr lang="cs-CZ" dirty="0" smtClean="0"/>
              <a:t>			- nastudování textů</a:t>
            </a:r>
          </a:p>
          <a:p>
            <a:pPr algn="just">
              <a:buNone/>
            </a:pPr>
            <a:r>
              <a:rPr lang="cs-CZ" dirty="0" smtClean="0"/>
              <a:t>			- kompilace dostupné literatury</a:t>
            </a:r>
          </a:p>
          <a:p>
            <a:pPr algn="just"/>
            <a:r>
              <a:rPr lang="cs-CZ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-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Základní odborná literatura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algn="just"/>
            <a:r>
              <a:rPr lang="cs-CZ" dirty="0" smtClean="0"/>
              <a:t>stačí uvést ve formě bibliografického záznamu citovaného dle platné normy</a:t>
            </a:r>
          </a:p>
          <a:p>
            <a:pPr algn="just"/>
            <a:r>
              <a:rPr lang="cs-CZ" dirty="0" smtClean="0"/>
              <a:t>požadovaný počet záznamů je 10-15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974</Words>
  <Application>Microsoft Office PowerPoint</Application>
  <PresentationFormat>Předvádění na obrazovce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VIKBA24</vt:lpstr>
      <vt:lpstr>cíle předmětu vikba24</vt:lpstr>
      <vt:lpstr>VÝSTUP PŘEDMĚTU</vt:lpstr>
      <vt:lpstr>Projekt a osnova</vt:lpstr>
      <vt:lpstr>Osnova – popis problému</vt:lpstr>
      <vt:lpstr>Osnova – současný stav problematiky</vt:lpstr>
      <vt:lpstr>Osnova – cíl diplomové práce</vt:lpstr>
      <vt:lpstr>Osnova - metody</vt:lpstr>
      <vt:lpstr>Osnova – literatura</vt:lpstr>
      <vt:lpstr>Výběr tématu – dle Umberta Eca</vt:lpstr>
      <vt:lpstr>TÉMA DIPLOMOVÉ PRÁCE</vt:lpstr>
      <vt:lpstr>Výběr vedoucího práce</vt:lpstr>
      <vt:lpstr>Vedoucí diplomové práce</vt:lpstr>
      <vt:lpstr>UKONČENÍ PŘEDMĚTU</vt:lpstr>
      <vt:lpstr>možnosti odevzdání projektu</vt:lpstr>
      <vt:lpstr>Konkrétní témata - návrhy</vt:lpstr>
      <vt:lpstr>Konkrétní témata - návrhy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79</cp:revision>
  <dcterms:created xsi:type="dcterms:W3CDTF">2010-02-20T15:14:09Z</dcterms:created>
  <dcterms:modified xsi:type="dcterms:W3CDTF">2010-10-01T09:23:36Z</dcterms:modified>
</cp:coreProperties>
</file>