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59" r:id="rId5"/>
    <p:sldId id="262" r:id="rId6"/>
    <p:sldId id="25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489CF-FB15-443A-887C-868BB0AA217A}" type="datetimeFigureOut">
              <a:rPr lang="cs-CZ" smtClean="0"/>
              <a:pPr/>
              <a:t>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02AA6-A6D3-4462-AFD2-21F4403014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cs-CZ" dirty="0" smtClean="0"/>
              <a:t>Věda o vědě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vznikla z historie vědy – z dlouhodobého hlediska začaly být patrné vzory chování ve vědě</a:t>
            </a:r>
          </a:p>
          <a:p>
            <a:r>
              <a:rPr lang="cs-CZ" dirty="0" smtClean="0"/>
              <a:t>vedlo k hledání zákonitostí, které se projevují ve vývoji vědy – konstanty a zákony vědy</a:t>
            </a:r>
          </a:p>
          <a:p>
            <a:r>
              <a:rPr lang="cs-CZ" dirty="0" smtClean="0"/>
              <a:t>humanistická a vědecká analýza vědy, hledající </a:t>
            </a:r>
            <a:r>
              <a:rPr lang="cs-CZ" dirty="0" smtClean="0"/>
              <a:t>základní pravidla </a:t>
            </a:r>
            <a:r>
              <a:rPr lang="cs-CZ" dirty="0" smtClean="0"/>
              <a:t>a konstanty ve vědeckých metodách, v reakci veřejnosti, v použití matematických modelů a technického vybavení či v lidských zdrojích a motivacích, které pak aplikuje v kritice a porozumění této vědě (de </a:t>
            </a:r>
            <a:r>
              <a:rPr lang="cs-CZ" dirty="0" err="1" smtClean="0"/>
              <a:t>Price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Věda o vědě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zkoumání vědy jako společenského jevu podmíněného výrobou, technikou a společenskými vztahy, zvláště v procesu soudobé vědeckotechnické revoluce, kdy se věda mění v bezprostřední výrobní sílu, v činitele, který </a:t>
            </a:r>
            <a:r>
              <a:rPr lang="cs-CZ" dirty="0" smtClean="0"/>
              <a:t>podmiňuje </a:t>
            </a:r>
            <a:r>
              <a:rPr lang="cs-CZ" dirty="0" smtClean="0"/>
              <a:t>plánování a řízení společenských </a:t>
            </a:r>
            <a:r>
              <a:rPr lang="cs-CZ" dirty="0" smtClean="0"/>
              <a:t>procesů</a:t>
            </a:r>
          </a:p>
          <a:p>
            <a:r>
              <a:rPr lang="cs-CZ" dirty="0" smtClean="0"/>
              <a:t>zkoumání </a:t>
            </a:r>
            <a:r>
              <a:rPr lang="cs-CZ" dirty="0" smtClean="0"/>
              <a:t>problematiky vnitřních souvislostí vědy, její struktury a dynamiky, klasifikace vědecké teorie a metodologie, otázek vědeckého jazyka, </a:t>
            </a:r>
            <a:r>
              <a:rPr lang="cs-CZ" dirty="0" smtClean="0"/>
              <a:t>i</a:t>
            </a:r>
            <a:r>
              <a:rPr lang="cs-CZ" dirty="0" smtClean="0"/>
              <a:t> dialektických vztahů vědy a praxe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vědy a vědě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metodologie vědy</a:t>
            </a:r>
          </a:p>
          <a:p>
            <a:pPr>
              <a:buFontTx/>
              <a:buChar char="-"/>
            </a:pPr>
            <a:r>
              <a:rPr lang="cs-CZ" dirty="0" smtClean="0"/>
              <a:t>filosofie vědy</a:t>
            </a:r>
          </a:p>
          <a:p>
            <a:pPr>
              <a:buFontTx/>
              <a:buChar char="-"/>
            </a:pPr>
            <a:r>
              <a:rPr lang="cs-CZ" dirty="0" smtClean="0"/>
              <a:t>sociologie vědy a </a:t>
            </a:r>
            <a:r>
              <a:rPr lang="cs-CZ" dirty="0" err="1" smtClean="0"/>
              <a:t>sociotechnologická</a:t>
            </a:r>
            <a:r>
              <a:rPr lang="cs-CZ" dirty="0" smtClean="0"/>
              <a:t> studia</a:t>
            </a:r>
          </a:p>
          <a:p>
            <a:pPr>
              <a:buFontTx/>
              <a:buChar char="-"/>
            </a:pPr>
            <a:r>
              <a:rPr lang="cs-CZ" dirty="0" smtClean="0"/>
              <a:t>historie vědy</a:t>
            </a:r>
          </a:p>
          <a:p>
            <a:pPr>
              <a:buFontTx/>
              <a:buChar char="-"/>
            </a:pPr>
            <a:r>
              <a:rPr lang="cs-CZ" dirty="0" smtClean="0"/>
              <a:t>ekonomie vědy</a:t>
            </a:r>
          </a:p>
          <a:p>
            <a:pPr>
              <a:buFontTx/>
              <a:buChar char="-"/>
            </a:pPr>
            <a:r>
              <a:rPr lang="cs-CZ" dirty="0" smtClean="0"/>
              <a:t>politika vědy </a:t>
            </a:r>
          </a:p>
          <a:p>
            <a:pPr>
              <a:buFontTx/>
              <a:buChar char="-"/>
            </a:pPr>
            <a:r>
              <a:rPr lang="cs-CZ" dirty="0" smtClean="0"/>
              <a:t>kulturní aspekty vědy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cs-CZ" dirty="0" smtClean="0"/>
              <a:t>Základní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543956" cy="571504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blízká ekonometrii</a:t>
            </a:r>
          </a:p>
          <a:p>
            <a:r>
              <a:rPr lang="cs-CZ" dirty="0" smtClean="0"/>
              <a:t>růst vědy</a:t>
            </a:r>
          </a:p>
          <a:p>
            <a:r>
              <a:rPr lang="cs-CZ" dirty="0" smtClean="0"/>
              <a:t>růst vědecké populace</a:t>
            </a:r>
          </a:p>
          <a:p>
            <a:r>
              <a:rPr lang="cs-CZ" dirty="0" smtClean="0"/>
              <a:t>růst vědecké produkce a </a:t>
            </a:r>
            <a:r>
              <a:rPr lang="cs-CZ" dirty="0" smtClean="0"/>
              <a:t>informační </a:t>
            </a:r>
            <a:r>
              <a:rPr lang="cs-CZ" dirty="0" smtClean="0"/>
              <a:t>exploze</a:t>
            </a:r>
          </a:p>
          <a:p>
            <a:r>
              <a:rPr lang="cs-CZ" dirty="0" smtClean="0"/>
              <a:t>možnosti řešení informačního problému</a:t>
            </a:r>
          </a:p>
          <a:p>
            <a:r>
              <a:rPr lang="cs-CZ" dirty="0" smtClean="0"/>
              <a:t>distribuce kvality ve vědě </a:t>
            </a:r>
          </a:p>
          <a:p>
            <a:r>
              <a:rPr lang="cs-CZ" dirty="0" smtClean="0"/>
              <a:t>charakteristika geniality</a:t>
            </a:r>
          </a:p>
          <a:p>
            <a:r>
              <a:rPr lang="cs-CZ" dirty="0" smtClean="0"/>
              <a:t>charakter vědců a vědecké podvody</a:t>
            </a:r>
          </a:p>
          <a:p>
            <a:r>
              <a:rPr lang="cs-CZ" dirty="0" smtClean="0"/>
              <a:t>komunikace ve vědě a neviditelná univerzita</a:t>
            </a:r>
          </a:p>
          <a:p>
            <a:r>
              <a:rPr lang="cs-CZ" dirty="0" smtClean="0"/>
              <a:t>financování vědy a jeho sociální a politické důsledky</a:t>
            </a:r>
          </a:p>
          <a:p>
            <a:r>
              <a:rPr lang="cs-CZ" dirty="0" smtClean="0"/>
              <a:t>struktura vědy ve světě</a:t>
            </a:r>
          </a:p>
          <a:p>
            <a:r>
              <a:rPr lang="cs-CZ" dirty="0" smtClean="0"/>
              <a:t>vztah vědy a technologie</a:t>
            </a:r>
          </a:p>
          <a:p>
            <a:r>
              <a:rPr lang="cs-CZ" dirty="0" smtClean="0"/>
              <a:t>reálnost vědeckého poznání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Věda </a:t>
            </a:r>
            <a:r>
              <a:rPr lang="cs-CZ" dirty="0" smtClean="0"/>
              <a:t>o vědě a vědecký obraz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214422"/>
            <a:ext cx="8858280" cy="564357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Epocha vědy:</a:t>
            </a:r>
          </a:p>
          <a:p>
            <a:pPr>
              <a:buNone/>
            </a:pPr>
            <a:r>
              <a:rPr lang="cs-CZ" dirty="0" smtClean="0"/>
              <a:t>                               * </a:t>
            </a:r>
            <a:r>
              <a:rPr lang="cs-CZ" dirty="0" smtClean="0"/>
              <a:t>sociální kontext</a:t>
            </a:r>
          </a:p>
          <a:p>
            <a:pPr>
              <a:buNone/>
            </a:pPr>
            <a:r>
              <a:rPr lang="cs-CZ" dirty="0" smtClean="0"/>
              <a:t>                               * </a:t>
            </a:r>
            <a:r>
              <a:rPr lang="cs-CZ" dirty="0" smtClean="0"/>
              <a:t>historický čas</a:t>
            </a:r>
          </a:p>
          <a:p>
            <a:pPr>
              <a:buNone/>
            </a:pPr>
            <a:r>
              <a:rPr lang="cs-CZ" dirty="0" smtClean="0"/>
              <a:t>                               *</a:t>
            </a:r>
            <a:r>
              <a:rPr lang="cs-CZ" dirty="0" smtClean="0"/>
              <a:t>jazyk vědy</a:t>
            </a:r>
          </a:p>
          <a:p>
            <a:pPr>
              <a:buNone/>
            </a:pPr>
            <a:r>
              <a:rPr lang="cs-CZ" dirty="0" smtClean="0"/>
              <a:t>                               * </a:t>
            </a:r>
            <a:r>
              <a:rPr lang="cs-CZ" dirty="0" smtClean="0"/>
              <a:t>způsob komunikace</a:t>
            </a:r>
          </a:p>
          <a:p>
            <a:r>
              <a:rPr lang="cs-CZ" dirty="0" smtClean="0"/>
              <a:t>Typy epochy </a:t>
            </a:r>
            <a:r>
              <a:rPr lang="cs-CZ" dirty="0" smtClean="0"/>
              <a:t>vědy:</a:t>
            </a:r>
          </a:p>
          <a:p>
            <a:pPr>
              <a:buNone/>
            </a:pPr>
            <a:r>
              <a:rPr lang="cs-CZ" dirty="0" smtClean="0"/>
              <a:t>                               * </a:t>
            </a:r>
            <a:r>
              <a:rPr lang="cs-CZ" dirty="0" smtClean="0"/>
              <a:t>racionalita a vědecký obraz světa</a:t>
            </a:r>
          </a:p>
          <a:p>
            <a:pPr>
              <a:buNone/>
            </a:pPr>
            <a:r>
              <a:rPr lang="cs-CZ" dirty="0" smtClean="0"/>
              <a:t>                               * </a:t>
            </a:r>
            <a:r>
              <a:rPr lang="cs-CZ" dirty="0" smtClean="0"/>
              <a:t>mody vědeckého obrazu světa</a:t>
            </a:r>
          </a:p>
          <a:p>
            <a:pPr>
              <a:buNone/>
            </a:pPr>
            <a:r>
              <a:rPr lang="cs-CZ" dirty="0" smtClean="0"/>
              <a:t>                               * </a:t>
            </a:r>
            <a:r>
              <a:rPr lang="cs-CZ" dirty="0" smtClean="0"/>
              <a:t>diskurs v rámci dané epochy vědy</a:t>
            </a:r>
          </a:p>
          <a:p>
            <a:pPr>
              <a:buNone/>
            </a:pPr>
            <a:r>
              <a:rPr lang="cs-CZ" dirty="0" smtClean="0"/>
              <a:t>                               * </a:t>
            </a:r>
            <a:r>
              <a:rPr lang="cs-CZ" dirty="0" smtClean="0"/>
              <a:t>změna paradigmatu (nový obraz 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             světa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Historické zlomy ve vědě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/>
          <a:lstStyle/>
          <a:p>
            <a:r>
              <a:rPr lang="cs-CZ" dirty="0" smtClean="0"/>
              <a:t>společnost začala myslet </a:t>
            </a:r>
            <a:r>
              <a:rPr lang="cs-CZ" dirty="0" smtClean="0"/>
              <a:t>vědecky (antika)</a:t>
            </a:r>
            <a:endParaRPr lang="cs-CZ" dirty="0" smtClean="0"/>
          </a:p>
          <a:p>
            <a:r>
              <a:rPr lang="cs-CZ" dirty="0" smtClean="0"/>
              <a:t>transformace čistého myšlení do vědecké </a:t>
            </a:r>
            <a:r>
              <a:rPr lang="cs-CZ" dirty="0" smtClean="0"/>
              <a:t>technologie (středověk)</a:t>
            </a:r>
            <a:endParaRPr lang="cs-CZ" dirty="0" smtClean="0"/>
          </a:p>
          <a:p>
            <a:r>
              <a:rPr lang="cs-CZ" dirty="0" smtClean="0"/>
              <a:t>zpětné propojení </a:t>
            </a:r>
            <a:r>
              <a:rPr lang="cs-CZ" dirty="0" smtClean="0"/>
              <a:t>technologií </a:t>
            </a:r>
            <a:r>
              <a:rPr lang="cs-CZ" dirty="0" smtClean="0"/>
              <a:t>a </a:t>
            </a:r>
            <a:r>
              <a:rPr lang="cs-CZ" dirty="0" smtClean="0"/>
              <a:t>klasické a moderní </a:t>
            </a:r>
            <a:r>
              <a:rPr lang="cs-CZ" dirty="0" smtClean="0"/>
              <a:t>vědy </a:t>
            </a:r>
            <a:r>
              <a:rPr lang="cs-CZ" dirty="0" smtClean="0"/>
              <a:t>(renesance – 19. stol.)</a:t>
            </a:r>
          </a:p>
          <a:p>
            <a:r>
              <a:rPr lang="cs-CZ" dirty="0" smtClean="0"/>
              <a:t> přechod k explozi mnohonásobných objevů (20. stol.)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270</Words>
  <Application>Microsoft Office PowerPoint</Application>
  <PresentationFormat>Předvádění na obrazovce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Věda o vědě</vt:lpstr>
      <vt:lpstr>Věda o vědě</vt:lpstr>
      <vt:lpstr>Oblasti vědy a vědě</vt:lpstr>
      <vt:lpstr>Základní témata</vt:lpstr>
      <vt:lpstr> Věda o vědě a vědecký obraz </vt:lpstr>
      <vt:lpstr>Historické zlomy ve vědě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Michal</dc:creator>
  <cp:lastModifiedBy>Michal</cp:lastModifiedBy>
  <cp:revision>15</cp:revision>
  <dcterms:created xsi:type="dcterms:W3CDTF">2009-10-01T18:50:46Z</dcterms:created>
  <dcterms:modified xsi:type="dcterms:W3CDTF">2009-10-02T04:01:52Z</dcterms:modified>
</cp:coreProperties>
</file>