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37"/>
  </p:notesMasterIdLst>
  <p:handoutMasterIdLst>
    <p:handoutMasterId r:id="rId38"/>
  </p:handoutMasterIdLst>
  <p:sldIdLst>
    <p:sldId id="259" r:id="rId3"/>
    <p:sldId id="273" r:id="rId4"/>
    <p:sldId id="307" r:id="rId5"/>
    <p:sldId id="285" r:id="rId6"/>
    <p:sldId id="286" r:id="rId7"/>
    <p:sldId id="298" r:id="rId8"/>
    <p:sldId id="291" r:id="rId9"/>
    <p:sldId id="287" r:id="rId10"/>
    <p:sldId id="288" r:id="rId11"/>
    <p:sldId id="289" r:id="rId12"/>
    <p:sldId id="290" r:id="rId13"/>
    <p:sldId id="294" r:id="rId14"/>
    <p:sldId id="297" r:id="rId15"/>
    <p:sldId id="299" r:id="rId16"/>
    <p:sldId id="300" r:id="rId17"/>
    <p:sldId id="301" r:id="rId18"/>
    <p:sldId id="302" r:id="rId19"/>
    <p:sldId id="315" r:id="rId20"/>
    <p:sldId id="317" r:id="rId21"/>
    <p:sldId id="320" r:id="rId22"/>
    <p:sldId id="304" r:id="rId23"/>
    <p:sldId id="306" r:id="rId24"/>
    <p:sldId id="305" r:id="rId25"/>
    <p:sldId id="309" r:id="rId26"/>
    <p:sldId id="303" r:id="rId27"/>
    <p:sldId id="314" r:id="rId28"/>
    <p:sldId id="311" r:id="rId29"/>
    <p:sldId id="312" r:id="rId30"/>
    <p:sldId id="313" r:id="rId31"/>
    <p:sldId id="321" r:id="rId32"/>
    <p:sldId id="318" r:id="rId33"/>
    <p:sldId id="323" r:id="rId34"/>
    <p:sldId id="324" r:id="rId35"/>
    <p:sldId id="325" r:id="rId36"/>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9" autoAdjust="0"/>
    <p:restoredTop sz="81593" autoAdjust="0"/>
  </p:normalViewPr>
  <p:slideViewPr>
    <p:cSldViewPr>
      <p:cViewPr varScale="1">
        <p:scale>
          <a:sx n="85" d="100"/>
          <a:sy n="85" d="100"/>
        </p:scale>
        <p:origin x="-1020" y="-78"/>
      </p:cViewPr>
      <p:guideLst>
        <p:guide orient="horz" pos="343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imnet.org/" TargetMode="External"/><Relationship Id="rId2" Type="http://schemas.openxmlformats.org/officeDocument/2006/relationships/hyperlink" Target="http://www.arma.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infomap.com/index.cfm/AboutUs/NewsEvents/PressReleases?NID=26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2010</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Business </a:t>
            </a:r>
            <a:r>
              <a:rPr lang="cs-CZ" dirty="0" err="1" smtClean="0"/>
              <a:t>Information</a:t>
            </a:r>
            <a:r>
              <a:rPr lang="cs-CZ" dirty="0" smtClean="0"/>
              <a:t> Market</a:t>
            </a:r>
            <a:endParaRPr lang="cs-CZ" dirty="0"/>
          </a:p>
        </p:txBody>
      </p:sp>
      <p:sp>
        <p:nvSpPr>
          <p:cNvPr id="3" name="Content Placeholder 2"/>
          <p:cNvSpPr>
            <a:spLocks noGrp="1"/>
          </p:cNvSpPr>
          <p:nvPr>
            <p:ph idx="1"/>
          </p:nvPr>
        </p:nvSpPr>
        <p:spPr>
          <a:xfrm>
            <a:off x="455613" y="1412875"/>
            <a:ext cx="8234362" cy="4680421"/>
          </a:xfrm>
        </p:spPr>
        <p:txBody>
          <a:bodyPr numCol="2" spcCol="180000">
            <a:normAutofit/>
          </a:bodyPr>
          <a:lstStyle/>
          <a:p>
            <a:pPr>
              <a:spcBef>
                <a:spcPts val="0"/>
              </a:spcBef>
              <a:spcAft>
                <a:spcPts val="1200"/>
              </a:spcAft>
            </a:pPr>
            <a:r>
              <a:rPr lang="cs-CZ" dirty="0" err="1" smtClean="0"/>
              <a:t>Bloomberg</a:t>
            </a:r>
            <a:r>
              <a:rPr lang="cs-CZ" dirty="0" smtClean="0"/>
              <a:t> L.P. </a:t>
            </a:r>
          </a:p>
          <a:p>
            <a:pPr>
              <a:spcBef>
                <a:spcPts val="0"/>
              </a:spcBef>
              <a:spcAft>
                <a:spcPts val="1200"/>
              </a:spcAft>
            </a:pPr>
            <a:r>
              <a:rPr lang="cs-CZ" dirty="0" err="1" smtClean="0"/>
              <a:t>The</a:t>
            </a:r>
            <a:r>
              <a:rPr lang="cs-CZ" dirty="0" smtClean="0"/>
              <a:t> </a:t>
            </a:r>
            <a:r>
              <a:rPr lang="cs-CZ" dirty="0" err="1" smtClean="0"/>
              <a:t>Bureau</a:t>
            </a:r>
            <a:r>
              <a:rPr lang="cs-CZ" dirty="0" smtClean="0"/>
              <a:t> </a:t>
            </a:r>
            <a:r>
              <a:rPr lang="cs-CZ" dirty="0" err="1" smtClean="0"/>
              <a:t>of</a:t>
            </a:r>
            <a:r>
              <a:rPr lang="cs-CZ" dirty="0" smtClean="0"/>
              <a:t> </a:t>
            </a:r>
            <a:r>
              <a:rPr lang="cs-CZ" dirty="0" err="1" smtClean="0"/>
              <a:t>National</a:t>
            </a:r>
            <a:r>
              <a:rPr lang="cs-CZ" dirty="0" smtClean="0"/>
              <a:t> </a:t>
            </a:r>
            <a:r>
              <a:rPr lang="cs-CZ" dirty="0" err="1" smtClean="0"/>
              <a:t>Affairs</a:t>
            </a:r>
            <a:r>
              <a:rPr lang="cs-CZ" dirty="0" smtClean="0"/>
              <a:t> </a:t>
            </a:r>
            <a:r>
              <a:rPr lang="cs-CZ" dirty="0" err="1" smtClean="0"/>
              <a:t>Inc</a:t>
            </a:r>
            <a:r>
              <a:rPr lang="cs-CZ" dirty="0" smtClean="0"/>
              <a:t>. </a:t>
            </a:r>
          </a:p>
          <a:p>
            <a:pPr>
              <a:spcBef>
                <a:spcPts val="0"/>
              </a:spcBef>
              <a:spcAft>
                <a:spcPts val="1200"/>
              </a:spcAft>
            </a:pPr>
            <a:r>
              <a:rPr lang="cs-CZ" dirty="0" smtClean="0"/>
              <a:t>Business </a:t>
            </a:r>
            <a:r>
              <a:rPr lang="cs-CZ" dirty="0" err="1" smtClean="0"/>
              <a:t>Wire</a:t>
            </a:r>
            <a:r>
              <a:rPr lang="cs-CZ" dirty="0" smtClean="0"/>
              <a:t> </a:t>
            </a:r>
          </a:p>
          <a:p>
            <a:pPr>
              <a:spcBef>
                <a:spcPts val="0"/>
              </a:spcBef>
              <a:spcAft>
                <a:spcPts val="1200"/>
              </a:spcAft>
            </a:pPr>
            <a:r>
              <a:rPr lang="cs-CZ" dirty="0" smtClean="0"/>
              <a:t>D&amp;B </a:t>
            </a:r>
          </a:p>
          <a:p>
            <a:pPr>
              <a:spcBef>
                <a:spcPts val="0"/>
              </a:spcBef>
              <a:spcAft>
                <a:spcPts val="1200"/>
              </a:spcAft>
            </a:pPr>
            <a:r>
              <a:rPr lang="cs-CZ" dirty="0" err="1" smtClean="0"/>
              <a:t>Dow</a:t>
            </a:r>
            <a:r>
              <a:rPr lang="cs-CZ" dirty="0" smtClean="0"/>
              <a:t> </a:t>
            </a:r>
            <a:r>
              <a:rPr lang="cs-CZ" dirty="0" err="1" smtClean="0"/>
              <a:t>Jones</a:t>
            </a:r>
            <a:r>
              <a:rPr lang="cs-CZ" dirty="0" smtClean="0"/>
              <a:t> &amp; Co. </a:t>
            </a:r>
          </a:p>
          <a:p>
            <a:pPr>
              <a:spcBef>
                <a:spcPts val="0"/>
              </a:spcBef>
              <a:spcAft>
                <a:spcPts val="1200"/>
              </a:spcAft>
            </a:pPr>
            <a:r>
              <a:rPr lang="cs-CZ" dirty="0" smtClean="0"/>
              <a:t>EDGAR Online </a:t>
            </a:r>
          </a:p>
          <a:p>
            <a:pPr>
              <a:spcBef>
                <a:spcPts val="0"/>
              </a:spcBef>
              <a:spcAft>
                <a:spcPts val="1200"/>
              </a:spcAft>
            </a:pPr>
            <a:r>
              <a:rPr lang="cs-CZ" dirty="0" err="1" smtClean="0"/>
              <a:t>Epocrates</a:t>
            </a:r>
            <a:r>
              <a:rPr lang="cs-CZ" dirty="0" smtClean="0"/>
              <a:t> </a:t>
            </a:r>
            <a:r>
              <a:rPr lang="cs-CZ" dirty="0" err="1" smtClean="0"/>
              <a:t>Inc</a:t>
            </a:r>
            <a:r>
              <a:rPr lang="cs-CZ" dirty="0" smtClean="0"/>
              <a:t>. </a:t>
            </a:r>
          </a:p>
          <a:p>
            <a:pPr>
              <a:spcBef>
                <a:spcPts val="0"/>
              </a:spcBef>
              <a:spcAft>
                <a:spcPts val="1200"/>
              </a:spcAft>
            </a:pPr>
            <a:endParaRPr lang="cs-CZ" dirty="0" smtClean="0"/>
          </a:p>
          <a:p>
            <a:pPr>
              <a:spcBef>
                <a:spcPts val="0"/>
              </a:spcBef>
              <a:spcAft>
                <a:spcPts val="1200"/>
              </a:spcAft>
            </a:pPr>
            <a:r>
              <a:rPr lang="cs-CZ" dirty="0" err="1" smtClean="0"/>
              <a:t>FactSet</a:t>
            </a:r>
            <a:r>
              <a:rPr lang="cs-CZ" dirty="0" smtClean="0"/>
              <a:t> </a:t>
            </a:r>
            <a:r>
              <a:rPr lang="cs-CZ" dirty="0" err="1" smtClean="0"/>
              <a:t>Research</a:t>
            </a:r>
            <a:r>
              <a:rPr lang="cs-CZ" dirty="0" smtClean="0"/>
              <a:t> </a:t>
            </a:r>
            <a:r>
              <a:rPr lang="cs-CZ" dirty="0" err="1" smtClean="0"/>
              <a:t>Systems</a:t>
            </a:r>
            <a:r>
              <a:rPr lang="cs-CZ" dirty="0" smtClean="0"/>
              <a:t> </a:t>
            </a:r>
            <a:r>
              <a:rPr lang="cs-CZ" dirty="0" err="1" smtClean="0"/>
              <a:t>Inc</a:t>
            </a:r>
            <a:r>
              <a:rPr lang="cs-CZ" dirty="0" smtClean="0"/>
              <a:t>. </a:t>
            </a:r>
          </a:p>
          <a:p>
            <a:pPr>
              <a:spcBef>
                <a:spcPts val="0"/>
              </a:spcBef>
              <a:spcAft>
                <a:spcPts val="1200"/>
              </a:spcAft>
            </a:pPr>
            <a:r>
              <a:rPr lang="cs-CZ" dirty="0" err="1" smtClean="0"/>
              <a:t>Pearson</a:t>
            </a:r>
            <a:r>
              <a:rPr lang="cs-CZ" dirty="0" smtClean="0"/>
              <a:t> PLC </a:t>
            </a:r>
          </a:p>
          <a:p>
            <a:pPr>
              <a:spcBef>
                <a:spcPts val="0"/>
              </a:spcBef>
              <a:spcAft>
                <a:spcPts val="1200"/>
              </a:spcAft>
            </a:pPr>
            <a:r>
              <a:rPr lang="cs-CZ" dirty="0" smtClean="0"/>
              <a:t>PR </a:t>
            </a:r>
            <a:r>
              <a:rPr lang="cs-CZ" dirty="0" err="1" smtClean="0"/>
              <a:t>Newswire</a:t>
            </a:r>
            <a:r>
              <a:rPr lang="cs-CZ" dirty="0" smtClean="0"/>
              <a:t> </a:t>
            </a:r>
            <a:r>
              <a:rPr lang="cs-CZ" dirty="0" err="1" smtClean="0"/>
              <a:t>Association</a:t>
            </a:r>
            <a:r>
              <a:rPr lang="cs-CZ" dirty="0" smtClean="0"/>
              <a:t> </a:t>
            </a:r>
          </a:p>
          <a:p>
            <a:pPr>
              <a:spcBef>
                <a:spcPts val="0"/>
              </a:spcBef>
              <a:spcAft>
                <a:spcPts val="1200"/>
              </a:spcAft>
            </a:pPr>
            <a:r>
              <a:rPr lang="cs-CZ" dirty="0" err="1" smtClean="0"/>
              <a:t>Reed</a:t>
            </a:r>
            <a:r>
              <a:rPr lang="cs-CZ" dirty="0" smtClean="0"/>
              <a:t> </a:t>
            </a:r>
            <a:r>
              <a:rPr lang="cs-CZ" dirty="0" err="1" smtClean="0"/>
              <a:t>Elsevier</a:t>
            </a:r>
            <a:r>
              <a:rPr lang="cs-CZ" dirty="0" smtClean="0"/>
              <a:t> </a:t>
            </a:r>
          </a:p>
          <a:p>
            <a:pPr>
              <a:spcBef>
                <a:spcPts val="0"/>
              </a:spcBef>
              <a:spcAft>
                <a:spcPts val="1200"/>
              </a:spcAft>
            </a:pPr>
            <a:r>
              <a:rPr lang="cs-CZ" dirty="0" err="1" smtClean="0"/>
              <a:t>TheStreet.com</a:t>
            </a:r>
            <a:r>
              <a:rPr lang="cs-CZ" dirty="0" smtClean="0"/>
              <a:t> </a:t>
            </a:r>
            <a:r>
              <a:rPr lang="cs-CZ" dirty="0" err="1" smtClean="0"/>
              <a:t>Inc</a:t>
            </a:r>
            <a:r>
              <a:rPr lang="cs-CZ" dirty="0" smtClean="0"/>
              <a:t>. </a:t>
            </a:r>
          </a:p>
          <a:p>
            <a:pPr>
              <a:spcBef>
                <a:spcPts val="0"/>
              </a:spcBef>
              <a:spcAft>
                <a:spcPts val="1200"/>
              </a:spcAft>
            </a:pPr>
            <a:r>
              <a:rPr lang="cs-CZ" dirty="0" smtClean="0"/>
              <a:t>Thomson </a:t>
            </a:r>
            <a:r>
              <a:rPr lang="cs-CZ" dirty="0" err="1" smtClean="0"/>
              <a:t>Reuters</a:t>
            </a:r>
            <a:endParaRPr lang="cs-CZ" dirty="0" smtClean="0"/>
          </a:p>
          <a:p>
            <a:pPr>
              <a:spcBef>
                <a:spcPts val="0"/>
              </a:spcBef>
              <a:spcAft>
                <a:spcPts val="1200"/>
              </a:spcAft>
            </a:pPr>
            <a:r>
              <a:rPr lang="cs-CZ" dirty="0" err="1" smtClean="0"/>
              <a:t>Wolters</a:t>
            </a:r>
            <a:r>
              <a:rPr lang="cs-CZ" dirty="0" smtClean="0"/>
              <a:t> </a:t>
            </a:r>
            <a:r>
              <a:rPr lang="cs-CZ" dirty="0" err="1" smtClean="0"/>
              <a:t>Kluwer</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Právní a obchodní informace</a:t>
            </a:r>
            <a:endParaRPr lang="cs-CZ" dirty="0"/>
          </a:p>
        </p:txBody>
      </p:sp>
      <p:sp>
        <p:nvSpPr>
          <p:cNvPr id="3" name="Content Placeholder 2"/>
          <p:cNvSpPr>
            <a:spLocks noGrp="1"/>
          </p:cNvSpPr>
          <p:nvPr>
            <p:ph idx="1"/>
          </p:nvPr>
        </p:nvSpPr>
        <p:spPr/>
        <p:txBody>
          <a:bodyPr>
            <a:normAutofit fontScale="92500" lnSpcReduction="10000"/>
          </a:bodyPr>
          <a:lstStyle/>
          <a:p>
            <a:pPr>
              <a:buNone/>
            </a:pPr>
            <a:r>
              <a:rPr lang="cs-CZ" dirty="0" smtClean="0"/>
              <a:t>Zdroje: </a:t>
            </a:r>
          </a:p>
          <a:p>
            <a:pPr lvl="1"/>
            <a:r>
              <a:rPr lang="cs-CZ" dirty="0" smtClean="0"/>
              <a:t>Knihy - 48 %</a:t>
            </a:r>
          </a:p>
          <a:p>
            <a:pPr lvl="1"/>
            <a:r>
              <a:rPr lang="cs-CZ" dirty="0" smtClean="0"/>
              <a:t>sekundární zdroje - 24 %</a:t>
            </a:r>
          </a:p>
          <a:p>
            <a:pPr lvl="1"/>
            <a:r>
              <a:rPr lang="cs-CZ" dirty="0" smtClean="0"/>
              <a:t>databáze a adresáře - 14 % </a:t>
            </a:r>
          </a:p>
          <a:p>
            <a:pPr lvl="1"/>
            <a:r>
              <a:rPr lang="cs-CZ" dirty="0" smtClean="0"/>
              <a:t>bulletiny - 12 % </a:t>
            </a:r>
          </a:p>
          <a:p>
            <a:pPr lvl="1"/>
            <a:r>
              <a:rPr lang="cs-CZ" dirty="0" smtClean="0"/>
              <a:t>časopisy - 4 % </a:t>
            </a:r>
          </a:p>
          <a:p>
            <a:pPr lvl="1"/>
            <a:endParaRPr lang="cs-CZ" dirty="0" smtClean="0"/>
          </a:p>
          <a:p>
            <a:pPr>
              <a:buNone/>
            </a:pPr>
            <a:r>
              <a:rPr lang="cs-CZ" dirty="0" smtClean="0"/>
              <a:t>Hlavní hráči:</a:t>
            </a:r>
          </a:p>
          <a:p>
            <a:r>
              <a:rPr lang="cs-CZ" sz="2200" dirty="0" err="1" smtClean="0"/>
              <a:t>Reed</a:t>
            </a:r>
            <a:r>
              <a:rPr lang="cs-CZ" sz="2200" dirty="0" smtClean="0"/>
              <a:t> </a:t>
            </a:r>
            <a:r>
              <a:rPr lang="cs-CZ" sz="2200" dirty="0" err="1" smtClean="0"/>
              <a:t>Elsevier</a:t>
            </a:r>
            <a:r>
              <a:rPr lang="cs-CZ" sz="2200" dirty="0" smtClean="0"/>
              <a:t>, Thomson a </a:t>
            </a:r>
            <a:r>
              <a:rPr lang="cs-CZ" sz="2200" dirty="0" err="1" smtClean="0"/>
              <a:t>Wolters</a:t>
            </a:r>
            <a:r>
              <a:rPr lang="cs-CZ" sz="2200" dirty="0" smtClean="0"/>
              <a:t> </a:t>
            </a:r>
            <a:r>
              <a:rPr lang="cs-CZ" sz="2200" dirty="0" err="1" smtClean="0"/>
              <a:t>Kluwer</a:t>
            </a:r>
            <a:r>
              <a:rPr lang="cs-CZ" sz="2200" dirty="0" smtClean="0"/>
              <a:t> - dohromady 85 % trhu</a:t>
            </a:r>
          </a:p>
          <a:p>
            <a:r>
              <a:rPr lang="cs-CZ" sz="2200" dirty="0" smtClean="0"/>
              <a:t>U nás tuto oblast zastupuje firma ASPI, dceřiná společnost </a:t>
            </a:r>
            <a:r>
              <a:rPr lang="cs-CZ" sz="2200" dirty="0" err="1" smtClean="0"/>
              <a:t>Wolters</a:t>
            </a:r>
            <a:r>
              <a:rPr lang="cs-CZ" sz="2200" dirty="0" smtClean="0"/>
              <a:t> </a:t>
            </a:r>
            <a:r>
              <a:rPr lang="cs-CZ" sz="2200" dirty="0" err="1" smtClean="0"/>
              <a:t>Kluwer</a:t>
            </a:r>
            <a:r>
              <a:rPr lang="cs-CZ" sz="2200" dirty="0" smtClean="0"/>
              <a:t> </a:t>
            </a:r>
            <a:r>
              <a:rPr lang="cs-CZ" sz="2200" dirty="0" err="1" smtClean="0"/>
              <a:t>International</a:t>
            </a:r>
            <a:r>
              <a:rPr lang="cs-CZ" sz="2200" dirty="0" smtClean="0"/>
              <a:t> </a:t>
            </a:r>
            <a:r>
              <a:rPr lang="cs-CZ" sz="2200" dirty="0" err="1" smtClean="0"/>
              <a:t>Company</a:t>
            </a:r>
            <a:r>
              <a:rPr lang="cs-CZ" sz="2200" dirty="0" smtClean="0"/>
              <a:t>. </a:t>
            </a:r>
          </a:p>
          <a:p>
            <a:r>
              <a:rPr lang="cs-CZ" sz="2200" dirty="0" smtClean="0"/>
              <a:t>V ČR působí např. </a:t>
            </a:r>
            <a:r>
              <a:rPr lang="cs-CZ" sz="2200" dirty="0" err="1" smtClean="0"/>
              <a:t>Creditinfo</a:t>
            </a:r>
            <a:r>
              <a:rPr lang="cs-CZ" sz="2200" dirty="0" smtClean="0"/>
              <a:t> </a:t>
            </a:r>
            <a:r>
              <a:rPr lang="cs-CZ" sz="2200" dirty="0" err="1" smtClean="0"/>
              <a:t>Czech</a:t>
            </a:r>
            <a:r>
              <a:rPr lang="cs-CZ" sz="2200" dirty="0" smtClean="0"/>
              <a:t> </a:t>
            </a:r>
            <a:r>
              <a:rPr lang="cs-CZ" sz="2200" dirty="0" err="1" smtClean="0"/>
              <a:t>Republic</a:t>
            </a:r>
            <a:r>
              <a:rPr lang="cs-CZ" sz="2200" dirty="0" smtClean="0"/>
              <a:t>, </a:t>
            </a:r>
            <a:r>
              <a:rPr lang="cs-CZ" sz="2200" dirty="0" err="1" smtClean="0"/>
              <a:t>Bisnode</a:t>
            </a:r>
            <a:r>
              <a:rPr lang="cs-CZ" sz="2200" dirty="0" smtClean="0"/>
              <a:t>, CRIF, </a:t>
            </a:r>
            <a:r>
              <a:rPr lang="cs-CZ" sz="2200" dirty="0" err="1" smtClean="0"/>
              <a:t>Coface</a:t>
            </a:r>
            <a:r>
              <a:rPr lang="cs-CZ" sz="2200" dirty="0" smtClean="0"/>
              <a:t> či </a:t>
            </a:r>
            <a:r>
              <a:rPr lang="cs-CZ" sz="2200" dirty="0" err="1" smtClean="0"/>
              <a:t>Creditreform</a:t>
            </a:r>
            <a:r>
              <a:rPr lang="cs-CZ" sz="2200" dirty="0" smtClean="0"/>
              <a:t>. Dalším poskytovatelem právních a obchodních informací je Nakladatelství </a:t>
            </a:r>
            <a:r>
              <a:rPr lang="cs-CZ" sz="2200" dirty="0" err="1" smtClean="0"/>
              <a:t>LexisNexis</a:t>
            </a:r>
            <a:r>
              <a:rPr lang="cs-CZ" sz="2200" dirty="0" smtClean="0"/>
              <a:t> CZ, s. r. o.</a:t>
            </a:r>
            <a:endParaRPr lang="cs-CZ"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Informační management</a:t>
            </a:r>
            <a:br>
              <a:rPr lang="cs-CZ" dirty="0" smtClean="0"/>
            </a:b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Arial" charset="0"/>
              </a:rPr>
              <a:t>Informační</a:t>
            </a:r>
            <a:r>
              <a:rPr lang="en-GB" dirty="0" smtClean="0">
                <a:latin typeface="Arial" charset="0"/>
              </a:rPr>
              <a:t> </a:t>
            </a:r>
            <a:r>
              <a:rPr lang="cs-CZ" dirty="0" smtClean="0">
                <a:latin typeface="Arial" charset="0"/>
              </a:rPr>
              <a:t>m</a:t>
            </a:r>
            <a:r>
              <a:rPr lang="en-GB" dirty="0" err="1" smtClean="0">
                <a:latin typeface="Arial" charset="0"/>
              </a:rPr>
              <a:t>anagement</a:t>
            </a:r>
            <a:endParaRPr lang="cs-CZ" dirty="0"/>
          </a:p>
        </p:txBody>
      </p:sp>
      <p:sp>
        <p:nvSpPr>
          <p:cNvPr id="3" name="Content Placeholder 2"/>
          <p:cNvSpPr>
            <a:spLocks noGrp="1"/>
          </p:cNvSpPr>
          <p:nvPr>
            <p:ph idx="1"/>
          </p:nvPr>
        </p:nvSpPr>
        <p:spPr>
          <a:xfrm>
            <a:off x="455613" y="1412875"/>
            <a:ext cx="8234362" cy="4752429"/>
          </a:xfrm>
        </p:spPr>
        <p:txBody>
          <a:bodyPr>
            <a:normAutofit fontScale="62500" lnSpcReduction="20000"/>
          </a:bodyPr>
          <a:lstStyle/>
          <a:p>
            <a:pPr marL="0" indent="0" defTabSz="449263">
              <a:lnSpc>
                <a:spcPct val="170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Proces</a:t>
            </a:r>
            <a:r>
              <a:rPr lang="en-GB" dirty="0" smtClean="0"/>
              <a:t> </a:t>
            </a:r>
            <a:r>
              <a:rPr lang="en-GB" dirty="0" err="1" smtClean="0"/>
              <a:t>při</a:t>
            </a:r>
            <a:r>
              <a:rPr lang="en-GB" dirty="0" smtClean="0"/>
              <a:t> </a:t>
            </a:r>
            <a:r>
              <a:rPr lang="en-GB" dirty="0" err="1" smtClean="0"/>
              <a:t>kterém</a:t>
            </a:r>
            <a:r>
              <a:rPr lang="en-GB" dirty="0" smtClean="0"/>
              <a:t> se </a:t>
            </a:r>
            <a:r>
              <a:rPr lang="en-GB" dirty="0" err="1" smtClean="0"/>
              <a:t>sbírají</a:t>
            </a:r>
            <a:r>
              <a:rPr lang="en-GB" dirty="0" smtClean="0"/>
              <a:t>, </a:t>
            </a:r>
            <a:r>
              <a:rPr lang="en-GB" dirty="0" err="1" smtClean="0"/>
              <a:t>spravují</a:t>
            </a:r>
            <a:r>
              <a:rPr lang="en-GB" dirty="0" smtClean="0"/>
              <a:t> a </a:t>
            </a:r>
            <a:r>
              <a:rPr lang="en-GB" dirty="0" err="1" smtClean="0"/>
              <a:t>využívají</a:t>
            </a:r>
            <a:r>
              <a:rPr lang="en-GB" dirty="0" smtClean="0"/>
              <a:t> </a:t>
            </a:r>
            <a:r>
              <a:rPr lang="en-GB" dirty="0" err="1" smtClean="0"/>
              <a:t>informace</a:t>
            </a:r>
            <a:r>
              <a:rPr lang="cs-CZ" dirty="0" smtClean="0"/>
              <a:t> </a:t>
            </a:r>
            <a:r>
              <a:rPr lang="en-GB" dirty="0" err="1" smtClean="0"/>
              <a:t>důležité</a:t>
            </a:r>
            <a:r>
              <a:rPr lang="en-GB" dirty="0" smtClean="0"/>
              <a:t> pro </a:t>
            </a:r>
            <a:r>
              <a:rPr lang="en-GB" dirty="0" err="1" smtClean="0"/>
              <a:t>chod</a:t>
            </a:r>
            <a:r>
              <a:rPr lang="en-GB" dirty="0" smtClean="0"/>
              <a:t> </a:t>
            </a:r>
            <a:r>
              <a:rPr lang="en-GB" dirty="0" err="1" smtClean="0"/>
              <a:t>organizace</a:t>
            </a:r>
            <a:endParaRPr lang="en-GB" dirty="0" smtClean="0"/>
          </a:p>
          <a:p>
            <a:pPr marL="336550" indent="-336550" defTabSz="449263">
              <a:lnSpc>
                <a:spcPct val="170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b="1" dirty="0" err="1" smtClean="0"/>
              <a:t>Zahrnuje</a:t>
            </a:r>
            <a:r>
              <a:rPr lang="en-GB" b="1" dirty="0" smtClean="0"/>
              <a:t>: </a:t>
            </a:r>
            <a:endParaRPr lang="cs-CZ" b="1" dirty="0" smtClean="0"/>
          </a:p>
          <a:p>
            <a:pPr marL="693737" lvl="1" indent="-336550" defTabSz="449263">
              <a:lnSpc>
                <a:spcPct val="170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plánování</a:t>
            </a:r>
            <a:r>
              <a:rPr lang="en-GB" dirty="0" smtClean="0"/>
              <a:t>, </a:t>
            </a:r>
            <a:r>
              <a:rPr lang="en-GB" dirty="0" err="1" smtClean="0"/>
              <a:t>utváření</a:t>
            </a:r>
            <a:r>
              <a:rPr lang="en-GB" dirty="0" smtClean="0"/>
              <a:t>, </a:t>
            </a:r>
            <a:r>
              <a:rPr lang="en-GB" dirty="0" err="1" smtClean="0"/>
              <a:t>koordinaci</a:t>
            </a:r>
            <a:r>
              <a:rPr lang="en-GB" dirty="0" smtClean="0"/>
              <a:t> a </a:t>
            </a:r>
            <a:r>
              <a:rPr lang="en-GB" dirty="0" err="1" smtClean="0"/>
              <a:t>kontrolu</a:t>
            </a:r>
            <a:r>
              <a:rPr lang="en-GB" dirty="0" smtClean="0"/>
              <a:t>, </a:t>
            </a:r>
            <a:r>
              <a:rPr lang="en-GB" dirty="0" err="1" smtClean="0"/>
              <a:t>získávání</a:t>
            </a:r>
            <a:r>
              <a:rPr lang="en-GB" dirty="0" smtClean="0"/>
              <a:t>, </a:t>
            </a:r>
            <a:r>
              <a:rPr lang="en-GB" dirty="0" err="1" smtClean="0"/>
              <a:t>zpracování</a:t>
            </a:r>
            <a:r>
              <a:rPr lang="en-GB" dirty="0" smtClean="0"/>
              <a:t>, </a:t>
            </a:r>
            <a:r>
              <a:rPr lang="en-GB" dirty="0" err="1" smtClean="0"/>
              <a:t>přenos</a:t>
            </a:r>
            <a:r>
              <a:rPr lang="en-GB" dirty="0" smtClean="0"/>
              <a:t> a </a:t>
            </a:r>
            <a:r>
              <a:rPr lang="en-GB" dirty="0" err="1" smtClean="0"/>
              <a:t>ukládání</a:t>
            </a:r>
            <a:r>
              <a:rPr lang="en-GB" dirty="0" smtClean="0"/>
              <a:t> </a:t>
            </a:r>
            <a:r>
              <a:rPr lang="en-GB" dirty="0" err="1" smtClean="0"/>
              <a:t>informací</a:t>
            </a:r>
            <a:endParaRPr lang="en-GB" dirty="0" smtClean="0"/>
          </a:p>
          <a:p>
            <a:pPr marL="336550" indent="-336550" defTabSz="449263">
              <a:lnSpc>
                <a:spcPct val="170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b="1" dirty="0" err="1" smtClean="0"/>
              <a:t>Týká</a:t>
            </a:r>
            <a:r>
              <a:rPr lang="en-GB" b="1" dirty="0" smtClean="0"/>
              <a:t> se: </a:t>
            </a:r>
            <a:endParaRPr lang="cs-CZ" b="1" dirty="0" smtClean="0"/>
          </a:p>
          <a:p>
            <a:pPr marL="693737" lvl="1" indent="-336550" defTabSz="449263">
              <a:lnSpc>
                <a:spcPct val="170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lidí</a:t>
            </a:r>
            <a:r>
              <a:rPr lang="en-GB" dirty="0" smtClean="0"/>
              <a:t>, </a:t>
            </a:r>
            <a:r>
              <a:rPr lang="en-GB" dirty="0" err="1" smtClean="0"/>
              <a:t>procesů</a:t>
            </a:r>
            <a:r>
              <a:rPr lang="en-GB" dirty="0" smtClean="0"/>
              <a:t>, </a:t>
            </a:r>
            <a:r>
              <a:rPr lang="en-GB" dirty="0" err="1" smtClean="0"/>
              <a:t>technologií</a:t>
            </a:r>
            <a:r>
              <a:rPr lang="en-GB" dirty="0" smtClean="0"/>
              <a:t>, </a:t>
            </a:r>
            <a:r>
              <a:rPr lang="en-GB" dirty="0" err="1" smtClean="0"/>
              <a:t>obsahu</a:t>
            </a:r>
            <a:endParaRPr lang="en-GB" dirty="0" smtClean="0"/>
          </a:p>
          <a:p>
            <a:pPr marL="336550" indent="-336550" defTabSz="449263">
              <a:lnSpc>
                <a:spcPct val="170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b="1" dirty="0" err="1" smtClean="0"/>
              <a:t>Vědomý</a:t>
            </a:r>
            <a:r>
              <a:rPr lang="en-GB" b="1" dirty="0" smtClean="0"/>
              <a:t> x </a:t>
            </a:r>
            <a:r>
              <a:rPr lang="en-GB" b="1" dirty="0" err="1" smtClean="0"/>
              <a:t>nevědomý</a:t>
            </a:r>
            <a:r>
              <a:rPr lang="en-GB" b="1" dirty="0" smtClean="0"/>
              <a:t> </a:t>
            </a:r>
            <a:r>
              <a:rPr lang="en-GB" b="1" dirty="0" err="1" smtClean="0"/>
              <a:t>proces</a:t>
            </a:r>
            <a:endParaRPr lang="en-GB" b="1" dirty="0" smtClean="0"/>
          </a:p>
          <a:p>
            <a:pPr marL="336550" indent="-336550" defTabSz="449263">
              <a:lnSpc>
                <a:spcPct val="170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b="1" dirty="0" err="1" smtClean="0"/>
              <a:t>účel</a:t>
            </a:r>
            <a:r>
              <a:rPr lang="en-GB" b="1" dirty="0" smtClean="0"/>
              <a:t> je </a:t>
            </a:r>
            <a:r>
              <a:rPr lang="en-GB" b="1" dirty="0" err="1" smtClean="0"/>
              <a:t>veden</a:t>
            </a:r>
            <a:r>
              <a:rPr lang="en-GB" b="1" dirty="0" smtClean="0"/>
              <a:t> </a:t>
            </a:r>
            <a:r>
              <a:rPr lang="en-GB" b="1" dirty="0" err="1" smtClean="0"/>
              <a:t>mnoha</a:t>
            </a:r>
            <a:r>
              <a:rPr lang="en-GB" b="1" dirty="0" smtClean="0"/>
              <a:t> </a:t>
            </a:r>
            <a:r>
              <a:rPr lang="en-GB" b="1" dirty="0" err="1" smtClean="0"/>
              <a:t>faktory</a:t>
            </a:r>
            <a:r>
              <a:rPr lang="en-GB" b="1" dirty="0" smtClean="0"/>
              <a:t>:</a:t>
            </a:r>
          </a:p>
          <a:p>
            <a:pPr marL="736600" lvl="1" indent="-279400" defTabSz="449263">
              <a:lnSpc>
                <a:spcPct val="170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potřeba</a:t>
            </a:r>
            <a:r>
              <a:rPr lang="en-GB" dirty="0" smtClean="0"/>
              <a:t> </a:t>
            </a:r>
            <a:r>
              <a:rPr lang="en-GB" dirty="0" err="1" smtClean="0"/>
              <a:t>zvýšit</a:t>
            </a:r>
            <a:r>
              <a:rPr lang="en-GB" dirty="0" smtClean="0"/>
              <a:t> </a:t>
            </a:r>
            <a:r>
              <a:rPr lang="en-GB" dirty="0" err="1" smtClean="0"/>
              <a:t>efektivitu</a:t>
            </a:r>
            <a:r>
              <a:rPr lang="en-GB" dirty="0" smtClean="0"/>
              <a:t> </a:t>
            </a:r>
            <a:r>
              <a:rPr lang="en-GB" dirty="0" err="1" smtClean="0"/>
              <a:t>obchodních</a:t>
            </a:r>
            <a:r>
              <a:rPr lang="en-GB" dirty="0" smtClean="0"/>
              <a:t> </a:t>
            </a:r>
            <a:r>
              <a:rPr lang="en-GB" dirty="0" err="1" smtClean="0"/>
              <a:t>procesů</a:t>
            </a:r>
            <a:r>
              <a:rPr lang="cs-CZ" dirty="0" smtClean="0"/>
              <a:t>, </a:t>
            </a:r>
            <a:r>
              <a:rPr lang="en-GB" dirty="0" err="1" smtClean="0"/>
              <a:t>snahou</a:t>
            </a:r>
            <a:r>
              <a:rPr lang="en-GB" dirty="0" smtClean="0"/>
              <a:t> </a:t>
            </a:r>
            <a:r>
              <a:rPr lang="en-GB" dirty="0" err="1" smtClean="0"/>
              <a:t>přijít</a:t>
            </a:r>
            <a:r>
              <a:rPr lang="en-GB" dirty="0" smtClean="0"/>
              <a:t> s </a:t>
            </a:r>
            <a:r>
              <a:rPr lang="en-GB" dirty="0" err="1" smtClean="0"/>
              <a:t>novými</a:t>
            </a:r>
            <a:r>
              <a:rPr lang="en-GB" dirty="0" smtClean="0"/>
              <a:t> </a:t>
            </a:r>
            <a:r>
              <a:rPr lang="en-GB" dirty="0" err="1" smtClean="0"/>
              <a:t>službami</a:t>
            </a:r>
            <a:r>
              <a:rPr lang="cs-CZ" dirty="0" smtClean="0"/>
              <a:t>, </a:t>
            </a:r>
            <a:r>
              <a:rPr lang="en-GB" dirty="0" err="1" smtClean="0"/>
              <a:t>zrychlit</a:t>
            </a:r>
            <a:r>
              <a:rPr lang="en-GB" dirty="0" smtClean="0"/>
              <a:t> </a:t>
            </a:r>
            <a:r>
              <a:rPr lang="en-GB" dirty="0" err="1" smtClean="0"/>
              <a:t>průchodnost</a:t>
            </a:r>
            <a:r>
              <a:rPr lang="en-GB" dirty="0" smtClean="0"/>
              <a:t> </a:t>
            </a:r>
            <a:r>
              <a:rPr lang="en-GB" dirty="0" err="1" smtClean="0"/>
              <a:t>informací</a:t>
            </a:r>
            <a:r>
              <a:rPr lang="en-GB" dirty="0" smtClean="0"/>
              <a:t> </a:t>
            </a:r>
            <a:r>
              <a:rPr lang="en-GB" dirty="0" err="1" smtClean="0"/>
              <a:t>firmou</a:t>
            </a:r>
            <a:endParaRPr lang="en-GB" dirty="0" smtClean="0"/>
          </a:p>
          <a:p>
            <a:pPr marL="336550" indent="-336550" defTabSz="449263">
              <a:lnSpc>
                <a:spcPct val="170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b="1" dirty="0" smtClean="0"/>
              <a:t>IM </a:t>
            </a:r>
            <a:r>
              <a:rPr lang="en-GB" b="1" dirty="0" err="1" smtClean="0"/>
              <a:t>není</a:t>
            </a:r>
            <a:r>
              <a:rPr lang="en-GB" b="1" dirty="0" smtClean="0"/>
              <a:t> </a:t>
            </a:r>
            <a:r>
              <a:rPr lang="en-GB" b="1" dirty="0" err="1" smtClean="0"/>
              <a:t>technická</a:t>
            </a:r>
            <a:r>
              <a:rPr lang="en-GB" b="1" dirty="0" smtClean="0"/>
              <a:t> </a:t>
            </a:r>
            <a:r>
              <a:rPr lang="en-GB" b="1" dirty="0" err="1" smtClean="0"/>
              <a:t>záležitost</a:t>
            </a:r>
            <a:endParaRPr lang="en-GB" b="1" dirty="0" smtClean="0"/>
          </a:p>
          <a:p>
            <a:pPr marL="736600" lvl="1" indent="-279400" defTabSz="449263">
              <a:lnSpc>
                <a:spcPct val="170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jde</a:t>
            </a:r>
            <a:r>
              <a:rPr lang="en-GB" dirty="0" smtClean="0"/>
              <a:t> o </a:t>
            </a:r>
            <a:r>
              <a:rPr lang="en-GB" dirty="0" err="1" smtClean="0"/>
              <a:t>pochopení</a:t>
            </a:r>
            <a:r>
              <a:rPr lang="en-GB" dirty="0" smtClean="0"/>
              <a:t> </a:t>
            </a:r>
            <a:r>
              <a:rPr lang="en-GB" dirty="0" err="1" smtClean="0"/>
              <a:t>potřeb</a:t>
            </a:r>
            <a:r>
              <a:rPr lang="en-GB" dirty="0" smtClean="0"/>
              <a:t> a </a:t>
            </a:r>
            <a:r>
              <a:rPr lang="en-GB" dirty="0" err="1" smtClean="0"/>
              <a:t>procesů</a:t>
            </a:r>
            <a:r>
              <a:rPr lang="en-GB" dirty="0" smtClean="0"/>
              <a:t> v </a:t>
            </a:r>
            <a:r>
              <a:rPr lang="en-GB" dirty="0" err="1" smtClean="0"/>
              <a:t>organizaci</a:t>
            </a:r>
            <a:r>
              <a:rPr lang="cs-CZ" dirty="0" smtClean="0"/>
              <a:t>, </a:t>
            </a:r>
            <a:endParaRPr lang="en-GB" dirty="0" smtClean="0"/>
          </a:p>
          <a:p>
            <a:pPr marL="736600" lvl="1" indent="-279400" defTabSz="449263">
              <a:lnSpc>
                <a:spcPct val="170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t>je </a:t>
            </a:r>
            <a:r>
              <a:rPr lang="en-GB" dirty="0" err="1" smtClean="0"/>
              <a:t>nutno</a:t>
            </a:r>
            <a:r>
              <a:rPr lang="en-GB" dirty="0" smtClean="0"/>
              <a:t> </a:t>
            </a:r>
            <a:r>
              <a:rPr lang="en-GB" dirty="0" err="1" smtClean="0"/>
              <a:t>brát</a:t>
            </a:r>
            <a:r>
              <a:rPr lang="en-GB" dirty="0" smtClean="0"/>
              <a:t> v </a:t>
            </a:r>
            <a:r>
              <a:rPr lang="en-GB" dirty="0" err="1" smtClean="0"/>
              <a:t>potaz</a:t>
            </a:r>
            <a:r>
              <a:rPr lang="en-GB" dirty="0" smtClean="0"/>
              <a:t> </a:t>
            </a:r>
            <a:r>
              <a:rPr lang="en-GB" dirty="0" err="1" smtClean="0"/>
              <a:t>informační</a:t>
            </a:r>
            <a:r>
              <a:rPr lang="en-GB" dirty="0" smtClean="0"/>
              <a:t> </a:t>
            </a:r>
            <a:r>
              <a:rPr lang="en-GB" dirty="0" err="1" smtClean="0"/>
              <a:t>potřeby</a:t>
            </a:r>
            <a:r>
              <a:rPr lang="en-GB" dirty="0" smtClean="0"/>
              <a:t>, </a:t>
            </a:r>
            <a:r>
              <a:rPr lang="en-GB" dirty="0" err="1" smtClean="0"/>
              <a:t>informační</a:t>
            </a:r>
            <a:r>
              <a:rPr lang="en-GB" dirty="0" smtClean="0"/>
              <a:t> </a:t>
            </a:r>
            <a:r>
              <a:rPr lang="en-GB" dirty="0" err="1" smtClean="0"/>
              <a:t>architekturu</a:t>
            </a:r>
            <a:r>
              <a:rPr lang="en-GB" dirty="0" smtClean="0"/>
              <a:t>, metadata, </a:t>
            </a:r>
            <a:r>
              <a:rPr lang="en-GB" dirty="0" err="1" smtClean="0"/>
              <a:t>kvalitu</a:t>
            </a:r>
            <a:r>
              <a:rPr lang="en-GB" dirty="0" smtClean="0"/>
              <a:t> </a:t>
            </a:r>
            <a:r>
              <a:rPr lang="en-GB" dirty="0" err="1" smtClean="0"/>
              <a:t>obsahu</a:t>
            </a:r>
            <a:r>
              <a:rPr lang="en-GB"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Arial" charset="0"/>
              </a:rPr>
              <a:t>Informační</a:t>
            </a:r>
            <a:r>
              <a:rPr lang="en-GB" dirty="0" smtClean="0">
                <a:latin typeface="Arial" charset="0"/>
              </a:rPr>
              <a:t> </a:t>
            </a:r>
            <a:r>
              <a:rPr lang="cs-CZ" dirty="0" smtClean="0">
                <a:latin typeface="Arial" charset="0"/>
              </a:rPr>
              <a:t>m</a:t>
            </a:r>
            <a:r>
              <a:rPr lang="en-GB" dirty="0" err="1" smtClean="0">
                <a:latin typeface="Arial" charset="0"/>
              </a:rPr>
              <a:t>anagement</a:t>
            </a:r>
            <a:endParaRPr lang="cs-CZ" dirty="0"/>
          </a:p>
        </p:txBody>
      </p:sp>
      <p:sp>
        <p:nvSpPr>
          <p:cNvPr id="3" name="Content Placeholder 2"/>
          <p:cNvSpPr>
            <a:spLocks noGrp="1"/>
          </p:cNvSpPr>
          <p:nvPr>
            <p:ph idx="1"/>
          </p:nvPr>
        </p:nvSpPr>
        <p:spPr>
          <a:xfrm>
            <a:off x="455613" y="1213643"/>
            <a:ext cx="8234362" cy="4519613"/>
          </a:xfrm>
        </p:spPr>
        <p:txBody>
          <a:bodyPr/>
          <a:lstStyle/>
          <a:p>
            <a:pPr marL="336550" indent="-336550" defTabSz="449263">
              <a:lnSpc>
                <a:spcPct val="93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cs-CZ" sz="1600" dirty="0" smtClean="0"/>
              <a:t>Dělení IM</a:t>
            </a:r>
          </a:p>
          <a:p>
            <a:pPr marL="336550"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600" dirty="0" err="1" smtClean="0"/>
              <a:t>Strategický</a:t>
            </a:r>
            <a:endParaRPr lang="en-GB" sz="1600" dirty="0" smtClean="0"/>
          </a:p>
          <a:p>
            <a:pPr marL="1100138" lvl="2"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400" dirty="0" err="1" smtClean="0"/>
              <a:t>Strategické</a:t>
            </a:r>
            <a:r>
              <a:rPr lang="en-GB" sz="1400" dirty="0" smtClean="0"/>
              <a:t> </a:t>
            </a:r>
            <a:r>
              <a:rPr lang="en-GB" sz="1400" dirty="0" err="1" smtClean="0"/>
              <a:t>plánování</a:t>
            </a:r>
            <a:r>
              <a:rPr lang="en-GB" sz="1400" dirty="0" smtClean="0"/>
              <a:t>, </a:t>
            </a:r>
            <a:r>
              <a:rPr lang="en-GB" sz="1400" dirty="0" err="1" smtClean="0"/>
              <a:t>informační</a:t>
            </a:r>
            <a:r>
              <a:rPr lang="en-GB" sz="1400" dirty="0" smtClean="0"/>
              <a:t> </a:t>
            </a:r>
            <a:r>
              <a:rPr lang="en-GB" sz="1400" dirty="0" err="1" smtClean="0"/>
              <a:t>infrastruktura</a:t>
            </a:r>
            <a:endParaRPr lang="en-GB" sz="1400" dirty="0" smtClean="0"/>
          </a:p>
          <a:p>
            <a:pPr marL="336550"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600" dirty="0" err="1" smtClean="0"/>
              <a:t>Administrativní</a:t>
            </a:r>
            <a:endParaRPr lang="en-GB" sz="1600" dirty="0" smtClean="0"/>
          </a:p>
          <a:p>
            <a:pPr marL="1100138" lvl="2"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400" dirty="0" err="1" smtClean="0"/>
              <a:t>Zajištění</a:t>
            </a:r>
            <a:r>
              <a:rPr lang="en-GB" sz="1400" dirty="0" smtClean="0"/>
              <a:t> SW, management </a:t>
            </a:r>
            <a:r>
              <a:rPr lang="en-GB" sz="1400" dirty="0" err="1" smtClean="0"/>
              <a:t>dat</a:t>
            </a:r>
            <a:endParaRPr lang="en-GB" sz="1400" dirty="0" smtClean="0"/>
          </a:p>
          <a:p>
            <a:pPr marL="336550"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600" dirty="0" err="1" smtClean="0"/>
              <a:t>Operativní</a:t>
            </a:r>
            <a:endParaRPr lang="en-GB" sz="1600" dirty="0" smtClean="0"/>
          </a:p>
          <a:p>
            <a:pPr marL="1100138" lvl="2"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400" dirty="0" err="1" smtClean="0"/>
              <a:t>Provoz</a:t>
            </a:r>
            <a:r>
              <a:rPr lang="en-GB" sz="1400" dirty="0" smtClean="0"/>
              <a:t> HW, </a:t>
            </a:r>
            <a:r>
              <a:rPr lang="en-GB" sz="1400" dirty="0" err="1" smtClean="0"/>
              <a:t>správa</a:t>
            </a:r>
            <a:r>
              <a:rPr lang="en-GB" sz="1400" dirty="0" smtClean="0"/>
              <a:t> </a:t>
            </a:r>
            <a:r>
              <a:rPr lang="en-GB" sz="1400" dirty="0" err="1" smtClean="0"/>
              <a:t>dat</a:t>
            </a:r>
            <a:r>
              <a:rPr lang="en-GB" sz="1400" dirty="0" smtClean="0"/>
              <a:t>, …</a:t>
            </a:r>
          </a:p>
          <a:p>
            <a:pPr>
              <a:buNone/>
            </a:pPr>
            <a:endParaRPr lang="cs-CZ" dirty="0" smtClean="0"/>
          </a:p>
          <a:p>
            <a:pPr>
              <a:buNone/>
            </a:pPr>
            <a:r>
              <a:rPr lang="cs-CZ" sz="1600" dirty="0" smtClean="0"/>
              <a:t>Externí vstupní informace </a:t>
            </a:r>
          </a:p>
          <a:p>
            <a:r>
              <a:rPr lang="en-GB" sz="1600" dirty="0" err="1" smtClean="0"/>
              <a:t>Přímo</a:t>
            </a:r>
            <a:r>
              <a:rPr lang="en-GB" sz="1600" dirty="0" smtClean="0"/>
              <a:t> </a:t>
            </a:r>
            <a:r>
              <a:rPr lang="en-GB" sz="1600" dirty="0" err="1" smtClean="0"/>
              <a:t>ovlivňují</a:t>
            </a:r>
            <a:r>
              <a:rPr lang="en-GB" sz="1600" dirty="0" smtClean="0"/>
              <a:t> </a:t>
            </a:r>
            <a:r>
              <a:rPr lang="en-GB" sz="1600" dirty="0" err="1" smtClean="0"/>
              <a:t>konkurenceschopnost</a:t>
            </a:r>
            <a:r>
              <a:rPr lang="en-GB" sz="1600" dirty="0" smtClean="0"/>
              <a:t> </a:t>
            </a:r>
            <a:r>
              <a:rPr lang="en-GB" sz="1600" dirty="0" err="1" smtClean="0"/>
              <a:t>firmy</a:t>
            </a:r>
            <a:r>
              <a:rPr lang="en-GB" sz="1600" dirty="0" smtClean="0"/>
              <a:t> a </a:t>
            </a:r>
            <a:r>
              <a:rPr lang="en-GB" sz="1600" dirty="0" err="1" smtClean="0"/>
              <a:t>její</a:t>
            </a:r>
            <a:r>
              <a:rPr lang="en-GB" sz="1600" dirty="0" smtClean="0"/>
              <a:t> </a:t>
            </a:r>
            <a:r>
              <a:rPr lang="en-GB" sz="1600" dirty="0" err="1" smtClean="0"/>
              <a:t>zasazení</a:t>
            </a:r>
            <a:r>
              <a:rPr lang="en-GB" sz="1600" dirty="0" smtClean="0"/>
              <a:t> do </a:t>
            </a:r>
            <a:r>
              <a:rPr lang="en-GB" sz="1600" dirty="0" err="1" smtClean="0"/>
              <a:t>ekonomického</a:t>
            </a:r>
            <a:r>
              <a:rPr lang="en-GB" sz="1600" dirty="0" smtClean="0"/>
              <a:t> </a:t>
            </a:r>
            <a:r>
              <a:rPr lang="en-GB" sz="1600" dirty="0" err="1" smtClean="0"/>
              <a:t>prostředí</a:t>
            </a:r>
            <a:endParaRPr lang="cs-CZ" sz="1600" dirty="0" smtClean="0"/>
          </a:p>
          <a:p>
            <a:pPr marL="736600" lvl="1" indent="-279400"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400" dirty="0" err="1" smtClean="0"/>
              <a:t>Politické</a:t>
            </a:r>
            <a:r>
              <a:rPr lang="en-GB" sz="1400" dirty="0" smtClean="0"/>
              <a:t> – </a:t>
            </a:r>
            <a:r>
              <a:rPr lang="en-GB" sz="1400" dirty="0" err="1" smtClean="0"/>
              <a:t>legislativa</a:t>
            </a:r>
            <a:endParaRPr lang="en-GB" sz="1400" dirty="0" smtClean="0"/>
          </a:p>
          <a:p>
            <a:pPr marL="736600" lvl="1" indent="-279400"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400" dirty="0" err="1" smtClean="0"/>
              <a:t>Ekonomické</a:t>
            </a:r>
            <a:r>
              <a:rPr lang="en-GB" sz="1400" dirty="0" smtClean="0"/>
              <a:t> a </a:t>
            </a:r>
            <a:r>
              <a:rPr lang="en-GB" sz="1400" dirty="0" err="1" smtClean="0"/>
              <a:t>sociální</a:t>
            </a:r>
            <a:endParaRPr lang="en-GB" sz="1400" dirty="0" smtClean="0"/>
          </a:p>
          <a:p>
            <a:pPr marL="736600" lvl="1" indent="-279400"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400" dirty="0" err="1" smtClean="0"/>
              <a:t>Technologické</a:t>
            </a:r>
            <a:endParaRPr lang="en-GB" sz="1400" dirty="0" smtClean="0"/>
          </a:p>
          <a:p>
            <a:pPr>
              <a:buNone/>
            </a:pPr>
            <a:r>
              <a:rPr lang="cs-CZ" sz="1600" dirty="0" smtClean="0"/>
              <a:t>Interní vstupní informace</a:t>
            </a:r>
          </a:p>
          <a:p>
            <a:pPr marL="379413" indent="-279400"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600" dirty="0" err="1" smtClean="0"/>
              <a:t>Jsou</a:t>
            </a:r>
            <a:r>
              <a:rPr lang="en-GB" sz="1600" dirty="0" smtClean="0"/>
              <a:t> </a:t>
            </a:r>
            <a:r>
              <a:rPr lang="en-GB" sz="1600" dirty="0" err="1" smtClean="0"/>
              <a:t>ovlivněné</a:t>
            </a:r>
            <a:r>
              <a:rPr lang="en-GB" sz="1600" dirty="0" smtClean="0"/>
              <a:t>: </a:t>
            </a:r>
          </a:p>
          <a:p>
            <a:pPr lvl="1"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400" dirty="0" err="1" smtClean="0"/>
              <a:t>Vnitřní</a:t>
            </a:r>
            <a:r>
              <a:rPr lang="en-GB" sz="1400" dirty="0" smtClean="0"/>
              <a:t> </a:t>
            </a:r>
            <a:r>
              <a:rPr lang="en-GB" sz="1400" dirty="0" err="1" smtClean="0"/>
              <a:t>strukturou</a:t>
            </a:r>
            <a:r>
              <a:rPr lang="en-GB" sz="1400" dirty="0" smtClean="0"/>
              <a:t> </a:t>
            </a:r>
            <a:r>
              <a:rPr lang="en-GB" sz="1400" dirty="0" err="1" smtClean="0"/>
              <a:t>podniku</a:t>
            </a:r>
            <a:endParaRPr lang="en-GB" sz="1400" dirty="0" smtClean="0"/>
          </a:p>
          <a:p>
            <a:pPr lvl="1"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400" dirty="0" err="1" smtClean="0"/>
              <a:t>Kulturou</a:t>
            </a:r>
            <a:r>
              <a:rPr lang="en-GB" sz="1400" dirty="0" smtClean="0"/>
              <a:t> </a:t>
            </a:r>
            <a:r>
              <a:rPr lang="en-GB" sz="1400" dirty="0" err="1" smtClean="0"/>
              <a:t>podniku</a:t>
            </a:r>
            <a:endParaRPr lang="en-GB" sz="1400" dirty="0" smtClean="0"/>
          </a:p>
          <a:p>
            <a:pPr lvl="1" defTabSz="449263">
              <a:lnSpc>
                <a:spcPct val="93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sz="1400" dirty="0" err="1" smtClean="0"/>
              <a:t>Postavením</a:t>
            </a:r>
            <a:r>
              <a:rPr lang="en-GB" sz="1400" dirty="0" smtClean="0"/>
              <a:t> </a:t>
            </a:r>
            <a:r>
              <a:rPr lang="en-GB" sz="1400" dirty="0" err="1" smtClean="0"/>
              <a:t>informačního</a:t>
            </a:r>
            <a:r>
              <a:rPr lang="en-GB" sz="1400" dirty="0" smtClean="0"/>
              <a:t> </a:t>
            </a:r>
            <a:r>
              <a:rPr lang="en-GB" sz="1400" dirty="0" err="1" smtClean="0"/>
              <a:t>centra</a:t>
            </a:r>
            <a:r>
              <a:rPr lang="en-GB" sz="1400" dirty="0" smtClean="0"/>
              <a:t> v </a:t>
            </a:r>
            <a:r>
              <a:rPr lang="en-GB" sz="1400" dirty="0" err="1" smtClean="0"/>
              <a:t>podniku</a:t>
            </a:r>
            <a:endParaRPr lang="en-GB" sz="1400" dirty="0" smtClean="0"/>
          </a:p>
          <a:p>
            <a:pPr>
              <a:buNone/>
            </a:pPr>
            <a:endParaRPr lang="cs-CZ" dirty="0"/>
          </a:p>
        </p:txBody>
      </p:sp>
      <p:sp>
        <p:nvSpPr>
          <p:cNvPr id="5" name="Isosceles Triangle 4"/>
          <p:cNvSpPr/>
          <p:nvPr/>
        </p:nvSpPr>
        <p:spPr>
          <a:xfrm>
            <a:off x="6525482" y="1291062"/>
            <a:ext cx="2016224" cy="201622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cs-CZ"/>
          </a:p>
        </p:txBody>
      </p:sp>
      <p:cxnSp>
        <p:nvCxnSpPr>
          <p:cNvPr id="7" name="Straight Connector 6"/>
          <p:cNvCxnSpPr/>
          <p:nvPr/>
        </p:nvCxnSpPr>
        <p:spPr>
          <a:xfrm>
            <a:off x="6597490" y="279210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741506" y="2155158"/>
            <a:ext cx="144016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Up Arrow 9"/>
          <p:cNvSpPr/>
          <p:nvPr/>
        </p:nvSpPr>
        <p:spPr>
          <a:xfrm>
            <a:off x="7533594" y="1867126"/>
            <a:ext cx="432048" cy="14401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cs-CZ" sz="1100" dirty="0" smtClean="0"/>
              <a:t>Filtrování informací</a:t>
            </a:r>
            <a:endParaRPr lang="cs-CZ" sz="1100" dirty="0"/>
          </a:p>
        </p:txBody>
      </p:sp>
      <p:sp>
        <p:nvSpPr>
          <p:cNvPr id="11" name="Up-Down Arrow 10"/>
          <p:cNvSpPr/>
          <p:nvPr/>
        </p:nvSpPr>
        <p:spPr>
          <a:xfrm>
            <a:off x="7173554" y="1795118"/>
            <a:ext cx="398540" cy="1512168"/>
          </a:xfrm>
          <a:prstGeom prst="upDownArrow">
            <a:avLst/>
          </a:prstGeom>
          <a:solidFill>
            <a:srgbClr val="DC2828"/>
          </a:solid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oAutofit/>
          </a:bodyPr>
          <a:lstStyle/>
          <a:p>
            <a:pPr algn="ctr"/>
            <a:r>
              <a:rPr lang="cs-CZ" sz="900" dirty="0" smtClean="0">
                <a:ln>
                  <a:solidFill>
                    <a:schemeClr val="tx1">
                      <a:lumMod val="20000"/>
                      <a:lumOff val="80000"/>
                    </a:schemeClr>
                  </a:solidFill>
                </a:ln>
              </a:rPr>
              <a:t>Tok informací firmou</a:t>
            </a:r>
            <a:endParaRPr lang="cs-CZ" sz="900" dirty="0">
              <a:ln>
                <a:solidFill>
                  <a:schemeClr val="tx1">
                    <a:lumMod val="20000"/>
                    <a:lumOff val="80000"/>
                  </a:schemeClr>
                </a:solidFill>
              </a:ln>
            </a:endParaRPr>
          </a:p>
        </p:txBody>
      </p:sp>
      <p:cxnSp>
        <p:nvCxnSpPr>
          <p:cNvPr id="13" name="Straight Arrow Connector 12"/>
          <p:cNvCxnSpPr/>
          <p:nvPr/>
        </p:nvCxnSpPr>
        <p:spPr>
          <a:xfrm flipV="1">
            <a:off x="5661386" y="1939134"/>
            <a:ext cx="115212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021426" y="2515198"/>
            <a:ext cx="72008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21426" y="3019254"/>
            <a:ext cx="57606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148064" y="2827113"/>
            <a:ext cx="936104" cy="338554"/>
          </a:xfrm>
          <a:prstGeom prst="rect">
            <a:avLst/>
          </a:prstGeom>
          <a:noFill/>
        </p:spPr>
        <p:txBody>
          <a:bodyPr wrap="square" rtlCol="0">
            <a:spAutoFit/>
          </a:bodyPr>
          <a:lstStyle/>
          <a:p>
            <a:r>
              <a:rPr lang="cs-CZ" sz="800" dirty="0" smtClean="0"/>
              <a:t>Data, informace, znalosti</a:t>
            </a:r>
            <a:endParaRPr lang="cs-CZ"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Arial" charset="0"/>
              </a:rPr>
              <a:t>Informační</a:t>
            </a:r>
            <a:r>
              <a:rPr lang="en-GB" dirty="0" smtClean="0">
                <a:latin typeface="Arial" charset="0"/>
              </a:rPr>
              <a:t> </a:t>
            </a:r>
            <a:r>
              <a:rPr lang="cs-CZ" dirty="0" smtClean="0">
                <a:latin typeface="Arial" charset="0"/>
              </a:rPr>
              <a:t>m</a:t>
            </a:r>
            <a:r>
              <a:rPr lang="en-GB" dirty="0" err="1" smtClean="0">
                <a:latin typeface="Arial" charset="0"/>
              </a:rPr>
              <a:t>anagement</a:t>
            </a:r>
            <a:endParaRPr lang="cs-CZ" dirty="0"/>
          </a:p>
        </p:txBody>
      </p:sp>
      <p:sp>
        <p:nvSpPr>
          <p:cNvPr id="3" name="Content Placeholder 2"/>
          <p:cNvSpPr>
            <a:spLocks noGrp="1"/>
          </p:cNvSpPr>
          <p:nvPr>
            <p:ph idx="1"/>
          </p:nvPr>
        </p:nvSpPr>
        <p:spPr>
          <a:xfrm>
            <a:off x="455613" y="1412875"/>
            <a:ext cx="8234362" cy="4680421"/>
          </a:xfrm>
        </p:spPr>
        <p:txBody>
          <a:bodyPr/>
          <a:lstStyle/>
          <a:p>
            <a:pPr marL="336550" indent="-33655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využití</a:t>
            </a:r>
            <a:r>
              <a:rPr lang="en-GB" sz="2000" dirty="0" smtClean="0"/>
              <a:t> v public </a:t>
            </a:r>
            <a:r>
              <a:rPr lang="en-GB" sz="2000" dirty="0" err="1" smtClean="0"/>
              <a:t>i</a:t>
            </a:r>
            <a:r>
              <a:rPr lang="en-GB" sz="2000" dirty="0" smtClean="0"/>
              <a:t> private </a:t>
            </a:r>
            <a:r>
              <a:rPr lang="en-GB" sz="2000" dirty="0" err="1" smtClean="0"/>
              <a:t>sektoru</a:t>
            </a:r>
            <a:endParaRPr lang="en-GB" sz="2000" dirty="0" smtClean="0"/>
          </a:p>
          <a:p>
            <a:pPr marL="336550" indent="-33655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účel</a:t>
            </a:r>
            <a:r>
              <a:rPr lang="en-GB" sz="2000" dirty="0" smtClean="0"/>
              <a:t> je </a:t>
            </a:r>
            <a:r>
              <a:rPr lang="en-GB" sz="2000" dirty="0" err="1" smtClean="0"/>
              <a:t>veden</a:t>
            </a:r>
            <a:r>
              <a:rPr lang="en-GB" sz="2000" dirty="0" smtClean="0"/>
              <a:t> </a:t>
            </a:r>
            <a:r>
              <a:rPr lang="en-GB" sz="2000" dirty="0" err="1" smtClean="0"/>
              <a:t>mnoha</a:t>
            </a:r>
            <a:r>
              <a:rPr lang="en-GB" sz="2000" dirty="0" smtClean="0"/>
              <a:t> </a:t>
            </a:r>
            <a:r>
              <a:rPr lang="en-GB" sz="2000" dirty="0" err="1" smtClean="0"/>
              <a:t>faktory</a:t>
            </a:r>
            <a:r>
              <a:rPr lang="en-GB" sz="2000" dirty="0" smtClean="0"/>
              <a:t>:</a:t>
            </a:r>
          </a:p>
          <a:p>
            <a:pPr marL="736600" lvl="1" indent="-27940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potřeba</a:t>
            </a:r>
            <a:r>
              <a:rPr lang="en-GB" sz="1800" dirty="0" smtClean="0"/>
              <a:t> </a:t>
            </a:r>
            <a:r>
              <a:rPr lang="en-GB" sz="1800" dirty="0" err="1" smtClean="0"/>
              <a:t>zvýšit</a:t>
            </a:r>
            <a:r>
              <a:rPr lang="en-GB" sz="1800" dirty="0" smtClean="0"/>
              <a:t> </a:t>
            </a:r>
            <a:r>
              <a:rPr lang="en-GB" sz="1800" dirty="0" err="1" smtClean="0"/>
              <a:t>efektivitu</a:t>
            </a:r>
            <a:r>
              <a:rPr lang="en-GB" sz="1800" dirty="0" smtClean="0"/>
              <a:t> </a:t>
            </a:r>
            <a:r>
              <a:rPr lang="en-GB" sz="1800" dirty="0" err="1" smtClean="0"/>
              <a:t>obchodních</a:t>
            </a:r>
            <a:r>
              <a:rPr lang="en-GB" sz="1800" dirty="0" smtClean="0"/>
              <a:t> </a:t>
            </a:r>
            <a:r>
              <a:rPr lang="en-GB" sz="1800" dirty="0" err="1" smtClean="0"/>
              <a:t>procesů</a:t>
            </a:r>
            <a:endParaRPr lang="en-GB" sz="1800" dirty="0" smtClean="0"/>
          </a:p>
          <a:p>
            <a:pPr marL="736600" lvl="1" indent="-27940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snahou</a:t>
            </a:r>
            <a:r>
              <a:rPr lang="en-GB" sz="1800" dirty="0" smtClean="0"/>
              <a:t> </a:t>
            </a:r>
            <a:r>
              <a:rPr lang="en-GB" sz="1800" dirty="0" err="1" smtClean="0"/>
              <a:t>přijít</a:t>
            </a:r>
            <a:r>
              <a:rPr lang="en-GB" sz="1800" dirty="0" smtClean="0"/>
              <a:t> s </a:t>
            </a:r>
            <a:r>
              <a:rPr lang="en-GB" sz="1800" dirty="0" err="1" smtClean="0"/>
              <a:t>novými</a:t>
            </a:r>
            <a:r>
              <a:rPr lang="en-GB" sz="1800" dirty="0" smtClean="0"/>
              <a:t> </a:t>
            </a:r>
            <a:r>
              <a:rPr lang="en-GB" sz="1800" dirty="0" err="1" smtClean="0"/>
              <a:t>službami</a:t>
            </a:r>
            <a:endParaRPr lang="en-GB" sz="1800" dirty="0" smtClean="0"/>
          </a:p>
          <a:p>
            <a:pPr marL="736600" lvl="1" indent="-27940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zrychlit</a:t>
            </a:r>
            <a:r>
              <a:rPr lang="en-GB" sz="1800" dirty="0" smtClean="0"/>
              <a:t> </a:t>
            </a:r>
            <a:r>
              <a:rPr lang="en-GB" sz="1800" dirty="0" err="1" smtClean="0"/>
              <a:t>průchodnost</a:t>
            </a:r>
            <a:r>
              <a:rPr lang="en-GB" sz="1800" dirty="0" smtClean="0"/>
              <a:t> </a:t>
            </a:r>
            <a:r>
              <a:rPr lang="en-GB" sz="1800" dirty="0" err="1" smtClean="0"/>
              <a:t>informací</a:t>
            </a:r>
            <a:r>
              <a:rPr lang="en-GB" sz="1800" dirty="0" smtClean="0"/>
              <a:t> </a:t>
            </a:r>
            <a:r>
              <a:rPr lang="en-GB" sz="1800" dirty="0" err="1" smtClean="0"/>
              <a:t>firmou</a:t>
            </a:r>
            <a:endParaRPr lang="en-GB" sz="1800" dirty="0" smtClean="0"/>
          </a:p>
          <a:p>
            <a:pPr marL="736600" lvl="1" indent="-279400" defTabSz="449263">
              <a:lnSpc>
                <a:spcPct val="87000"/>
              </a:lnSpc>
              <a:spcBef>
                <a:spcPts val="40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sz="1800" dirty="0" smtClean="0"/>
          </a:p>
          <a:p>
            <a:pPr marL="336550" indent="-33655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t>IM </a:t>
            </a:r>
            <a:r>
              <a:rPr lang="en-GB" dirty="0" err="1" smtClean="0"/>
              <a:t>není</a:t>
            </a:r>
            <a:r>
              <a:rPr lang="en-GB" dirty="0" smtClean="0"/>
              <a:t> </a:t>
            </a:r>
            <a:r>
              <a:rPr lang="en-GB" dirty="0" err="1" smtClean="0"/>
              <a:t>technická</a:t>
            </a:r>
            <a:r>
              <a:rPr lang="en-GB" dirty="0" smtClean="0"/>
              <a:t> </a:t>
            </a:r>
            <a:r>
              <a:rPr lang="en-GB" dirty="0" err="1" smtClean="0"/>
              <a:t>záležitost</a:t>
            </a:r>
            <a:endParaRPr lang="en-GB" dirty="0" smtClean="0"/>
          </a:p>
          <a:p>
            <a:pPr marL="736600" lvl="1" indent="-27940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jde</a:t>
            </a:r>
            <a:r>
              <a:rPr lang="en-GB" sz="1800" dirty="0" smtClean="0"/>
              <a:t> o </a:t>
            </a:r>
            <a:r>
              <a:rPr lang="en-GB" sz="1800" dirty="0" err="1" smtClean="0"/>
              <a:t>pochopení</a:t>
            </a:r>
            <a:r>
              <a:rPr lang="en-GB" sz="1800" dirty="0" smtClean="0"/>
              <a:t> </a:t>
            </a:r>
            <a:r>
              <a:rPr lang="en-GB" sz="1800" dirty="0" err="1" smtClean="0"/>
              <a:t>potřeb</a:t>
            </a:r>
            <a:r>
              <a:rPr lang="en-GB" sz="1800" dirty="0" smtClean="0"/>
              <a:t> a </a:t>
            </a:r>
            <a:r>
              <a:rPr lang="en-GB" sz="1800" dirty="0" err="1" smtClean="0"/>
              <a:t>procesů</a:t>
            </a:r>
            <a:r>
              <a:rPr lang="en-GB" sz="1800" dirty="0" smtClean="0"/>
              <a:t> v </a:t>
            </a:r>
            <a:r>
              <a:rPr lang="en-GB" sz="1800" dirty="0" err="1" smtClean="0"/>
              <a:t>organizaci</a:t>
            </a:r>
            <a:endParaRPr lang="en-GB" sz="1800" dirty="0" smtClean="0"/>
          </a:p>
          <a:p>
            <a:pPr marL="736600" lvl="1" indent="-27940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smtClean="0"/>
              <a:t>je </a:t>
            </a:r>
            <a:r>
              <a:rPr lang="en-GB" sz="1800" dirty="0" err="1" smtClean="0"/>
              <a:t>nutno</a:t>
            </a:r>
            <a:r>
              <a:rPr lang="en-GB" sz="1800" dirty="0" smtClean="0"/>
              <a:t> </a:t>
            </a:r>
            <a:r>
              <a:rPr lang="en-GB" sz="1800" dirty="0" err="1" smtClean="0"/>
              <a:t>brát</a:t>
            </a:r>
            <a:r>
              <a:rPr lang="en-GB" sz="1800" dirty="0" smtClean="0"/>
              <a:t> v </a:t>
            </a:r>
            <a:r>
              <a:rPr lang="en-GB" sz="1800" dirty="0" err="1" smtClean="0"/>
              <a:t>potaz</a:t>
            </a:r>
            <a:r>
              <a:rPr lang="en-GB" sz="1800" dirty="0" smtClean="0"/>
              <a:t> </a:t>
            </a:r>
            <a:r>
              <a:rPr lang="en-GB" sz="1800" dirty="0" err="1" smtClean="0"/>
              <a:t>informační</a:t>
            </a:r>
            <a:r>
              <a:rPr lang="en-GB" sz="1800" dirty="0" smtClean="0"/>
              <a:t> </a:t>
            </a:r>
            <a:r>
              <a:rPr lang="en-GB" sz="1800" dirty="0" err="1" smtClean="0"/>
              <a:t>potřeby</a:t>
            </a:r>
            <a:r>
              <a:rPr lang="en-GB" sz="1800" dirty="0" smtClean="0"/>
              <a:t>, </a:t>
            </a:r>
            <a:r>
              <a:rPr lang="en-GB" sz="1800" dirty="0" err="1" smtClean="0"/>
              <a:t>informační</a:t>
            </a:r>
            <a:r>
              <a:rPr lang="en-GB" sz="1800" dirty="0" smtClean="0"/>
              <a:t> </a:t>
            </a:r>
            <a:r>
              <a:rPr lang="en-GB" sz="1800" dirty="0" err="1" smtClean="0"/>
              <a:t>architekturu</a:t>
            </a:r>
            <a:r>
              <a:rPr lang="en-GB" sz="1800" dirty="0" smtClean="0"/>
              <a:t>, metadata, </a:t>
            </a:r>
            <a:r>
              <a:rPr lang="en-GB" sz="1800" dirty="0" err="1" smtClean="0"/>
              <a:t>kvalitu</a:t>
            </a:r>
            <a:r>
              <a:rPr lang="en-GB" sz="1800" dirty="0" smtClean="0"/>
              <a:t> </a:t>
            </a:r>
            <a:r>
              <a:rPr lang="en-GB" sz="1800" dirty="0" err="1" smtClean="0"/>
              <a:t>obsahu</a:t>
            </a:r>
            <a:r>
              <a:rPr lang="en-GB" sz="1800" dirty="0" smtClean="0"/>
              <a:t>, ...</a:t>
            </a:r>
            <a:endParaRPr lang="cs-CZ" sz="1800" dirty="0" smtClean="0"/>
          </a:p>
          <a:p>
            <a:pPr marL="736600" lvl="1" indent="-279400" defTabSz="449263">
              <a:lnSpc>
                <a:spcPct val="87000"/>
              </a:lnSpc>
              <a:spcBef>
                <a:spcPts val="40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cs-CZ" sz="1800" dirty="0" smtClean="0"/>
          </a:p>
          <a:p>
            <a:pPr marL="357188" indent="-357188" defTabSz="449263">
              <a:lnSpc>
                <a:spcPct val="87000"/>
              </a:lnSpc>
              <a:spcBef>
                <a:spcPts val="40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cs-CZ" sz="2200" dirty="0" smtClean="0"/>
              <a:t>Termíny:</a:t>
            </a:r>
            <a:endParaRPr lang="en-GB" sz="2200" dirty="0" smtClean="0"/>
          </a:p>
          <a:p>
            <a:pPr>
              <a:spcBef>
                <a:spcPts val="400"/>
              </a:spcBef>
              <a:spcAft>
                <a:spcPts val="600"/>
              </a:spcAft>
            </a:pPr>
            <a:r>
              <a:rPr lang="en-GB" sz="2000" dirty="0" smtClean="0"/>
              <a:t>www.steptwo.com.au/papers/cmb_definition/index.html</a:t>
            </a:r>
            <a:endParaRPr lang="cs-CZ"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Organizace kolem IM</a:t>
            </a:r>
            <a:endParaRPr lang="cs-CZ" dirty="0"/>
          </a:p>
        </p:txBody>
      </p:sp>
      <p:sp>
        <p:nvSpPr>
          <p:cNvPr id="3" name="Content Placeholder 2"/>
          <p:cNvSpPr>
            <a:spLocks noGrp="1"/>
          </p:cNvSpPr>
          <p:nvPr>
            <p:ph idx="1"/>
          </p:nvPr>
        </p:nvSpPr>
        <p:spPr/>
        <p:txBody>
          <a:bodyPr/>
          <a:lstStyle/>
          <a:p>
            <a:pPr marL="336550"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t>ARMA International – </a:t>
            </a:r>
            <a:r>
              <a:rPr lang="en-US" dirty="0" smtClean="0"/>
              <a:t>not-for-profit professional association and the authority on managing records and information</a:t>
            </a:r>
            <a:endParaRPr lang="en-GB" dirty="0" smtClean="0"/>
          </a:p>
          <a:p>
            <a:pPr marL="736600" lvl="1"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solidFill>
                  <a:srgbClr val="CCCCFF"/>
                </a:solidFill>
                <a:hlinkClick r:id="rId2"/>
              </a:rPr>
              <a:t>www.arma.org</a:t>
            </a:r>
          </a:p>
          <a:p>
            <a:pPr marL="736600" lvl="1"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Vydávají</a:t>
            </a:r>
            <a:r>
              <a:rPr lang="en-GB" dirty="0" smtClean="0"/>
              <a:t> The Information Management Journal</a:t>
            </a:r>
          </a:p>
          <a:p>
            <a:endParaRPr lang="cs-CZ" dirty="0" smtClean="0"/>
          </a:p>
          <a:p>
            <a:pPr marL="336550"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dirty="0" smtClean="0"/>
              <a:t>SIM – Society for Information Management</a:t>
            </a:r>
            <a:endParaRPr lang="cs-CZ" dirty="0" smtClean="0"/>
          </a:p>
          <a:p>
            <a:pPr marL="736600" lvl="1"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US" dirty="0" smtClean="0"/>
              <a:t>Delivering Business Value through IT Leadership</a:t>
            </a:r>
            <a:endParaRPr lang="en-GB" dirty="0" smtClean="0"/>
          </a:p>
          <a:p>
            <a:pPr marL="736600" lvl="1"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dirty="0" smtClean="0">
                <a:solidFill>
                  <a:srgbClr val="CCCCFF"/>
                </a:solidFill>
                <a:hlinkClick r:id="rId3"/>
              </a:rPr>
              <a:t>www.simnet.org</a:t>
            </a:r>
          </a:p>
          <a:p>
            <a:pPr marL="736600" lvl="1"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dirty="0" err="1" smtClean="0"/>
              <a:t>Zaměřené</a:t>
            </a:r>
            <a:r>
              <a:rPr lang="en-GB" dirty="0" smtClean="0"/>
              <a:t> </a:t>
            </a:r>
            <a:r>
              <a:rPr lang="en-GB" dirty="0" err="1" smtClean="0"/>
              <a:t>spíše</a:t>
            </a:r>
            <a:r>
              <a:rPr lang="en-GB" dirty="0" smtClean="0"/>
              <a:t> </a:t>
            </a:r>
            <a:r>
              <a:rPr lang="en-GB" dirty="0" err="1" smtClean="0"/>
              <a:t>na</a:t>
            </a:r>
            <a:r>
              <a:rPr lang="en-GB" dirty="0" smtClean="0"/>
              <a:t> </a:t>
            </a:r>
            <a:r>
              <a:rPr lang="en-GB" dirty="0" err="1" smtClean="0"/>
              <a:t>praktické</a:t>
            </a:r>
            <a:r>
              <a:rPr lang="en-GB" dirty="0" smtClean="0"/>
              <a:t> </a:t>
            </a:r>
            <a:r>
              <a:rPr lang="en-GB" dirty="0" err="1" smtClean="0"/>
              <a:t>použití</a:t>
            </a:r>
            <a:r>
              <a:rPr lang="en-GB" dirty="0" smtClean="0"/>
              <a:t> IM</a:t>
            </a:r>
          </a:p>
          <a:p>
            <a:pPr marL="736600" lvl="1" indent="-27940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dirty="0" smtClean="0"/>
              <a:t>Webinars, workshops</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Problémové faktory IM</a:t>
            </a:r>
            <a:endParaRPr lang="cs-CZ" dirty="0"/>
          </a:p>
        </p:txBody>
      </p:sp>
      <p:sp>
        <p:nvSpPr>
          <p:cNvPr id="3" name="Content Placeholder 2"/>
          <p:cNvSpPr>
            <a:spLocks noGrp="1"/>
          </p:cNvSpPr>
          <p:nvPr>
            <p:ph idx="1"/>
          </p:nvPr>
        </p:nvSpPr>
        <p:spPr/>
        <p:txBody>
          <a:bodyPr/>
          <a:lstStyle/>
          <a:p>
            <a:pPr marL="336550" indent="-336550" defTabSz="449263">
              <a:lnSpc>
                <a:spcPct val="87000"/>
              </a:lnSpc>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velké</a:t>
            </a:r>
            <a:r>
              <a:rPr lang="en-GB" sz="2000" dirty="0" smtClean="0"/>
              <a:t> </a:t>
            </a:r>
            <a:r>
              <a:rPr lang="en-GB" sz="2000" dirty="0" err="1" smtClean="0"/>
              <a:t>množství</a:t>
            </a:r>
            <a:r>
              <a:rPr lang="en-GB" sz="2000" dirty="0" smtClean="0"/>
              <a:t> </a:t>
            </a:r>
            <a:r>
              <a:rPr lang="en-GB" sz="2000" dirty="0" err="1" smtClean="0"/>
              <a:t>informací</a:t>
            </a:r>
            <a:endParaRPr lang="en-GB" sz="2000" dirty="0" smtClean="0"/>
          </a:p>
          <a:p>
            <a:pPr marL="336550" indent="-336550" defTabSz="449263">
              <a:lnSpc>
                <a:spcPct val="87000"/>
              </a:lnSpc>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malá</a:t>
            </a:r>
            <a:r>
              <a:rPr lang="en-GB" sz="2000" dirty="0" smtClean="0"/>
              <a:t> </a:t>
            </a:r>
            <a:r>
              <a:rPr lang="en-GB" sz="2000" dirty="0" err="1" smtClean="0"/>
              <a:t>integrace</a:t>
            </a:r>
            <a:r>
              <a:rPr lang="en-GB" sz="2000" dirty="0" smtClean="0"/>
              <a:t> </a:t>
            </a:r>
            <a:r>
              <a:rPr lang="en-GB" sz="2000" dirty="0" err="1" smtClean="0"/>
              <a:t>nebo</a:t>
            </a:r>
            <a:r>
              <a:rPr lang="en-GB" sz="2000" dirty="0" smtClean="0"/>
              <a:t> </a:t>
            </a:r>
            <a:r>
              <a:rPr lang="en-GB" sz="2000" dirty="0" err="1" smtClean="0"/>
              <a:t>spolupráce</a:t>
            </a:r>
            <a:r>
              <a:rPr lang="en-GB" sz="2000" dirty="0" smtClean="0"/>
              <a:t> </a:t>
            </a:r>
            <a:r>
              <a:rPr lang="en-GB" sz="2000" dirty="0" err="1" smtClean="0"/>
              <a:t>již</a:t>
            </a:r>
            <a:r>
              <a:rPr lang="en-GB" sz="2000" dirty="0" smtClean="0"/>
              <a:t> </a:t>
            </a:r>
            <a:r>
              <a:rPr lang="en-GB" sz="2000" dirty="0" err="1" smtClean="0"/>
              <a:t>existujících</a:t>
            </a:r>
            <a:r>
              <a:rPr lang="en-GB" sz="2000" dirty="0" smtClean="0"/>
              <a:t> </a:t>
            </a:r>
            <a:r>
              <a:rPr lang="en-GB" sz="2000" dirty="0" err="1" smtClean="0"/>
              <a:t>informačních</a:t>
            </a:r>
            <a:r>
              <a:rPr lang="en-GB" sz="2000" dirty="0" smtClean="0"/>
              <a:t> </a:t>
            </a:r>
            <a:r>
              <a:rPr lang="en-GB" sz="2000" dirty="0" err="1" smtClean="0"/>
              <a:t>systémů</a:t>
            </a:r>
            <a:r>
              <a:rPr lang="en-GB" sz="2000" dirty="0" smtClean="0"/>
              <a:t> (ERP </a:t>
            </a:r>
            <a:r>
              <a:rPr lang="en-GB" sz="2000" dirty="0" err="1" smtClean="0"/>
              <a:t>apod</a:t>
            </a:r>
            <a:r>
              <a:rPr lang="en-GB" sz="2000" dirty="0" smtClean="0"/>
              <a:t>.)‏</a:t>
            </a:r>
          </a:p>
          <a:p>
            <a:pPr marL="336550" indent="-336550" defTabSz="449263">
              <a:lnSpc>
                <a:spcPct val="87000"/>
              </a:lnSpc>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slabá</a:t>
            </a:r>
            <a:r>
              <a:rPr lang="en-GB" sz="2000" dirty="0" smtClean="0"/>
              <a:t> </a:t>
            </a:r>
            <a:r>
              <a:rPr lang="en-GB" sz="2000" dirty="0" err="1" smtClean="0"/>
              <a:t>kvalita</a:t>
            </a:r>
            <a:r>
              <a:rPr lang="en-GB" sz="2000" dirty="0" smtClean="0"/>
              <a:t> </a:t>
            </a:r>
            <a:r>
              <a:rPr lang="en-GB" sz="2000" dirty="0" err="1" smtClean="0"/>
              <a:t>informací</a:t>
            </a:r>
            <a:r>
              <a:rPr lang="en-GB" sz="2000" dirty="0" smtClean="0"/>
              <a:t>, </a:t>
            </a:r>
            <a:r>
              <a:rPr lang="en-GB" sz="2000" dirty="0" err="1" smtClean="0"/>
              <a:t>nedostatek</a:t>
            </a:r>
            <a:r>
              <a:rPr lang="en-GB" sz="2000" dirty="0" smtClean="0"/>
              <a:t> </a:t>
            </a:r>
            <a:r>
              <a:rPr lang="en-GB" sz="2000" dirty="0" err="1" smtClean="0"/>
              <a:t>konzistence</a:t>
            </a:r>
            <a:r>
              <a:rPr lang="en-GB" sz="2000" dirty="0" smtClean="0"/>
              <a:t>, </a:t>
            </a:r>
            <a:r>
              <a:rPr lang="en-GB" sz="2000" dirty="0" err="1" smtClean="0"/>
              <a:t>duplikace</a:t>
            </a:r>
            <a:r>
              <a:rPr lang="en-GB" sz="2000" dirty="0" smtClean="0"/>
              <a:t>, </a:t>
            </a:r>
            <a:r>
              <a:rPr lang="en-GB" sz="2000" dirty="0" err="1" smtClean="0"/>
              <a:t>zastaralost</a:t>
            </a:r>
            <a:r>
              <a:rPr lang="en-GB" sz="2000" dirty="0" smtClean="0"/>
              <a:t> </a:t>
            </a:r>
            <a:r>
              <a:rPr lang="en-GB" sz="2000" dirty="0" err="1" smtClean="0"/>
              <a:t>informací</a:t>
            </a:r>
            <a:endParaRPr lang="en-GB" sz="2000" dirty="0" smtClean="0"/>
          </a:p>
          <a:p>
            <a:pPr marL="336550" indent="-336550" defTabSz="449263">
              <a:lnSpc>
                <a:spcPct val="87000"/>
              </a:lnSpc>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nebývá</a:t>
            </a:r>
            <a:r>
              <a:rPr lang="en-GB" sz="2000" dirty="0" smtClean="0"/>
              <a:t> </a:t>
            </a:r>
            <a:r>
              <a:rPr lang="en-GB" sz="2000" dirty="0" err="1" smtClean="0"/>
              <a:t>zavedena</a:t>
            </a:r>
            <a:r>
              <a:rPr lang="en-GB" sz="2000" dirty="0" smtClean="0"/>
              <a:t> </a:t>
            </a:r>
            <a:r>
              <a:rPr lang="en-GB" sz="2000" dirty="0" err="1" smtClean="0"/>
              <a:t>firemní</a:t>
            </a:r>
            <a:r>
              <a:rPr lang="en-GB" sz="2000" dirty="0" smtClean="0"/>
              <a:t> </a:t>
            </a:r>
            <a:r>
              <a:rPr lang="en-GB" sz="2000" dirty="0" err="1" smtClean="0"/>
              <a:t>taxonomie</a:t>
            </a:r>
            <a:r>
              <a:rPr lang="en-GB" sz="2000" dirty="0" smtClean="0"/>
              <a:t> / </a:t>
            </a:r>
            <a:r>
              <a:rPr lang="en-GB" sz="2000" dirty="0" err="1" smtClean="0"/>
              <a:t>nejednotné</a:t>
            </a:r>
            <a:r>
              <a:rPr lang="en-GB" sz="2000" dirty="0" smtClean="0"/>
              <a:t> </a:t>
            </a:r>
            <a:r>
              <a:rPr lang="en-GB" sz="2000" dirty="0" err="1" smtClean="0"/>
              <a:t>formáty</a:t>
            </a:r>
            <a:r>
              <a:rPr lang="en-GB" sz="2000" dirty="0" smtClean="0"/>
              <a:t> a </a:t>
            </a:r>
            <a:r>
              <a:rPr lang="en-GB" sz="2000" dirty="0" err="1" smtClean="0"/>
              <a:t>typy</a:t>
            </a:r>
            <a:r>
              <a:rPr lang="en-GB" sz="2000" dirty="0" smtClean="0"/>
              <a:t> </a:t>
            </a:r>
            <a:r>
              <a:rPr lang="en-GB" sz="2000" dirty="0" err="1" smtClean="0"/>
              <a:t>informací</a:t>
            </a:r>
            <a:r>
              <a:rPr lang="en-GB" sz="2000" dirty="0" smtClean="0"/>
              <a:t> v </a:t>
            </a:r>
            <a:r>
              <a:rPr lang="en-GB" sz="2000" dirty="0" err="1" smtClean="0"/>
              <a:t>podniku</a:t>
            </a:r>
            <a:endParaRPr lang="en-GB" sz="2000" dirty="0" smtClean="0"/>
          </a:p>
          <a:p>
            <a:pPr marL="336550" indent="-336550" defTabSz="449263">
              <a:lnSpc>
                <a:spcPct val="87000"/>
              </a:lnSpc>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velký</a:t>
            </a:r>
            <a:r>
              <a:rPr lang="en-GB" sz="2000" dirty="0" smtClean="0"/>
              <a:t> </a:t>
            </a:r>
            <a:r>
              <a:rPr lang="en-GB" sz="2000" dirty="0" err="1" smtClean="0"/>
              <a:t>počet</a:t>
            </a:r>
            <a:r>
              <a:rPr lang="en-GB" sz="2000" dirty="0" smtClean="0"/>
              <a:t> </a:t>
            </a:r>
            <a:r>
              <a:rPr lang="en-GB" sz="2000" dirty="0" err="1" smtClean="0"/>
              <a:t>odlišných</a:t>
            </a:r>
            <a:r>
              <a:rPr lang="en-GB" sz="2000" dirty="0" smtClean="0"/>
              <a:t> </a:t>
            </a:r>
            <a:r>
              <a:rPr lang="en-GB" sz="2000" dirty="0" err="1" smtClean="0"/>
              <a:t>obchodních</a:t>
            </a:r>
            <a:r>
              <a:rPr lang="en-GB" sz="2000" dirty="0" smtClean="0"/>
              <a:t> </a:t>
            </a:r>
            <a:r>
              <a:rPr lang="en-GB" sz="2000" dirty="0" err="1" smtClean="0"/>
              <a:t>potřeb</a:t>
            </a:r>
            <a:r>
              <a:rPr lang="en-GB" sz="2000" dirty="0" smtClean="0"/>
              <a:t> a </a:t>
            </a:r>
            <a:r>
              <a:rPr lang="en-GB" sz="2000" dirty="0" err="1" smtClean="0"/>
              <a:t>problémů</a:t>
            </a:r>
            <a:r>
              <a:rPr lang="en-GB" sz="2000" dirty="0" smtClean="0"/>
              <a:t>, </a:t>
            </a:r>
            <a:r>
              <a:rPr lang="en-GB" sz="2000" dirty="0" err="1" smtClean="0"/>
              <a:t>které</a:t>
            </a:r>
            <a:r>
              <a:rPr lang="en-GB" sz="2000" dirty="0" smtClean="0"/>
              <a:t> </a:t>
            </a:r>
            <a:r>
              <a:rPr lang="en-GB" sz="2000" dirty="0" err="1" smtClean="0"/>
              <a:t>nutno</a:t>
            </a:r>
            <a:r>
              <a:rPr lang="en-GB" sz="2000" dirty="0" smtClean="0"/>
              <a:t> </a:t>
            </a:r>
            <a:r>
              <a:rPr lang="en-GB" sz="2000" dirty="0" err="1" smtClean="0"/>
              <a:t>pokrýt</a:t>
            </a:r>
            <a:endParaRPr lang="en-GB" sz="2000" dirty="0" smtClean="0"/>
          </a:p>
          <a:p>
            <a:pPr marL="336550" indent="-336550" defTabSz="449263">
              <a:lnSpc>
                <a:spcPct val="87000"/>
              </a:lnSpc>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2000" dirty="0" err="1" smtClean="0"/>
              <a:t>neochota</a:t>
            </a:r>
            <a:r>
              <a:rPr lang="en-GB" sz="2000" dirty="0" smtClean="0"/>
              <a:t> </a:t>
            </a:r>
            <a:r>
              <a:rPr lang="en-GB" sz="2000" dirty="0" err="1" smtClean="0"/>
              <a:t>měnit</a:t>
            </a:r>
            <a:r>
              <a:rPr lang="en-GB" sz="2000" dirty="0" smtClean="0"/>
              <a:t> </a:t>
            </a:r>
            <a:r>
              <a:rPr lang="en-GB" sz="2000" dirty="0" err="1" smtClean="0"/>
              <a:t>zaběhlé</a:t>
            </a:r>
            <a:r>
              <a:rPr lang="en-GB" sz="2000" dirty="0" smtClean="0"/>
              <a:t> </a:t>
            </a:r>
            <a:r>
              <a:rPr lang="en-GB" sz="2000" dirty="0" err="1" smtClean="0"/>
              <a:t>praktiky</a:t>
            </a:r>
            <a:r>
              <a:rPr lang="en-GB" sz="2000" dirty="0" smtClean="0"/>
              <a:t> a </a:t>
            </a:r>
            <a:r>
              <a:rPr lang="en-GB" sz="2000" dirty="0" err="1" smtClean="0"/>
              <a:t>procesy</a:t>
            </a:r>
            <a:endParaRPr lang="en-GB" sz="2000" dirty="0" smtClean="0"/>
          </a:p>
          <a:p>
            <a:pPr>
              <a:spcAft>
                <a:spcPts val="600"/>
              </a:spcAft>
            </a:pPr>
            <a:endParaRPr lang="cs-CZ"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Informační audit</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mapy a toky</a:t>
            </a:r>
            <a:endParaRPr lang="cs-CZ" dirty="0"/>
          </a:p>
        </p:txBody>
      </p:sp>
      <p:sp>
        <p:nvSpPr>
          <p:cNvPr id="3" name="Content Placeholder 2"/>
          <p:cNvSpPr>
            <a:spLocks noGrp="1"/>
          </p:cNvSpPr>
          <p:nvPr>
            <p:ph idx="1"/>
          </p:nvPr>
        </p:nvSpPr>
        <p:spPr>
          <a:xfrm>
            <a:off x="455613" y="1412875"/>
            <a:ext cx="8234362" cy="4752429"/>
          </a:xfrm>
        </p:spPr>
        <p:txBody>
          <a:bodyPr>
            <a:normAutofit fontScale="92500" lnSpcReduction="10000"/>
          </a:bodyPr>
          <a:lstStyle/>
          <a:p>
            <a:pPr>
              <a:spcAft>
                <a:spcPts val="600"/>
              </a:spcAft>
            </a:pPr>
            <a:r>
              <a:rPr lang="cs-CZ" sz="2000" dirty="0" smtClean="0"/>
              <a:t>Strukturovaný návod ulehčující přístup k informacím a zdrojům</a:t>
            </a:r>
          </a:p>
          <a:p>
            <a:pPr>
              <a:spcAft>
                <a:spcPts val="600"/>
              </a:spcAft>
            </a:pPr>
            <a:r>
              <a:rPr lang="cs-CZ" sz="2000" dirty="0" smtClean="0"/>
              <a:t>Je potřeba znát informační požadavky, klienty, zdroje a toky (cesty)</a:t>
            </a:r>
          </a:p>
          <a:p>
            <a:pPr>
              <a:spcAft>
                <a:spcPts val="600"/>
              </a:spcAft>
            </a:pPr>
            <a:r>
              <a:rPr lang="cs-CZ" sz="2000" dirty="0" smtClean="0"/>
              <a:t>Přínos zmapování informačních toků:</a:t>
            </a:r>
          </a:p>
          <a:p>
            <a:pPr lvl="2">
              <a:spcAft>
                <a:spcPts val="600"/>
              </a:spcAft>
            </a:pPr>
            <a:r>
              <a:rPr lang="cs-CZ" sz="1400" dirty="0" smtClean="0"/>
              <a:t>Porozumění jak jsou informace používány a kým</a:t>
            </a:r>
          </a:p>
          <a:p>
            <a:pPr lvl="2">
              <a:spcAft>
                <a:spcPts val="600"/>
              </a:spcAft>
            </a:pPr>
            <a:r>
              <a:rPr lang="cs-CZ" sz="1400" dirty="0" smtClean="0"/>
              <a:t>Identifikuje konečné klienty</a:t>
            </a:r>
          </a:p>
          <a:p>
            <a:pPr lvl="2">
              <a:spcAft>
                <a:spcPts val="600"/>
              </a:spcAft>
            </a:pPr>
            <a:r>
              <a:rPr lang="cs-CZ" sz="1400" dirty="0" smtClean="0"/>
              <a:t>Zaměření informačních služeb na nejvyšší potenciální možnosti</a:t>
            </a:r>
          </a:p>
          <a:p>
            <a:pPr lvl="2">
              <a:spcAft>
                <a:spcPts val="600"/>
              </a:spcAft>
            </a:pPr>
            <a:endParaRPr lang="cs-CZ" sz="1400" dirty="0" smtClean="0"/>
          </a:p>
          <a:p>
            <a:pPr>
              <a:spcAft>
                <a:spcPts val="600"/>
              </a:spcAft>
            </a:pPr>
            <a:r>
              <a:rPr lang="cs-CZ" dirty="0" smtClean="0"/>
              <a:t>Mapování v 5-ti krocích</a:t>
            </a:r>
          </a:p>
          <a:p>
            <a:pPr lvl="1">
              <a:spcAft>
                <a:spcPts val="600"/>
              </a:spcAft>
            </a:pPr>
            <a:r>
              <a:rPr lang="cs-CZ" dirty="0" smtClean="0"/>
              <a:t>Popsat daný stav</a:t>
            </a:r>
          </a:p>
          <a:p>
            <a:pPr lvl="1">
              <a:spcAft>
                <a:spcPts val="600"/>
              </a:spcAft>
            </a:pPr>
            <a:r>
              <a:rPr lang="cs-CZ" dirty="0" smtClean="0"/>
              <a:t>Popsat potencionální klienty</a:t>
            </a:r>
          </a:p>
          <a:p>
            <a:pPr lvl="1">
              <a:spcAft>
                <a:spcPts val="600"/>
              </a:spcAft>
            </a:pPr>
            <a:r>
              <a:rPr lang="cs-CZ" dirty="0" smtClean="0"/>
              <a:t>Vypsat možné klienty</a:t>
            </a:r>
          </a:p>
          <a:p>
            <a:pPr lvl="1">
              <a:spcAft>
                <a:spcPts val="600"/>
              </a:spcAft>
            </a:pPr>
            <a:r>
              <a:rPr lang="cs-CZ" dirty="0" smtClean="0"/>
              <a:t>Vytvořit žebříček priorit</a:t>
            </a:r>
          </a:p>
          <a:p>
            <a:pPr lvl="1">
              <a:spcAft>
                <a:spcPts val="600"/>
              </a:spcAft>
            </a:pPr>
            <a:r>
              <a:rPr lang="cs-CZ" dirty="0" smtClean="0"/>
              <a:t>Vytvořit informační mapu</a:t>
            </a:r>
          </a:p>
          <a:p>
            <a:pPr>
              <a:spcAft>
                <a:spcPts val="600"/>
              </a:spcAft>
            </a:pPr>
            <a:endParaRPr lang="cs-CZ"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lstStyle/>
          <a:p>
            <a:r>
              <a:rPr lang="cs-CZ" dirty="0" smtClean="0"/>
              <a:t>Zaměření a obsah IP</a:t>
            </a:r>
          </a:p>
          <a:p>
            <a:pPr lvl="3"/>
            <a:r>
              <a:rPr lang="cs-CZ" dirty="0" smtClean="0"/>
              <a:t>Informační průmysl</a:t>
            </a:r>
          </a:p>
          <a:p>
            <a:pPr lvl="3"/>
            <a:r>
              <a:rPr lang="cs-CZ" dirty="0" smtClean="0"/>
              <a:t>Informační profesionál a jeho práce</a:t>
            </a:r>
          </a:p>
          <a:p>
            <a:r>
              <a:rPr lang="cs-CZ" dirty="0" smtClean="0"/>
              <a:t>Informační a znalostní management</a:t>
            </a:r>
          </a:p>
          <a:p>
            <a:pPr lvl="3"/>
            <a:r>
              <a:rPr lang="cs-CZ" dirty="0" smtClean="0"/>
              <a:t>Informační management</a:t>
            </a:r>
          </a:p>
          <a:p>
            <a:pPr lvl="3"/>
            <a:r>
              <a:rPr lang="cs-CZ" dirty="0" smtClean="0"/>
              <a:t>Informační audit</a:t>
            </a:r>
          </a:p>
          <a:p>
            <a:pPr lvl="3"/>
            <a:r>
              <a:rPr lang="cs-CZ" dirty="0" smtClean="0"/>
              <a:t>Znalostní management</a:t>
            </a:r>
          </a:p>
          <a:p>
            <a:r>
              <a:rPr lang="cs-CZ" dirty="0" err="1" smtClean="0"/>
              <a:t>Research</a:t>
            </a:r>
            <a:r>
              <a:rPr lang="cs-CZ" dirty="0" smtClean="0"/>
              <a:t> </a:t>
            </a:r>
            <a:r>
              <a:rPr lang="cs-CZ" dirty="0" smtClean="0"/>
              <a:t>– výzkum</a:t>
            </a:r>
            <a:endParaRPr lang="cs-CZ" dirty="0" smtClean="0"/>
          </a:p>
          <a:p>
            <a:r>
              <a:rPr lang="cs-CZ" dirty="0" smtClean="0"/>
              <a:t>Analýza a syntéza informací</a:t>
            </a:r>
          </a:p>
          <a:p>
            <a:r>
              <a:rPr lang="cs-CZ" dirty="0" err="1" smtClean="0"/>
              <a:t>Competitive</a:t>
            </a:r>
            <a:r>
              <a:rPr lang="cs-CZ" dirty="0" smtClean="0"/>
              <a:t> </a:t>
            </a:r>
            <a:r>
              <a:rPr lang="cs-CZ" dirty="0" err="1" smtClean="0"/>
              <a:t>Intelligence</a:t>
            </a:r>
            <a:endParaRPr lang="cs-CZ"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Výhody myšlenkových a znalostních map</a:t>
            </a:r>
            <a:endParaRPr lang="cs-CZ" dirty="0"/>
          </a:p>
        </p:txBody>
      </p:sp>
      <p:sp>
        <p:nvSpPr>
          <p:cNvPr id="3" name="Content Placeholder 2"/>
          <p:cNvSpPr>
            <a:spLocks noGrp="1"/>
          </p:cNvSpPr>
          <p:nvPr>
            <p:ph idx="1"/>
          </p:nvPr>
        </p:nvSpPr>
        <p:spPr>
          <a:xfrm>
            <a:off x="454819" y="1268760"/>
            <a:ext cx="8234362" cy="1872109"/>
          </a:xfrm>
        </p:spPr>
        <p:txBody>
          <a:bodyPr>
            <a:normAutofit/>
          </a:bodyPr>
          <a:lstStyle/>
          <a:p>
            <a:pPr>
              <a:lnSpc>
                <a:spcPct val="90000"/>
              </a:lnSpc>
              <a:spcBef>
                <a:spcPts val="0"/>
              </a:spcBef>
              <a:spcAft>
                <a:spcPts val="600"/>
              </a:spcAft>
              <a:buClr>
                <a:schemeClr val="accent1">
                  <a:lumMod val="75000"/>
                </a:schemeClr>
              </a:buClr>
            </a:pPr>
            <a:r>
              <a:rPr lang="cs-CZ" sz="1800" dirty="0" smtClean="0"/>
              <a:t>Nejvhodnější způsob organizace myšlenek, využívá se celostní reprezentace.</a:t>
            </a:r>
          </a:p>
          <a:p>
            <a:pPr>
              <a:lnSpc>
                <a:spcPct val="90000"/>
              </a:lnSpc>
              <a:spcBef>
                <a:spcPts val="0"/>
              </a:spcBef>
              <a:spcAft>
                <a:spcPts val="600"/>
              </a:spcAft>
              <a:buClr>
                <a:schemeClr val="accent1">
                  <a:lumMod val="75000"/>
                </a:schemeClr>
              </a:buClr>
            </a:pPr>
            <a:r>
              <a:rPr lang="cs-CZ" sz="1800" dirty="0" smtClean="0"/>
              <a:t>Přirozeným způsobem zvyšuje aktivitu duševních činností</a:t>
            </a:r>
          </a:p>
          <a:p>
            <a:pPr>
              <a:lnSpc>
                <a:spcPct val="90000"/>
              </a:lnSpc>
              <a:spcBef>
                <a:spcPts val="0"/>
              </a:spcBef>
              <a:spcAft>
                <a:spcPts val="600"/>
              </a:spcAft>
              <a:buClr>
                <a:schemeClr val="accent1">
                  <a:lumMod val="75000"/>
                </a:schemeClr>
              </a:buClr>
            </a:pPr>
            <a:r>
              <a:rPr lang="cs-CZ" sz="1800" dirty="0" smtClean="0"/>
              <a:t>Usnadňuje pochopení souvislostí</a:t>
            </a:r>
          </a:p>
          <a:p>
            <a:pPr>
              <a:lnSpc>
                <a:spcPct val="90000"/>
              </a:lnSpc>
              <a:spcBef>
                <a:spcPts val="0"/>
              </a:spcBef>
              <a:spcAft>
                <a:spcPts val="600"/>
              </a:spcAft>
              <a:buClr>
                <a:schemeClr val="accent1">
                  <a:lumMod val="75000"/>
                </a:schemeClr>
              </a:buClr>
            </a:pPr>
            <a:r>
              <a:rPr lang="cs-CZ" sz="1800" dirty="0" smtClean="0"/>
              <a:t>Usnadňuje strukturální a teoretickou analýzu složitých problémů.</a:t>
            </a:r>
          </a:p>
          <a:p>
            <a:pPr>
              <a:lnSpc>
                <a:spcPct val="90000"/>
              </a:lnSpc>
              <a:spcBef>
                <a:spcPts val="0"/>
              </a:spcBef>
              <a:spcAft>
                <a:spcPts val="600"/>
              </a:spcAft>
              <a:buClr>
                <a:schemeClr val="accent1">
                  <a:lumMod val="75000"/>
                </a:schemeClr>
              </a:buClr>
            </a:pPr>
            <a:r>
              <a:rPr lang="cs-CZ" sz="1800" dirty="0" smtClean="0"/>
              <a:t>Podporuje rychlejší a snazší absorbování a zpracování informací.</a:t>
            </a:r>
            <a:endParaRPr lang="cs-CZ" sz="1800" dirty="0"/>
          </a:p>
        </p:txBody>
      </p:sp>
      <p:pic>
        <p:nvPicPr>
          <p:cNvPr id="4" name="Picture 8" descr="Image19"/>
          <p:cNvPicPr>
            <a:picLocks noChangeAspect="1" noChangeArrowheads="1"/>
          </p:cNvPicPr>
          <p:nvPr/>
        </p:nvPicPr>
        <p:blipFill>
          <a:blip r:embed="rId2" cstate="print"/>
          <a:srcRect t="4460" b="5575"/>
          <a:stretch>
            <a:fillRect/>
          </a:stretch>
        </p:blipFill>
        <p:spPr bwMode="auto">
          <a:xfrm>
            <a:off x="1331640" y="2891439"/>
            <a:ext cx="5832647" cy="327386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audit</a:t>
            </a:r>
            <a:endParaRPr lang="cs-CZ" dirty="0"/>
          </a:p>
        </p:txBody>
      </p:sp>
      <p:sp>
        <p:nvSpPr>
          <p:cNvPr id="3" name="Content Placeholder 2"/>
          <p:cNvSpPr>
            <a:spLocks noGrp="1"/>
          </p:cNvSpPr>
          <p:nvPr>
            <p:ph idx="1"/>
          </p:nvPr>
        </p:nvSpPr>
        <p:spPr/>
        <p:txBody>
          <a:bodyPr/>
          <a:lstStyle/>
          <a:p>
            <a:r>
              <a:rPr lang="en-GB" sz="2000" dirty="0" err="1" smtClean="0"/>
              <a:t>Zkoumají</a:t>
            </a:r>
            <a:r>
              <a:rPr lang="en-GB" sz="2000" dirty="0" smtClean="0"/>
              <a:t> se </a:t>
            </a:r>
            <a:r>
              <a:rPr lang="en-GB" sz="2000" dirty="0" err="1" smtClean="0"/>
              <a:t>toky</a:t>
            </a:r>
            <a:r>
              <a:rPr lang="en-GB" sz="2000" dirty="0" smtClean="0"/>
              <a:t> </a:t>
            </a:r>
            <a:r>
              <a:rPr lang="en-GB" sz="2000" dirty="0" err="1" smtClean="0"/>
              <a:t>informací</a:t>
            </a:r>
            <a:r>
              <a:rPr lang="en-GB" sz="2000" dirty="0" smtClean="0"/>
              <a:t> </a:t>
            </a:r>
            <a:r>
              <a:rPr lang="en-GB" sz="2000" dirty="0" err="1" smtClean="0"/>
              <a:t>podnikem</a:t>
            </a:r>
            <a:r>
              <a:rPr lang="en-GB" sz="2000" dirty="0" smtClean="0"/>
              <a:t>, </a:t>
            </a:r>
            <a:r>
              <a:rPr lang="en-GB" sz="2000" dirty="0" err="1" smtClean="0"/>
              <a:t>hledají</a:t>
            </a:r>
            <a:r>
              <a:rPr lang="en-GB" sz="2000" dirty="0" smtClean="0"/>
              <a:t> se </a:t>
            </a:r>
            <a:r>
              <a:rPr lang="en-GB" sz="2000" dirty="0" err="1" smtClean="0"/>
              <a:t>slabá</a:t>
            </a:r>
            <a:r>
              <a:rPr lang="en-GB" sz="2000" dirty="0" smtClean="0"/>
              <a:t> </a:t>
            </a:r>
            <a:r>
              <a:rPr lang="en-GB" sz="2000" dirty="0" err="1" smtClean="0"/>
              <a:t>místa</a:t>
            </a:r>
            <a:r>
              <a:rPr lang="en-GB" sz="2000" dirty="0" smtClean="0"/>
              <a:t> – bottle-necks, </a:t>
            </a:r>
            <a:r>
              <a:rPr lang="en-GB" sz="2000" dirty="0" err="1" smtClean="0"/>
              <a:t>mezery</a:t>
            </a:r>
            <a:r>
              <a:rPr lang="en-GB" sz="2000" dirty="0" smtClean="0"/>
              <a:t>, </a:t>
            </a:r>
            <a:r>
              <a:rPr lang="en-GB" sz="2000" dirty="0" err="1" smtClean="0"/>
              <a:t>prověřují</a:t>
            </a:r>
            <a:r>
              <a:rPr lang="en-GB" sz="2000" dirty="0" smtClean="0"/>
              <a:t> se </a:t>
            </a:r>
            <a:r>
              <a:rPr lang="en-GB" sz="2000" dirty="0" err="1" smtClean="0"/>
              <a:t>zdroje</a:t>
            </a:r>
            <a:r>
              <a:rPr lang="en-GB" sz="2000" dirty="0" smtClean="0"/>
              <a:t>, </a:t>
            </a:r>
            <a:r>
              <a:rPr lang="en-GB" sz="2000" dirty="0" err="1" smtClean="0"/>
              <a:t>hledají</a:t>
            </a:r>
            <a:r>
              <a:rPr lang="en-GB" sz="2000" dirty="0" smtClean="0"/>
              <a:t> se </a:t>
            </a:r>
            <a:r>
              <a:rPr lang="en-GB" sz="2000" dirty="0" err="1" smtClean="0"/>
              <a:t>alternativy</a:t>
            </a:r>
            <a:endParaRPr lang="en-GB" sz="2000" dirty="0" smtClean="0"/>
          </a:p>
          <a:p>
            <a:endParaRPr lang="cs-CZ" dirty="0"/>
          </a:p>
        </p:txBody>
      </p:sp>
      <p:pic>
        <p:nvPicPr>
          <p:cNvPr id="5" name="Picture 4"/>
          <p:cNvPicPr>
            <a:picLocks noChangeAspect="1" noChangeArrowheads="1"/>
          </p:cNvPicPr>
          <p:nvPr/>
        </p:nvPicPr>
        <p:blipFill>
          <a:blip r:embed="rId2" cstate="print"/>
          <a:srcRect/>
          <a:stretch>
            <a:fillRect/>
          </a:stretch>
        </p:blipFill>
        <p:spPr bwMode="auto">
          <a:xfrm>
            <a:off x="1057551" y="2204864"/>
            <a:ext cx="7089030" cy="3924474"/>
          </a:xfrm>
          <a:prstGeom prst="rect">
            <a:avLst/>
          </a:prstGeom>
          <a:noFill/>
          <a:ln w="9525">
            <a:noFill/>
            <a:round/>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audit</a:t>
            </a:r>
            <a:endParaRPr lang="cs-CZ" dirty="0"/>
          </a:p>
        </p:txBody>
      </p:sp>
      <p:sp>
        <p:nvSpPr>
          <p:cNvPr id="3" name="Content Placeholder 2"/>
          <p:cNvSpPr>
            <a:spLocks noGrp="1"/>
          </p:cNvSpPr>
          <p:nvPr>
            <p:ph idx="1"/>
          </p:nvPr>
        </p:nvSpPr>
        <p:spPr>
          <a:xfrm>
            <a:off x="455613" y="1268761"/>
            <a:ext cx="8234362" cy="4663728"/>
          </a:xfrm>
        </p:spPr>
        <p:txBody>
          <a:bodyPr/>
          <a:lstStyle/>
          <a:p>
            <a:pPr marL="336550" indent="-336550" defTabSz="449263">
              <a:lnSpc>
                <a:spcPct val="93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cs-CZ" dirty="0" smtClean="0"/>
              <a:t>Základní postup</a:t>
            </a:r>
          </a:p>
          <a:p>
            <a:pPr marL="693737" lvl="1"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Stanovíme</a:t>
            </a:r>
            <a:r>
              <a:rPr lang="en-GB" dirty="0" smtClean="0"/>
              <a:t> </a:t>
            </a:r>
            <a:r>
              <a:rPr lang="en-GB" dirty="0" err="1" smtClean="0"/>
              <a:t>ideální</a:t>
            </a:r>
            <a:r>
              <a:rPr lang="en-GB" dirty="0" smtClean="0"/>
              <a:t> </a:t>
            </a:r>
            <a:r>
              <a:rPr lang="en-GB" dirty="0" err="1" smtClean="0"/>
              <a:t>stav</a:t>
            </a:r>
            <a:r>
              <a:rPr lang="en-GB" dirty="0" smtClean="0"/>
              <a:t> </a:t>
            </a:r>
            <a:r>
              <a:rPr lang="en-GB" dirty="0" err="1" smtClean="0"/>
              <a:t>procesů</a:t>
            </a:r>
            <a:endParaRPr lang="en-GB" dirty="0" smtClean="0"/>
          </a:p>
          <a:p>
            <a:pPr marL="693737" lvl="1"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Zkoumáme</a:t>
            </a:r>
            <a:r>
              <a:rPr lang="en-GB" dirty="0" smtClean="0"/>
              <a:t> </a:t>
            </a:r>
            <a:r>
              <a:rPr lang="en-GB" dirty="0" err="1" smtClean="0"/>
              <a:t>současný</a:t>
            </a:r>
            <a:r>
              <a:rPr lang="en-GB" dirty="0" smtClean="0"/>
              <a:t> </a:t>
            </a:r>
            <a:r>
              <a:rPr lang="en-GB" dirty="0" err="1" smtClean="0"/>
              <a:t>stav</a:t>
            </a:r>
            <a:endParaRPr lang="en-GB" dirty="0" smtClean="0"/>
          </a:p>
          <a:p>
            <a:pPr marL="693737" lvl="1"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Zhodnotíme</a:t>
            </a:r>
            <a:r>
              <a:rPr lang="en-GB" dirty="0" smtClean="0"/>
              <a:t> </a:t>
            </a:r>
            <a:r>
              <a:rPr lang="en-GB" dirty="0" err="1" smtClean="0"/>
              <a:t>současný</a:t>
            </a:r>
            <a:r>
              <a:rPr lang="en-GB" dirty="0" smtClean="0"/>
              <a:t> </a:t>
            </a:r>
            <a:r>
              <a:rPr lang="en-GB" dirty="0" err="1" smtClean="0"/>
              <a:t>stav</a:t>
            </a:r>
            <a:r>
              <a:rPr lang="en-GB" dirty="0" smtClean="0"/>
              <a:t> a </a:t>
            </a:r>
            <a:r>
              <a:rPr lang="en-GB" dirty="0" err="1" smtClean="0"/>
              <a:t>porovnáme</a:t>
            </a:r>
            <a:r>
              <a:rPr lang="en-GB" dirty="0" smtClean="0"/>
              <a:t> s </a:t>
            </a:r>
            <a:r>
              <a:rPr lang="en-GB" dirty="0" err="1" smtClean="0"/>
              <a:t>ideálním</a:t>
            </a:r>
            <a:endParaRPr lang="en-GB" dirty="0" smtClean="0"/>
          </a:p>
          <a:p>
            <a:pPr marL="693737" lvl="1" indent="-336550" defTabSz="449263">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Najdeme</a:t>
            </a:r>
            <a:r>
              <a:rPr lang="en-GB" dirty="0" smtClean="0"/>
              <a:t> </a:t>
            </a:r>
            <a:r>
              <a:rPr lang="en-GB" dirty="0" err="1" smtClean="0"/>
              <a:t>rovnováhu</a:t>
            </a:r>
            <a:r>
              <a:rPr lang="en-GB" dirty="0" smtClean="0"/>
              <a:t> </a:t>
            </a:r>
            <a:r>
              <a:rPr lang="en-GB" dirty="0" err="1" smtClean="0"/>
              <a:t>mezi</a:t>
            </a:r>
            <a:r>
              <a:rPr lang="en-GB" dirty="0" smtClean="0"/>
              <a:t> </a:t>
            </a:r>
            <a:r>
              <a:rPr lang="en-GB" dirty="0" err="1" smtClean="0"/>
              <a:t>současným</a:t>
            </a:r>
            <a:r>
              <a:rPr lang="en-GB" dirty="0" smtClean="0"/>
              <a:t> a </a:t>
            </a:r>
            <a:r>
              <a:rPr lang="en-GB" dirty="0" err="1" smtClean="0"/>
              <a:t>ideálním</a:t>
            </a:r>
            <a:r>
              <a:rPr lang="en-GB" dirty="0" smtClean="0"/>
              <a:t> </a:t>
            </a:r>
            <a:r>
              <a:rPr lang="en-GB" dirty="0" err="1" smtClean="0"/>
              <a:t>stavem</a:t>
            </a:r>
            <a:r>
              <a:rPr lang="en-GB" dirty="0" smtClean="0"/>
              <a:t> a </a:t>
            </a:r>
            <a:r>
              <a:rPr lang="en-GB" dirty="0" err="1" smtClean="0"/>
              <a:t>navrhneme</a:t>
            </a:r>
            <a:r>
              <a:rPr lang="en-GB" dirty="0" smtClean="0"/>
              <a:t> </a:t>
            </a:r>
            <a:r>
              <a:rPr lang="en-GB" dirty="0" err="1" smtClean="0"/>
              <a:t>řešení</a:t>
            </a:r>
            <a:r>
              <a:rPr lang="en-GB" dirty="0" smtClean="0"/>
              <a:t> </a:t>
            </a:r>
            <a:r>
              <a:rPr lang="en-GB" dirty="0" err="1" smtClean="0"/>
              <a:t>jak</a:t>
            </a:r>
            <a:r>
              <a:rPr lang="en-GB" dirty="0" smtClean="0"/>
              <a:t> ho </a:t>
            </a:r>
            <a:r>
              <a:rPr lang="en-GB" dirty="0" err="1" smtClean="0"/>
              <a:t>dosáhnout</a:t>
            </a:r>
            <a:endParaRPr lang="en-GB" dirty="0" smtClean="0"/>
          </a:p>
          <a:p>
            <a:endParaRPr lang="cs-CZ" dirty="0" smtClean="0"/>
          </a:p>
          <a:p>
            <a:pPr>
              <a:buNone/>
            </a:pPr>
            <a:r>
              <a:rPr lang="cs-CZ" dirty="0" smtClean="0"/>
              <a:t>Metody sběru dat</a:t>
            </a:r>
          </a:p>
          <a:p>
            <a:pPr marL="693737" lvl="1" indent="-336550" defTabSz="449263">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dotazníky</a:t>
            </a:r>
            <a:endParaRPr lang="en-GB" dirty="0" smtClean="0"/>
          </a:p>
          <a:p>
            <a:pPr marL="1100138" lvl="2" indent="-279400" defTabSz="449263">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několik</a:t>
            </a:r>
            <a:r>
              <a:rPr lang="en-GB" dirty="0" smtClean="0"/>
              <a:t> </a:t>
            </a:r>
            <a:r>
              <a:rPr lang="en-GB" dirty="0" err="1" smtClean="0"/>
              <a:t>druhů</a:t>
            </a:r>
            <a:r>
              <a:rPr lang="en-GB" dirty="0" smtClean="0"/>
              <a:t>, </a:t>
            </a:r>
            <a:r>
              <a:rPr lang="en-GB" dirty="0" err="1" smtClean="0"/>
              <a:t>porovnávat</a:t>
            </a:r>
            <a:endParaRPr lang="en-GB" dirty="0" smtClean="0"/>
          </a:p>
          <a:p>
            <a:pPr marL="693737" lvl="1" indent="-336550" defTabSz="449263">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t>interview</a:t>
            </a:r>
          </a:p>
          <a:p>
            <a:pPr marL="1100138" lvl="2" indent="-279400" defTabSz="449263">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t>checklist</a:t>
            </a:r>
          </a:p>
          <a:p>
            <a:pPr marL="693737" lvl="1" indent="-336550" defTabSz="449263">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řízené</a:t>
            </a:r>
            <a:r>
              <a:rPr lang="en-GB" dirty="0" smtClean="0"/>
              <a:t> </a:t>
            </a:r>
            <a:r>
              <a:rPr lang="en-GB" dirty="0" err="1" smtClean="0"/>
              <a:t>rozhovory</a:t>
            </a:r>
            <a:endParaRPr lang="en-GB" dirty="0" smtClean="0"/>
          </a:p>
          <a:p>
            <a:pPr marL="1100138" lvl="2" indent="-279400" defTabSz="449263">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nejlepší</a:t>
            </a:r>
            <a:r>
              <a:rPr lang="en-GB" dirty="0" smtClean="0"/>
              <a:t>, </a:t>
            </a:r>
            <a:r>
              <a:rPr lang="en-GB" dirty="0" err="1" smtClean="0"/>
              <a:t>časově</a:t>
            </a:r>
            <a:r>
              <a:rPr lang="en-GB" dirty="0" smtClean="0"/>
              <a:t> </a:t>
            </a:r>
            <a:r>
              <a:rPr lang="en-GB" dirty="0" err="1" smtClean="0"/>
              <a:t>náročné</a:t>
            </a:r>
            <a:endParaRPr lang="en-GB" dirty="0" smtClean="0"/>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Fáze informačního auditu</a:t>
            </a:r>
            <a:endParaRPr lang="cs-CZ" dirty="0"/>
          </a:p>
        </p:txBody>
      </p:sp>
      <p:sp>
        <p:nvSpPr>
          <p:cNvPr id="3" name="Content Placeholder 2"/>
          <p:cNvSpPr>
            <a:spLocks noGrp="1"/>
          </p:cNvSpPr>
          <p:nvPr>
            <p:ph idx="1"/>
          </p:nvPr>
        </p:nvSpPr>
        <p:spPr>
          <a:xfrm>
            <a:off x="455613" y="1268760"/>
            <a:ext cx="8234362" cy="4824535"/>
          </a:xfrm>
        </p:spPr>
        <p:txBody>
          <a:bodyPr/>
          <a:lstStyle/>
          <a:p>
            <a:pPr marL="336550" indent="-336550" defTabSz="449263">
              <a:lnSpc>
                <a:spcPct val="93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Nejběžnější</a:t>
            </a:r>
            <a:r>
              <a:rPr lang="en-GB" dirty="0" smtClean="0"/>
              <a:t> je </a:t>
            </a:r>
            <a:r>
              <a:rPr lang="en-GB" dirty="0" err="1" smtClean="0"/>
              <a:t>sedmistupňový</a:t>
            </a:r>
            <a:r>
              <a:rPr lang="en-GB" dirty="0" smtClean="0"/>
              <a:t> model </a:t>
            </a:r>
            <a:r>
              <a:rPr lang="en-GB" dirty="0" err="1" smtClean="0"/>
              <a:t>informačního</a:t>
            </a:r>
            <a:r>
              <a:rPr lang="en-GB" dirty="0" smtClean="0"/>
              <a:t> </a:t>
            </a:r>
            <a:r>
              <a:rPr lang="en-GB" dirty="0" err="1" smtClean="0"/>
              <a:t>auditu</a:t>
            </a:r>
            <a:endParaRPr lang="en-GB"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Plánování</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Sbírání</a:t>
            </a:r>
            <a:r>
              <a:rPr lang="en-GB" sz="1800" dirty="0" smtClean="0"/>
              <a:t> </a:t>
            </a:r>
            <a:r>
              <a:rPr lang="en-GB" sz="1800" dirty="0" err="1" smtClean="0"/>
              <a:t>dat</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Analýza</a:t>
            </a:r>
            <a:r>
              <a:rPr lang="en-GB" sz="1800" dirty="0" smtClean="0"/>
              <a:t> </a:t>
            </a:r>
            <a:r>
              <a:rPr lang="en-GB" sz="1800" dirty="0" err="1" smtClean="0"/>
              <a:t>dat</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Ověřování</a:t>
            </a:r>
            <a:r>
              <a:rPr lang="en-GB" sz="1800" dirty="0" smtClean="0"/>
              <a:t> </a:t>
            </a:r>
            <a:r>
              <a:rPr lang="en-GB" sz="1800" dirty="0" err="1" smtClean="0"/>
              <a:t>dat</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Sdělování</a:t>
            </a:r>
            <a:r>
              <a:rPr lang="en-GB" sz="1800" dirty="0" smtClean="0"/>
              <a:t> </a:t>
            </a:r>
            <a:r>
              <a:rPr lang="en-GB" sz="1800" dirty="0" err="1" smtClean="0"/>
              <a:t>doporučení</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Implementace</a:t>
            </a:r>
            <a:r>
              <a:rPr lang="en-GB" sz="1800" dirty="0" smtClean="0"/>
              <a:t> </a:t>
            </a:r>
            <a:r>
              <a:rPr lang="en-GB" sz="1800" dirty="0" err="1" smtClean="0"/>
              <a:t>doporučení</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Informační</a:t>
            </a:r>
            <a:r>
              <a:rPr lang="en-GB" sz="1800" dirty="0" smtClean="0"/>
              <a:t> audit </a:t>
            </a:r>
            <a:r>
              <a:rPr lang="en-GB" sz="1800" dirty="0" err="1" smtClean="0"/>
              <a:t>jako</a:t>
            </a:r>
            <a:r>
              <a:rPr lang="en-GB" sz="1800" dirty="0" smtClean="0"/>
              <a:t> </a:t>
            </a:r>
            <a:r>
              <a:rPr lang="en-GB" sz="1800" dirty="0" err="1" smtClean="0"/>
              <a:t>kontinuum</a:t>
            </a:r>
            <a:r>
              <a:rPr lang="en-GB" sz="1800" dirty="0" smtClean="0"/>
              <a:t> -&gt; </a:t>
            </a:r>
            <a:r>
              <a:rPr lang="en-GB" sz="1200" dirty="0" err="1" smtClean="0"/>
              <a:t>plánování</a:t>
            </a:r>
            <a:r>
              <a:rPr lang="en-GB" sz="1800" dirty="0" smtClean="0"/>
              <a:t>, …</a:t>
            </a:r>
          </a:p>
          <a:p>
            <a:pPr>
              <a:buNone/>
            </a:pPr>
            <a:r>
              <a:rPr lang="cs-CZ" sz="700" dirty="0" smtClean="0"/>
              <a:t> </a:t>
            </a:r>
            <a:endParaRPr lang="cs-CZ" dirty="0" smtClean="0"/>
          </a:p>
          <a:p>
            <a:pPr marL="336550" indent="-336550" defTabSz="449263">
              <a:lnSpc>
                <a:spcPct val="93000"/>
              </a:lnSpc>
              <a:spcBef>
                <a:spcPts val="0"/>
              </a:spcBef>
              <a:spcAft>
                <a:spcPts val="60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err="1" smtClean="0"/>
              <a:t>Výsledkem</a:t>
            </a:r>
            <a:r>
              <a:rPr lang="en-GB" dirty="0" smtClean="0"/>
              <a:t> IA je </a:t>
            </a:r>
            <a:r>
              <a:rPr lang="en-GB" dirty="0" err="1" smtClean="0"/>
              <a:t>doporučující</a:t>
            </a:r>
            <a:r>
              <a:rPr lang="en-GB" dirty="0" smtClean="0"/>
              <a:t> </a:t>
            </a:r>
            <a:r>
              <a:rPr lang="en-GB" dirty="0" err="1" smtClean="0"/>
              <a:t>zpráva</a:t>
            </a:r>
            <a:endParaRPr lang="en-GB"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Přináší</a:t>
            </a:r>
            <a:r>
              <a:rPr lang="en-GB" sz="1800" dirty="0" smtClean="0"/>
              <a:t> </a:t>
            </a:r>
            <a:r>
              <a:rPr lang="en-GB" sz="1800" dirty="0" err="1" smtClean="0"/>
              <a:t>možná</a:t>
            </a:r>
            <a:r>
              <a:rPr lang="en-GB" sz="1800" dirty="0" smtClean="0"/>
              <a:t> </a:t>
            </a:r>
            <a:r>
              <a:rPr lang="en-GB" sz="1800" dirty="0" err="1" smtClean="0"/>
              <a:t>zlepšení</a:t>
            </a:r>
            <a:r>
              <a:rPr lang="en-GB" sz="1800" dirty="0" smtClean="0"/>
              <a:t> </a:t>
            </a:r>
            <a:r>
              <a:rPr lang="en-GB" sz="1800" dirty="0" err="1" smtClean="0"/>
              <a:t>komunikace</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Návrhy</a:t>
            </a:r>
            <a:r>
              <a:rPr lang="en-GB" sz="1800" dirty="0" smtClean="0"/>
              <a:t> </a:t>
            </a:r>
            <a:r>
              <a:rPr lang="en-GB" sz="1800" dirty="0" err="1" smtClean="0"/>
              <a:t>na</a:t>
            </a:r>
            <a:r>
              <a:rPr lang="en-GB" sz="1800" dirty="0" smtClean="0"/>
              <a:t> </a:t>
            </a:r>
            <a:r>
              <a:rPr lang="en-GB" sz="1800" dirty="0" err="1" smtClean="0"/>
              <a:t>lepší</a:t>
            </a:r>
            <a:r>
              <a:rPr lang="en-GB" sz="1800" dirty="0" smtClean="0"/>
              <a:t> </a:t>
            </a:r>
            <a:r>
              <a:rPr lang="en-GB" sz="1800" dirty="0" err="1" smtClean="0"/>
              <a:t>zprůchodnění</a:t>
            </a:r>
            <a:r>
              <a:rPr lang="en-GB" sz="1800" dirty="0" smtClean="0"/>
              <a:t> </a:t>
            </a:r>
            <a:r>
              <a:rPr lang="en-GB" sz="1800" dirty="0" err="1" smtClean="0"/>
              <a:t>toků</a:t>
            </a:r>
            <a:r>
              <a:rPr lang="en-GB" sz="1800" dirty="0" smtClean="0"/>
              <a:t> </a:t>
            </a:r>
            <a:r>
              <a:rPr lang="en-GB" sz="1800" dirty="0" err="1" smtClean="0"/>
              <a:t>informací</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Navrhuje</a:t>
            </a:r>
            <a:r>
              <a:rPr lang="en-GB" sz="1800" dirty="0" smtClean="0"/>
              <a:t> </a:t>
            </a:r>
            <a:r>
              <a:rPr lang="en-GB" sz="1800" dirty="0" err="1" smtClean="0"/>
              <a:t>levnější</a:t>
            </a:r>
            <a:r>
              <a:rPr lang="en-GB" sz="1800" dirty="0" smtClean="0"/>
              <a:t> </a:t>
            </a:r>
            <a:r>
              <a:rPr lang="en-GB" sz="1800" dirty="0" err="1" smtClean="0"/>
              <a:t>nebo</a:t>
            </a:r>
            <a:r>
              <a:rPr lang="en-GB" sz="1800" dirty="0" smtClean="0"/>
              <a:t> </a:t>
            </a:r>
            <a:r>
              <a:rPr lang="en-GB" sz="1800" dirty="0" err="1" smtClean="0"/>
              <a:t>efektivnější</a:t>
            </a:r>
            <a:r>
              <a:rPr lang="en-GB" sz="1800" dirty="0" smtClean="0"/>
              <a:t> </a:t>
            </a:r>
            <a:r>
              <a:rPr lang="en-GB" sz="1800" dirty="0" err="1" smtClean="0"/>
              <a:t>využívání</a:t>
            </a:r>
            <a:r>
              <a:rPr lang="en-GB" sz="1800" dirty="0" smtClean="0"/>
              <a:t> </a:t>
            </a:r>
            <a:r>
              <a:rPr lang="en-GB" sz="1800" dirty="0" err="1" smtClean="0"/>
              <a:t>zdrojů</a:t>
            </a:r>
            <a:endParaRPr lang="en-GB" sz="1800" dirty="0" smtClean="0"/>
          </a:p>
          <a:p>
            <a:pPr marL="736600" lvl="1" indent="-279400" defTabSz="449263">
              <a:lnSpc>
                <a:spcPct val="93000"/>
              </a:lnSpc>
              <a:spcBef>
                <a:spcPts val="0"/>
              </a:spcBef>
              <a:spcAft>
                <a:spcPts val="60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sz="1800" dirty="0" err="1" smtClean="0"/>
              <a:t>Měl</a:t>
            </a:r>
            <a:r>
              <a:rPr lang="en-GB" sz="1800" dirty="0" smtClean="0"/>
              <a:t> by </a:t>
            </a:r>
            <a:r>
              <a:rPr lang="en-GB" sz="1800" dirty="0" err="1" smtClean="0"/>
              <a:t>přinést</a:t>
            </a:r>
            <a:r>
              <a:rPr lang="en-GB" sz="1800" dirty="0" smtClean="0"/>
              <a:t> </a:t>
            </a:r>
            <a:r>
              <a:rPr lang="en-GB" sz="1800" dirty="0" err="1" smtClean="0"/>
              <a:t>možnost</a:t>
            </a:r>
            <a:r>
              <a:rPr lang="en-GB" sz="1800" dirty="0" smtClean="0"/>
              <a:t> </a:t>
            </a:r>
            <a:r>
              <a:rPr lang="en-GB" sz="1800" dirty="0" err="1" smtClean="0"/>
              <a:t>rychlejšího</a:t>
            </a:r>
            <a:r>
              <a:rPr lang="en-GB" sz="1800" dirty="0" smtClean="0"/>
              <a:t> a </a:t>
            </a:r>
            <a:r>
              <a:rPr lang="en-GB" sz="1800" dirty="0" err="1" smtClean="0"/>
              <a:t>efektivnějšího</a:t>
            </a:r>
            <a:r>
              <a:rPr lang="en-GB" sz="1800" dirty="0" smtClean="0"/>
              <a:t> </a:t>
            </a:r>
            <a:r>
              <a:rPr lang="en-GB" sz="1800" dirty="0" err="1" smtClean="0"/>
              <a:t>využívání</a:t>
            </a:r>
            <a:r>
              <a:rPr lang="en-GB" sz="1800" dirty="0" smtClean="0"/>
              <a:t> </a:t>
            </a:r>
            <a:r>
              <a:rPr lang="en-GB" sz="1800" dirty="0" err="1" smtClean="0"/>
              <a:t>informací</a:t>
            </a:r>
            <a:endParaRPr lang="en-GB" sz="1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znalostní management</a:t>
            </a:r>
            <a:br>
              <a:rPr lang="cs-CZ" dirty="0" smtClean="0"/>
            </a:b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Znalostní management</a:t>
            </a:r>
            <a:endParaRPr lang="cs-CZ" dirty="0"/>
          </a:p>
        </p:txBody>
      </p:sp>
      <p:sp>
        <p:nvSpPr>
          <p:cNvPr id="3" name="Content Placeholder 2"/>
          <p:cNvSpPr>
            <a:spLocks noGrp="1"/>
          </p:cNvSpPr>
          <p:nvPr>
            <p:ph idx="1"/>
          </p:nvPr>
        </p:nvSpPr>
        <p:spPr/>
        <p:txBody>
          <a:bodyPr>
            <a:normAutofit fontScale="92500" lnSpcReduction="10000"/>
          </a:bodyPr>
          <a:lstStyle/>
          <a:p>
            <a:r>
              <a:rPr lang="cs-CZ" dirty="0" smtClean="0"/>
              <a:t>Data &gt; Informace &gt; Znalosti</a:t>
            </a:r>
          </a:p>
          <a:p>
            <a:endParaRPr lang="cs-CZ" dirty="0" smtClean="0"/>
          </a:p>
          <a:p>
            <a:r>
              <a:rPr lang="cs-CZ" dirty="0" smtClean="0"/>
              <a:t>Vytváření znalostí z informací:</a:t>
            </a:r>
          </a:p>
          <a:p>
            <a:pPr lvl="2"/>
            <a:r>
              <a:rPr lang="cs-CZ" dirty="0" smtClean="0"/>
              <a:t>Srovnáváním (V čem se liší od toho co už znám?)</a:t>
            </a:r>
          </a:p>
          <a:p>
            <a:pPr lvl="2"/>
            <a:r>
              <a:rPr lang="cs-CZ" dirty="0" smtClean="0"/>
              <a:t>Odvozováním (Jaké to bude mít důsledky na rozhodnutí?)</a:t>
            </a:r>
          </a:p>
          <a:p>
            <a:pPr lvl="2"/>
            <a:r>
              <a:rPr lang="cs-CZ" dirty="0" smtClean="0"/>
              <a:t>Spojováním (Jak to souvisí s jinými informacemi?)</a:t>
            </a:r>
          </a:p>
          <a:p>
            <a:pPr lvl="2"/>
            <a:r>
              <a:rPr lang="cs-CZ" dirty="0" smtClean="0"/>
              <a:t>Komunikováním (Co si o tom myslí ostatní?)</a:t>
            </a:r>
          </a:p>
          <a:p>
            <a:endParaRPr lang="cs-CZ" dirty="0" smtClean="0"/>
          </a:p>
          <a:p>
            <a:r>
              <a:rPr lang="cs-CZ" dirty="0" smtClean="0"/>
              <a:t>Znalostní společnost – znalosti jsou hodnoceny jako „intelektuální kapitál“</a:t>
            </a:r>
          </a:p>
          <a:p>
            <a:endParaRPr lang="cs-CZ" dirty="0" smtClean="0"/>
          </a:p>
          <a:p>
            <a:r>
              <a:rPr lang="cs-CZ" dirty="0" smtClean="0"/>
              <a:t>Strategický význam znalostí – jsou využitelné pro strategické rozhodování</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znalostí</a:t>
            </a:r>
            <a:endParaRPr lang="cs-CZ" dirty="0"/>
          </a:p>
        </p:txBody>
      </p:sp>
      <p:sp>
        <p:nvSpPr>
          <p:cNvPr id="3" name="Content Placeholder 2"/>
          <p:cNvSpPr>
            <a:spLocks noGrp="1"/>
          </p:cNvSpPr>
          <p:nvPr>
            <p:ph idx="1"/>
          </p:nvPr>
        </p:nvSpPr>
        <p:spPr/>
        <p:txBody>
          <a:bodyPr>
            <a:normAutofit fontScale="92500" lnSpcReduction="10000"/>
          </a:bodyPr>
          <a:lstStyle/>
          <a:p>
            <a:pPr>
              <a:buNone/>
            </a:pPr>
            <a:r>
              <a:rPr lang="cs-CZ" dirty="0" smtClean="0"/>
              <a:t>Obsah</a:t>
            </a:r>
          </a:p>
          <a:p>
            <a:pPr lvl="2"/>
            <a:r>
              <a:rPr lang="cs-CZ" dirty="0" smtClean="0"/>
              <a:t>Každá znalost vázána na podnikovou aktivitu (proces)</a:t>
            </a:r>
          </a:p>
          <a:p>
            <a:pPr lvl="2"/>
            <a:r>
              <a:rPr lang="cs-CZ" dirty="0" smtClean="0"/>
              <a:t>Specifická terminologie</a:t>
            </a:r>
          </a:p>
          <a:p>
            <a:endParaRPr lang="cs-CZ" dirty="0" smtClean="0"/>
          </a:p>
          <a:p>
            <a:pPr>
              <a:buNone/>
            </a:pPr>
            <a:r>
              <a:rPr lang="cs-CZ" dirty="0" smtClean="0"/>
              <a:t>Forma</a:t>
            </a:r>
          </a:p>
          <a:p>
            <a:pPr lvl="2"/>
            <a:r>
              <a:rPr lang="cs-CZ" dirty="0" smtClean="0"/>
              <a:t>Formu určuje médium</a:t>
            </a:r>
          </a:p>
          <a:p>
            <a:endParaRPr lang="cs-CZ" dirty="0" smtClean="0"/>
          </a:p>
          <a:p>
            <a:pPr>
              <a:buNone/>
            </a:pPr>
            <a:r>
              <a:rPr lang="cs-CZ" dirty="0" smtClean="0"/>
              <a:t>Aspekt času</a:t>
            </a:r>
          </a:p>
          <a:p>
            <a:pPr lvl="2"/>
            <a:r>
              <a:rPr lang="cs-CZ" dirty="0" smtClean="0"/>
              <a:t>Pokud není znalost dostupná v okamžiku rozhodování, její hodnota výrazně klesá</a:t>
            </a:r>
          </a:p>
          <a:p>
            <a:pPr>
              <a:buNone/>
            </a:pPr>
            <a:endParaRPr lang="cs-CZ" dirty="0" smtClean="0"/>
          </a:p>
          <a:p>
            <a:pPr>
              <a:buNone/>
            </a:pPr>
            <a:r>
              <a:rPr lang="cs-CZ" dirty="0" smtClean="0"/>
              <a:t>Aspekt místa</a:t>
            </a:r>
          </a:p>
          <a:p>
            <a:pPr marL="1079500" lvl="4" indent="-360363"/>
            <a:r>
              <a:rPr lang="cs-CZ" sz="1800" dirty="0" smtClean="0"/>
              <a:t>Pokud není znalost dostupná v místě rozhodování, její hodnota/použitelnost  opět výrazně klesá</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Životní cyklus znalostí</a:t>
            </a:r>
            <a:endParaRPr lang="cs-CZ" dirty="0"/>
          </a:p>
        </p:txBody>
      </p:sp>
      <p:grpSp>
        <p:nvGrpSpPr>
          <p:cNvPr id="27" name="Group 26"/>
          <p:cNvGrpSpPr/>
          <p:nvPr/>
        </p:nvGrpSpPr>
        <p:grpSpPr>
          <a:xfrm>
            <a:off x="611560" y="1717061"/>
            <a:ext cx="7553731" cy="3672308"/>
            <a:chOff x="611560" y="1772816"/>
            <a:chExt cx="7553731" cy="3672308"/>
          </a:xfrm>
        </p:grpSpPr>
        <p:sp>
          <p:nvSpPr>
            <p:cNvPr id="4" name="Rectangle 3"/>
            <p:cNvSpPr/>
            <p:nvPr/>
          </p:nvSpPr>
          <p:spPr>
            <a:xfrm>
              <a:off x="1115616" y="2132855"/>
              <a:ext cx="6840760" cy="3312269"/>
            </a:xfrm>
            <a:prstGeom prst="rect">
              <a:avLst/>
            </a:prstGeom>
            <a:ln>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cs-CZ"/>
            </a:p>
          </p:txBody>
        </p:sp>
        <p:cxnSp>
          <p:nvCxnSpPr>
            <p:cNvPr id="6" name="Straight Connector 5"/>
            <p:cNvCxnSpPr/>
            <p:nvPr/>
          </p:nvCxnSpPr>
          <p:spPr>
            <a:xfrm rot="5400000">
              <a:off x="-36462" y="3788990"/>
              <a:ext cx="331226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0"/>
              <a:endCxn id="4" idx="2"/>
            </p:cNvCxnSpPr>
            <p:nvPr/>
          </p:nvCxnSpPr>
          <p:spPr>
            <a:xfrm rot="16200000" flipH="1">
              <a:off x="2879861" y="3788989"/>
              <a:ext cx="331226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15616" y="2780928"/>
              <a:ext cx="684076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15616" y="4221088"/>
              <a:ext cx="684076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37918" y="4437112"/>
              <a:ext cx="461665" cy="752586"/>
            </a:xfrm>
            <a:prstGeom prst="rect">
              <a:avLst/>
            </a:prstGeom>
            <a:noFill/>
          </p:spPr>
          <p:txBody>
            <a:bodyPr vert="vert270" wrap="square" rtlCol="0">
              <a:spAutoFit/>
            </a:bodyPr>
            <a:lstStyle/>
            <a:p>
              <a:r>
                <a:rPr lang="cs-CZ" dirty="0" smtClean="0">
                  <a:solidFill>
                    <a:schemeClr val="accent1">
                      <a:lumMod val="60000"/>
                      <a:lumOff val="40000"/>
                    </a:schemeClr>
                  </a:solidFill>
                </a:rPr>
                <a:t>nízký</a:t>
              </a:r>
              <a:endParaRPr lang="cs-CZ" dirty="0">
                <a:solidFill>
                  <a:schemeClr val="accent1">
                    <a:lumMod val="60000"/>
                    <a:lumOff val="40000"/>
                  </a:schemeClr>
                </a:solidFill>
              </a:endParaRPr>
            </a:p>
          </p:txBody>
        </p:sp>
        <p:sp>
          <p:nvSpPr>
            <p:cNvPr id="15" name="TextBox 14"/>
            <p:cNvSpPr txBox="1"/>
            <p:nvPr/>
          </p:nvSpPr>
          <p:spPr>
            <a:xfrm>
              <a:off x="5735279" y="2299174"/>
              <a:ext cx="792088" cy="369332"/>
            </a:xfrm>
            <a:prstGeom prst="rect">
              <a:avLst/>
            </a:prstGeom>
            <a:noFill/>
          </p:spPr>
          <p:txBody>
            <a:bodyPr wrap="square" rtlCol="0">
              <a:spAutoFit/>
            </a:bodyPr>
            <a:lstStyle/>
            <a:p>
              <a:r>
                <a:rPr lang="cs-CZ" dirty="0" smtClean="0">
                  <a:solidFill>
                    <a:schemeClr val="accent1">
                      <a:lumMod val="60000"/>
                      <a:lumOff val="40000"/>
                    </a:schemeClr>
                  </a:solidFill>
                </a:rPr>
                <a:t>nízký</a:t>
              </a:r>
              <a:endParaRPr lang="cs-CZ" dirty="0">
                <a:solidFill>
                  <a:schemeClr val="accent1">
                    <a:lumMod val="60000"/>
                    <a:lumOff val="40000"/>
                  </a:schemeClr>
                </a:solidFill>
              </a:endParaRPr>
            </a:p>
          </p:txBody>
        </p:sp>
        <p:sp>
          <p:nvSpPr>
            <p:cNvPr id="16" name="TextBox 15"/>
            <p:cNvSpPr txBox="1"/>
            <p:nvPr/>
          </p:nvSpPr>
          <p:spPr>
            <a:xfrm>
              <a:off x="2655188" y="2299174"/>
              <a:ext cx="908700" cy="369332"/>
            </a:xfrm>
            <a:prstGeom prst="rect">
              <a:avLst/>
            </a:prstGeom>
            <a:noFill/>
          </p:spPr>
          <p:txBody>
            <a:bodyPr wrap="square" rtlCol="0">
              <a:spAutoFit/>
            </a:bodyPr>
            <a:lstStyle/>
            <a:p>
              <a:r>
                <a:rPr lang="cs-CZ" dirty="0" smtClean="0">
                  <a:solidFill>
                    <a:schemeClr val="accent1">
                      <a:lumMod val="60000"/>
                      <a:lumOff val="40000"/>
                    </a:schemeClr>
                  </a:solidFill>
                </a:rPr>
                <a:t>vysoký</a:t>
              </a:r>
              <a:endParaRPr lang="cs-CZ" dirty="0">
                <a:solidFill>
                  <a:schemeClr val="accent1">
                    <a:lumMod val="60000"/>
                    <a:lumOff val="40000"/>
                  </a:schemeClr>
                </a:solidFill>
              </a:endParaRPr>
            </a:p>
          </p:txBody>
        </p:sp>
        <p:sp>
          <p:nvSpPr>
            <p:cNvPr id="17" name="TextBox 16"/>
            <p:cNvSpPr txBox="1"/>
            <p:nvPr/>
          </p:nvSpPr>
          <p:spPr>
            <a:xfrm>
              <a:off x="1115616" y="2996952"/>
              <a:ext cx="461665" cy="864096"/>
            </a:xfrm>
            <a:prstGeom prst="rect">
              <a:avLst/>
            </a:prstGeom>
            <a:noFill/>
          </p:spPr>
          <p:txBody>
            <a:bodyPr vert="vert270" wrap="square" rtlCol="0">
              <a:spAutoFit/>
            </a:bodyPr>
            <a:lstStyle/>
            <a:p>
              <a:r>
                <a:rPr lang="cs-CZ" dirty="0" smtClean="0">
                  <a:solidFill>
                    <a:schemeClr val="accent1">
                      <a:lumMod val="60000"/>
                      <a:lumOff val="40000"/>
                    </a:schemeClr>
                  </a:solidFill>
                </a:rPr>
                <a:t>vysoký</a:t>
              </a:r>
              <a:endParaRPr lang="cs-CZ" dirty="0">
                <a:solidFill>
                  <a:schemeClr val="accent1">
                    <a:lumMod val="60000"/>
                    <a:lumOff val="40000"/>
                  </a:schemeClr>
                </a:solidFill>
              </a:endParaRPr>
            </a:p>
          </p:txBody>
        </p:sp>
        <p:sp>
          <p:nvSpPr>
            <p:cNvPr id="18" name="TextBox 17"/>
            <p:cNvSpPr txBox="1"/>
            <p:nvPr/>
          </p:nvSpPr>
          <p:spPr>
            <a:xfrm>
              <a:off x="611560" y="2348880"/>
              <a:ext cx="461665" cy="2808213"/>
            </a:xfrm>
            <a:prstGeom prst="rect">
              <a:avLst/>
            </a:prstGeom>
            <a:noFill/>
          </p:spPr>
          <p:txBody>
            <a:bodyPr vert="vert270" wrap="square" rtlCol="0">
              <a:spAutoFit/>
            </a:bodyPr>
            <a:lstStyle/>
            <a:p>
              <a:r>
                <a:rPr lang="cs-CZ" dirty="0" smtClean="0">
                  <a:solidFill>
                    <a:schemeClr val="accent5">
                      <a:lumMod val="50000"/>
                    </a:schemeClr>
                  </a:solidFill>
                </a:rPr>
                <a:t>Růstový potenciál odvětví</a:t>
              </a:r>
              <a:endParaRPr lang="cs-CZ" dirty="0">
                <a:solidFill>
                  <a:schemeClr val="accent5">
                    <a:lumMod val="50000"/>
                  </a:schemeClr>
                </a:solidFill>
              </a:endParaRPr>
            </a:p>
          </p:txBody>
        </p:sp>
        <p:sp>
          <p:nvSpPr>
            <p:cNvPr id="19" name="TextBox 18"/>
            <p:cNvSpPr txBox="1"/>
            <p:nvPr/>
          </p:nvSpPr>
          <p:spPr>
            <a:xfrm>
              <a:off x="978708" y="1772816"/>
              <a:ext cx="7186583" cy="369332"/>
            </a:xfrm>
            <a:prstGeom prst="rect">
              <a:avLst/>
            </a:prstGeom>
            <a:noFill/>
          </p:spPr>
          <p:txBody>
            <a:bodyPr wrap="none" rtlCol="0">
              <a:spAutoFit/>
            </a:bodyPr>
            <a:lstStyle/>
            <a:p>
              <a:r>
                <a:rPr lang="cs-CZ" dirty="0" smtClean="0">
                  <a:solidFill>
                    <a:schemeClr val="accent5">
                      <a:lumMod val="50000"/>
                    </a:schemeClr>
                  </a:solidFill>
                </a:rPr>
                <a:t>Znalostní charakter oboru – podíl znalostí v hodnotě produktu/služby</a:t>
              </a:r>
              <a:endParaRPr lang="cs-CZ" dirty="0">
                <a:solidFill>
                  <a:schemeClr val="accent5">
                    <a:lumMod val="50000"/>
                  </a:schemeClr>
                </a:solidFill>
              </a:endParaRPr>
            </a:p>
          </p:txBody>
        </p:sp>
        <p:sp>
          <p:nvSpPr>
            <p:cNvPr id="20" name="TextBox 19"/>
            <p:cNvSpPr txBox="1"/>
            <p:nvPr/>
          </p:nvSpPr>
          <p:spPr>
            <a:xfrm>
              <a:off x="5004048" y="3140968"/>
              <a:ext cx="2376264" cy="646331"/>
            </a:xfrm>
            <a:prstGeom prst="rect">
              <a:avLst/>
            </a:prstGeom>
            <a:noFill/>
          </p:spPr>
          <p:txBody>
            <a:bodyPr wrap="square" rtlCol="0">
              <a:spAutoFit/>
            </a:bodyPr>
            <a:lstStyle/>
            <a:p>
              <a:pPr algn="ctr"/>
              <a:r>
                <a:rPr lang="cs-CZ" dirty="0" smtClean="0"/>
                <a:t>Oblast potenciálních znalostí</a:t>
              </a:r>
              <a:endParaRPr lang="cs-CZ" dirty="0"/>
            </a:p>
          </p:txBody>
        </p:sp>
        <p:sp>
          <p:nvSpPr>
            <p:cNvPr id="21" name="TextBox 20"/>
            <p:cNvSpPr txBox="1"/>
            <p:nvPr/>
          </p:nvSpPr>
          <p:spPr>
            <a:xfrm>
              <a:off x="1673533" y="3148405"/>
              <a:ext cx="2376264" cy="646331"/>
            </a:xfrm>
            <a:prstGeom prst="rect">
              <a:avLst/>
            </a:prstGeom>
            <a:noFill/>
          </p:spPr>
          <p:txBody>
            <a:bodyPr wrap="square" rtlCol="0">
              <a:spAutoFit/>
            </a:bodyPr>
            <a:lstStyle/>
            <a:p>
              <a:pPr algn="ctr"/>
              <a:r>
                <a:rPr lang="cs-CZ" dirty="0" smtClean="0"/>
                <a:t>Oblast klíčových znalostí</a:t>
              </a:r>
              <a:endParaRPr lang="cs-CZ" dirty="0"/>
            </a:p>
          </p:txBody>
        </p:sp>
        <p:sp>
          <p:nvSpPr>
            <p:cNvPr id="22" name="TextBox 21"/>
            <p:cNvSpPr txBox="1"/>
            <p:nvPr/>
          </p:nvSpPr>
          <p:spPr>
            <a:xfrm>
              <a:off x="1745541" y="4549416"/>
              <a:ext cx="2376264" cy="646331"/>
            </a:xfrm>
            <a:prstGeom prst="rect">
              <a:avLst/>
            </a:prstGeom>
            <a:noFill/>
          </p:spPr>
          <p:txBody>
            <a:bodyPr wrap="square" rtlCol="0">
              <a:spAutoFit/>
            </a:bodyPr>
            <a:lstStyle/>
            <a:p>
              <a:pPr algn="ctr"/>
              <a:r>
                <a:rPr lang="cs-CZ" dirty="0" smtClean="0"/>
                <a:t>Oblast klíčových znalostí</a:t>
              </a:r>
              <a:endParaRPr lang="cs-CZ" dirty="0"/>
            </a:p>
          </p:txBody>
        </p:sp>
        <p:sp>
          <p:nvSpPr>
            <p:cNvPr id="23" name="TextBox 22"/>
            <p:cNvSpPr txBox="1"/>
            <p:nvPr/>
          </p:nvSpPr>
          <p:spPr>
            <a:xfrm>
              <a:off x="5076056" y="4549416"/>
              <a:ext cx="2376264" cy="646331"/>
            </a:xfrm>
            <a:prstGeom prst="rect">
              <a:avLst/>
            </a:prstGeom>
            <a:noFill/>
          </p:spPr>
          <p:txBody>
            <a:bodyPr wrap="square" rtlCol="0">
              <a:spAutoFit/>
            </a:bodyPr>
            <a:lstStyle/>
            <a:p>
              <a:pPr algn="ctr"/>
              <a:r>
                <a:rPr lang="cs-CZ" dirty="0" smtClean="0"/>
                <a:t>Oblast zastaralých znalostí</a:t>
              </a:r>
              <a:endParaRPr lang="cs-CZ" dirty="0"/>
            </a:p>
          </p:txBody>
        </p:sp>
        <p:sp>
          <p:nvSpPr>
            <p:cNvPr id="24" name="Left Arrow 23"/>
            <p:cNvSpPr/>
            <p:nvPr/>
          </p:nvSpPr>
          <p:spPr>
            <a:xfrm>
              <a:off x="3995936" y="3317490"/>
              <a:ext cx="936104"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Down Arrow 24"/>
            <p:cNvSpPr/>
            <p:nvPr/>
          </p:nvSpPr>
          <p:spPr>
            <a:xfrm>
              <a:off x="3635896" y="390565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Right Arrow 25"/>
            <p:cNvSpPr/>
            <p:nvPr/>
          </p:nvSpPr>
          <p:spPr>
            <a:xfrm>
              <a:off x="4023340" y="4653136"/>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Tacitní</a:t>
            </a:r>
            <a:r>
              <a:rPr lang="cs-CZ" dirty="0" smtClean="0"/>
              <a:t> a explicitní znalosti</a:t>
            </a:r>
            <a:endParaRPr lang="cs-CZ" dirty="0"/>
          </a:p>
        </p:txBody>
      </p:sp>
      <p:sp>
        <p:nvSpPr>
          <p:cNvPr id="3" name="Content Placeholder 2"/>
          <p:cNvSpPr>
            <a:spLocks noGrp="1"/>
          </p:cNvSpPr>
          <p:nvPr>
            <p:ph idx="1"/>
          </p:nvPr>
        </p:nvSpPr>
        <p:spPr/>
        <p:txBody>
          <a:bodyPr>
            <a:normAutofit fontScale="92500" lnSpcReduction="10000"/>
          </a:bodyPr>
          <a:lstStyle/>
          <a:p>
            <a:pPr>
              <a:buNone/>
            </a:pPr>
            <a:r>
              <a:rPr lang="cs-CZ" b="1" dirty="0" err="1" smtClean="0"/>
              <a:t>Tacitní</a:t>
            </a:r>
            <a:r>
              <a:rPr lang="cs-CZ" b="1" dirty="0" smtClean="0"/>
              <a:t> </a:t>
            </a:r>
          </a:p>
          <a:p>
            <a:r>
              <a:rPr lang="cs-CZ" dirty="0" smtClean="0"/>
              <a:t>Nevyslovitelné, skryté, tiché, nestrukturované, nedají se snadno postřehnout, vyjádřit či vysvětlit.</a:t>
            </a:r>
          </a:p>
          <a:p>
            <a:r>
              <a:rPr lang="cs-CZ" dirty="0" smtClean="0"/>
              <a:t>Uchovávány v hlavě jedince, často skryté v podvědomí</a:t>
            </a:r>
          </a:p>
          <a:p>
            <a:r>
              <a:rPr lang="cs-CZ" dirty="0" smtClean="0"/>
              <a:t>Zdroj kreativity</a:t>
            </a:r>
          </a:p>
          <a:p>
            <a:r>
              <a:rPr lang="cs-CZ" dirty="0" smtClean="0"/>
              <a:t>Nejsou to zkušenosti nebo intuice, ty jsou jen součástí</a:t>
            </a:r>
          </a:p>
          <a:p>
            <a:endParaRPr lang="cs-CZ" dirty="0" smtClean="0"/>
          </a:p>
          <a:p>
            <a:pPr>
              <a:buNone/>
            </a:pPr>
            <a:r>
              <a:rPr lang="cs-CZ" b="1" dirty="0" smtClean="0"/>
              <a:t>Explicitní</a:t>
            </a:r>
          </a:p>
          <a:p>
            <a:r>
              <a:rPr lang="cs-CZ" dirty="0" smtClean="0"/>
              <a:t>Lze snadno vyjádřit formálním a systematickým jazykem</a:t>
            </a:r>
          </a:p>
          <a:p>
            <a:r>
              <a:rPr lang="cs-CZ" dirty="0" smtClean="0"/>
              <a:t>Jsou komunikovatelné, strukturované a lze je vyjádřit pomocí dat</a:t>
            </a:r>
          </a:p>
          <a:p>
            <a:r>
              <a:rPr lang="cs-CZ" dirty="0" smtClean="0"/>
              <a:t>Skladujeme v informačních systémech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Konverze znalostí</a:t>
            </a:r>
            <a:endParaRPr lang="cs-CZ" dirty="0"/>
          </a:p>
        </p:txBody>
      </p:sp>
      <p:sp>
        <p:nvSpPr>
          <p:cNvPr id="3" name="Content Placeholder 2"/>
          <p:cNvSpPr>
            <a:spLocks noGrp="1"/>
          </p:cNvSpPr>
          <p:nvPr>
            <p:ph idx="1"/>
          </p:nvPr>
        </p:nvSpPr>
        <p:spPr>
          <a:xfrm>
            <a:off x="455613" y="1268760"/>
            <a:ext cx="8234362" cy="4824535"/>
          </a:xfrm>
        </p:spPr>
        <p:txBody>
          <a:bodyPr>
            <a:normAutofit fontScale="92500" lnSpcReduction="10000"/>
          </a:bodyPr>
          <a:lstStyle/>
          <a:p>
            <a:pPr>
              <a:buNone/>
            </a:pPr>
            <a:r>
              <a:rPr lang="cs-CZ" sz="1600" b="1" dirty="0" smtClean="0"/>
              <a:t>Socializace</a:t>
            </a:r>
          </a:p>
          <a:p>
            <a:r>
              <a:rPr lang="cs-CZ" sz="1600" dirty="0" err="1" smtClean="0"/>
              <a:t>Tacitní</a:t>
            </a:r>
            <a:r>
              <a:rPr lang="cs-CZ" sz="1600" dirty="0" smtClean="0"/>
              <a:t> na </a:t>
            </a:r>
            <a:r>
              <a:rPr lang="cs-CZ" sz="1600" dirty="0" err="1" smtClean="0"/>
              <a:t>tacitní</a:t>
            </a:r>
            <a:r>
              <a:rPr lang="cs-CZ" sz="1600" dirty="0" smtClean="0"/>
              <a:t> – sdílená zkušenost (</a:t>
            </a:r>
            <a:r>
              <a:rPr lang="cs-CZ" sz="1600" dirty="0" err="1" smtClean="0"/>
              <a:t>učňovtsví</a:t>
            </a:r>
            <a:r>
              <a:rPr lang="cs-CZ" sz="1600" dirty="0" smtClean="0"/>
              <a:t>)</a:t>
            </a:r>
          </a:p>
          <a:p>
            <a:r>
              <a:rPr lang="cs-CZ" sz="1600" dirty="0" smtClean="0"/>
              <a:t>Obtížně se řídí, předpokladem je důvěra, náklonnost, přátelství</a:t>
            </a:r>
          </a:p>
          <a:p>
            <a:r>
              <a:rPr lang="cs-CZ" sz="1600" dirty="0" smtClean="0"/>
              <a:t>Nedochází k velké ztrátě znalostí</a:t>
            </a:r>
          </a:p>
          <a:p>
            <a:endParaRPr lang="cs-CZ" sz="1600" dirty="0" smtClean="0"/>
          </a:p>
          <a:p>
            <a:pPr>
              <a:buNone/>
            </a:pPr>
            <a:r>
              <a:rPr lang="cs-CZ" sz="1600" b="1" dirty="0" err="1" smtClean="0"/>
              <a:t>Externalizace</a:t>
            </a:r>
            <a:endParaRPr lang="cs-CZ" sz="1600" b="1" dirty="0" smtClean="0"/>
          </a:p>
          <a:p>
            <a:r>
              <a:rPr lang="cs-CZ" sz="1600" dirty="0" err="1" smtClean="0"/>
              <a:t>Tacitní</a:t>
            </a:r>
            <a:r>
              <a:rPr lang="cs-CZ" sz="1600" dirty="0" smtClean="0"/>
              <a:t> na explicitní – pokus přepsat </a:t>
            </a:r>
            <a:r>
              <a:rPr lang="cs-CZ" sz="1600" dirty="0" err="1" smtClean="0"/>
              <a:t>tacitní</a:t>
            </a:r>
            <a:r>
              <a:rPr lang="cs-CZ" sz="1600" dirty="0" smtClean="0"/>
              <a:t> </a:t>
            </a:r>
            <a:r>
              <a:rPr lang="cs-CZ" sz="1600" dirty="0" err="1" smtClean="0"/>
              <a:t>znalostdo</a:t>
            </a:r>
            <a:r>
              <a:rPr lang="cs-CZ" sz="1600" dirty="0" smtClean="0"/>
              <a:t> explicitní formy (usnadnit práci se </a:t>
            </a:r>
            <a:r>
              <a:rPr lang="cs-CZ" sz="1600" dirty="0" err="1" smtClean="0"/>
              <a:t>znalostmy</a:t>
            </a:r>
            <a:r>
              <a:rPr lang="cs-CZ" sz="1600" dirty="0" smtClean="0"/>
              <a:t>)</a:t>
            </a:r>
          </a:p>
          <a:p>
            <a:r>
              <a:rPr lang="cs-CZ" sz="1600" dirty="0" smtClean="0"/>
              <a:t>Převod pomocí metafor, analogií, modelů, vyprávění příběhů,…</a:t>
            </a:r>
          </a:p>
          <a:p>
            <a:r>
              <a:rPr lang="cs-CZ" sz="1600" dirty="0" smtClean="0"/>
              <a:t>Složitý přenos, protože TZ jsou specifické a vázané na nositele</a:t>
            </a:r>
          </a:p>
          <a:p>
            <a:endParaRPr lang="cs-CZ" sz="1600" dirty="0" smtClean="0"/>
          </a:p>
          <a:p>
            <a:pPr>
              <a:buNone/>
            </a:pPr>
            <a:r>
              <a:rPr lang="cs-CZ" sz="1600" b="1" dirty="0" smtClean="0"/>
              <a:t>Internalizace</a:t>
            </a:r>
          </a:p>
          <a:p>
            <a:r>
              <a:rPr lang="cs-CZ" sz="1600" dirty="0" smtClean="0"/>
              <a:t>Učení se při činnosti, výsledek je vhodné kontrolovat (např. testem)</a:t>
            </a:r>
          </a:p>
          <a:p>
            <a:r>
              <a:rPr lang="cs-CZ" sz="1600" dirty="0" smtClean="0"/>
              <a:t>Osvojená znalost interaguje s </a:t>
            </a:r>
            <a:r>
              <a:rPr lang="cs-CZ" sz="1600" dirty="0" err="1" smtClean="0"/>
              <a:t>tacitními</a:t>
            </a:r>
            <a:r>
              <a:rPr lang="cs-CZ" sz="1600" dirty="0" smtClean="0"/>
              <a:t> znalostmi</a:t>
            </a:r>
          </a:p>
          <a:p>
            <a:r>
              <a:rPr lang="cs-CZ" sz="1600" dirty="0" smtClean="0"/>
              <a:t>Přínos pro jednotlivce, malý dopad na organizaci</a:t>
            </a:r>
          </a:p>
          <a:p>
            <a:endParaRPr lang="cs-CZ" sz="1600" dirty="0" smtClean="0"/>
          </a:p>
          <a:p>
            <a:pPr>
              <a:buNone/>
            </a:pPr>
            <a:r>
              <a:rPr lang="cs-CZ" sz="1600" b="1" dirty="0" smtClean="0"/>
              <a:t>Kombinace</a:t>
            </a:r>
          </a:p>
          <a:p>
            <a:r>
              <a:rPr lang="cs-CZ" sz="1600" dirty="0" smtClean="0"/>
              <a:t>Spojení oddělených explicitních znalostí do nové</a:t>
            </a:r>
            <a:endParaRPr lang="cs-CZ"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Zaměření Informačního </a:t>
            </a:r>
            <a:r>
              <a:rPr lang="cs-CZ" dirty="0" err="1" smtClean="0"/>
              <a:t>PRůmyslu</a:t>
            </a:r>
            <a:r>
              <a:rPr lang="cs-CZ" dirty="0" smtClean="0"/>
              <a:t/>
            </a:r>
            <a:br>
              <a:rPr lang="cs-CZ" dirty="0" smtClean="0"/>
            </a:b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Spirála znalostí</a:t>
            </a:r>
            <a:endParaRPr lang="cs-CZ" dirty="0"/>
          </a:p>
        </p:txBody>
      </p:sp>
      <p:sp>
        <p:nvSpPr>
          <p:cNvPr id="5" name="Content Placeholder 4"/>
          <p:cNvSpPr>
            <a:spLocks noGrp="1"/>
          </p:cNvSpPr>
          <p:nvPr>
            <p:ph idx="1"/>
          </p:nvPr>
        </p:nvSpPr>
        <p:spPr>
          <a:xfrm>
            <a:off x="455613" y="1340769"/>
            <a:ext cx="8234362" cy="1008112"/>
          </a:xfrm>
        </p:spPr>
        <p:txBody>
          <a:bodyPr>
            <a:normAutofit fontScale="92500" lnSpcReduction="20000"/>
          </a:bodyPr>
          <a:lstStyle/>
          <a:p>
            <a:r>
              <a:rPr lang="cs-CZ" dirty="0" smtClean="0"/>
              <a:t>Na začátku je </a:t>
            </a:r>
            <a:r>
              <a:rPr lang="cs-CZ" dirty="0" err="1" smtClean="0"/>
              <a:t>tacitní</a:t>
            </a:r>
            <a:r>
              <a:rPr lang="cs-CZ" dirty="0" smtClean="0"/>
              <a:t> znalost jednotlivce</a:t>
            </a:r>
          </a:p>
          <a:p>
            <a:r>
              <a:rPr lang="cs-CZ" dirty="0" smtClean="0"/>
              <a:t>Následuje transformace na explicitní</a:t>
            </a:r>
          </a:p>
          <a:p>
            <a:r>
              <a:rPr lang="cs-CZ" dirty="0" smtClean="0"/>
              <a:t>Ta se šíří po organizaci, použije ji jiný jedinec…</a:t>
            </a:r>
          </a:p>
          <a:p>
            <a:endParaRPr lang="cs-CZ" dirty="0" smtClean="0"/>
          </a:p>
          <a:p>
            <a:endParaRPr lang="cs-CZ" dirty="0"/>
          </a:p>
        </p:txBody>
      </p:sp>
      <p:pic>
        <p:nvPicPr>
          <p:cNvPr id="6" name="Picture 4" descr="p142fig1"/>
          <p:cNvPicPr>
            <a:picLocks noChangeAspect="1" noChangeArrowheads="1"/>
          </p:cNvPicPr>
          <p:nvPr/>
        </p:nvPicPr>
        <p:blipFill>
          <a:blip r:embed="rId2" cstate="print"/>
          <a:srcRect/>
          <a:stretch>
            <a:fillRect/>
          </a:stretch>
        </p:blipFill>
        <p:spPr bwMode="auto">
          <a:xfrm>
            <a:off x="455613" y="2277936"/>
            <a:ext cx="8234362" cy="394822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Zajímavosti a další informace</a:t>
            </a:r>
            <a:endParaRPr lang="cs-CZ" dirty="0"/>
          </a:p>
        </p:txBody>
      </p:sp>
      <p:sp>
        <p:nvSpPr>
          <p:cNvPr id="3" name="Content Placeholder 2"/>
          <p:cNvSpPr>
            <a:spLocks noGrp="1"/>
          </p:cNvSpPr>
          <p:nvPr>
            <p:ph idx="1"/>
          </p:nvPr>
        </p:nvSpPr>
        <p:spPr/>
        <p:txBody>
          <a:bodyPr/>
          <a:lstStyle/>
          <a:p>
            <a:r>
              <a:rPr lang="cs-CZ" i="1" dirty="0" smtClean="0"/>
              <a:t>C</a:t>
            </a:r>
            <a:r>
              <a:rPr lang="en-US" i="1" dirty="0" err="1" smtClean="0"/>
              <a:t>apturing</a:t>
            </a:r>
            <a:r>
              <a:rPr lang="en-US" i="1" dirty="0" smtClean="0"/>
              <a:t> Your Employees' Knowledge Before They Walk out the Door </a:t>
            </a:r>
            <a:r>
              <a:rPr lang="en-US" dirty="0" smtClean="0"/>
              <a:t>, on Tuesday, October 5 at 12:00 PM EDT</a:t>
            </a:r>
            <a:r>
              <a:rPr lang="cs-CZ" dirty="0" smtClean="0"/>
              <a:t> - F</a:t>
            </a:r>
            <a:r>
              <a:rPr lang="en-US" dirty="0" err="1" smtClean="0"/>
              <a:t>ree</a:t>
            </a:r>
            <a:r>
              <a:rPr lang="en-US" dirty="0" smtClean="0"/>
              <a:t> webinar</a:t>
            </a:r>
            <a:r>
              <a:rPr lang="cs-CZ" dirty="0" smtClean="0"/>
              <a:t> - </a:t>
            </a:r>
            <a:r>
              <a:rPr lang="cs-CZ" dirty="0" smtClean="0">
                <a:hlinkClick r:id="rId2"/>
              </a:rPr>
              <a:t>http://www.</a:t>
            </a:r>
            <a:r>
              <a:rPr lang="cs-CZ" dirty="0" err="1" smtClean="0">
                <a:hlinkClick r:id="rId2"/>
              </a:rPr>
              <a:t>infomap.com</a:t>
            </a:r>
            <a:r>
              <a:rPr lang="cs-CZ" dirty="0" smtClean="0">
                <a:hlinkClick r:id="rId2"/>
              </a:rPr>
              <a:t>/index.</a:t>
            </a:r>
            <a:r>
              <a:rPr lang="cs-CZ" dirty="0" err="1" smtClean="0">
                <a:hlinkClick r:id="rId2"/>
              </a:rPr>
              <a:t>cfm</a:t>
            </a:r>
            <a:r>
              <a:rPr lang="cs-CZ" dirty="0" smtClean="0">
                <a:hlinkClick r:id="rId2"/>
              </a:rPr>
              <a:t>/</a:t>
            </a:r>
            <a:r>
              <a:rPr lang="cs-CZ" dirty="0" err="1" smtClean="0">
                <a:hlinkClick r:id="rId2"/>
              </a:rPr>
              <a:t>AboutUs</a:t>
            </a:r>
            <a:r>
              <a:rPr lang="cs-CZ" dirty="0" smtClean="0">
                <a:hlinkClick r:id="rId2"/>
              </a:rPr>
              <a:t>/</a:t>
            </a:r>
            <a:r>
              <a:rPr lang="cs-CZ" dirty="0" err="1" smtClean="0">
                <a:hlinkClick r:id="rId2"/>
              </a:rPr>
              <a:t>NewsEvents</a:t>
            </a:r>
            <a:r>
              <a:rPr lang="cs-CZ" dirty="0" smtClean="0">
                <a:hlinkClick r:id="rId2"/>
              </a:rPr>
              <a:t>/</a:t>
            </a:r>
            <a:r>
              <a:rPr lang="cs-CZ" dirty="0" err="1" smtClean="0">
                <a:hlinkClick r:id="rId2"/>
              </a:rPr>
              <a:t>PressReleases</a:t>
            </a:r>
            <a:r>
              <a:rPr lang="cs-CZ" dirty="0" smtClean="0">
                <a:hlinkClick r:id="rId2"/>
              </a:rPr>
              <a:t>?NID=260</a:t>
            </a:r>
            <a:endParaRPr lang="cs-CZ" dirty="0" smtClean="0"/>
          </a:p>
          <a:p>
            <a:endParaRPr lang="cs-CZ" dirty="0" smtClean="0"/>
          </a:p>
          <a:p>
            <a:r>
              <a:rPr lang="cs-CZ" b="1" dirty="0" smtClean="0"/>
              <a:t>Kliková Anna - Znalostní mapa ve </a:t>
            </a:r>
            <a:r>
              <a:rPr lang="cs-CZ" b="1" dirty="0" err="1" smtClean="0"/>
              <a:t>FreeMind</a:t>
            </a:r>
            <a:r>
              <a:rPr lang="cs-CZ" b="1" dirty="0" smtClean="0"/>
              <a:t> - </a:t>
            </a:r>
            <a:r>
              <a:rPr lang="cs-CZ" dirty="0" smtClean="0"/>
              <a:t>http</a:t>
            </a:r>
            <a:r>
              <a:rPr lang="cs-CZ" dirty="0" smtClean="0"/>
              <a:t>://www.</a:t>
            </a:r>
            <a:r>
              <a:rPr lang="cs-CZ" dirty="0" err="1" smtClean="0"/>
              <a:t>virtuniv.cz</a:t>
            </a:r>
            <a:r>
              <a:rPr lang="cs-CZ" dirty="0" smtClean="0"/>
              <a:t>/index.</a:t>
            </a:r>
            <a:r>
              <a:rPr lang="cs-CZ" dirty="0" err="1" smtClean="0"/>
              <a:t>php</a:t>
            </a:r>
            <a:r>
              <a:rPr lang="cs-CZ" dirty="0" smtClean="0"/>
              <a:t>/PLE_</a:t>
            </a:r>
            <a:r>
              <a:rPr lang="cs-CZ" dirty="0" err="1" smtClean="0"/>
              <a:t>Klikov</a:t>
            </a:r>
            <a:r>
              <a:rPr lang="cs-CZ" dirty="0" smtClean="0"/>
              <a:t>%C3%A1_Anna_-_</a:t>
            </a:r>
            <a:r>
              <a:rPr lang="cs-CZ" dirty="0" err="1" smtClean="0"/>
              <a:t>Znalostn</a:t>
            </a:r>
            <a:r>
              <a:rPr lang="cs-CZ" dirty="0" smtClean="0"/>
              <a:t>%C3%AD_mapa_ve_</a:t>
            </a:r>
            <a:r>
              <a:rPr lang="cs-CZ" dirty="0" err="1" smtClean="0"/>
              <a:t>FreeMind</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Informační profesionál</a:t>
            </a: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profesionál</a:t>
            </a:r>
            <a:endParaRPr lang="cs-CZ" dirty="0"/>
          </a:p>
        </p:txBody>
      </p:sp>
      <p:sp>
        <p:nvSpPr>
          <p:cNvPr id="3" name="Content Placeholder 2"/>
          <p:cNvSpPr>
            <a:spLocks noGrp="1"/>
          </p:cNvSpPr>
          <p:nvPr>
            <p:ph idx="1"/>
          </p:nvPr>
        </p:nvSpPr>
        <p:spPr/>
        <p:txBody>
          <a:bodyPr/>
          <a:lstStyle/>
          <a:p>
            <a:pPr>
              <a:buNone/>
            </a:pPr>
            <a:r>
              <a:rPr lang="cs-CZ" dirty="0" smtClean="0"/>
              <a:t>Obvyklé vzdělání: </a:t>
            </a:r>
          </a:p>
          <a:p>
            <a:pPr lvl="1"/>
            <a:r>
              <a:rPr lang="cs-CZ" dirty="0" smtClean="0"/>
              <a:t>informační věda, ekonomika, práva</a:t>
            </a:r>
          </a:p>
          <a:p>
            <a:pPr lvl="1"/>
            <a:endParaRPr lang="cs-CZ" dirty="0" smtClean="0"/>
          </a:p>
          <a:p>
            <a:pPr>
              <a:buNone/>
            </a:pPr>
            <a:r>
              <a:rPr lang="cs-CZ" dirty="0" smtClean="0"/>
              <a:t>Předpoklady: </a:t>
            </a:r>
          </a:p>
          <a:p>
            <a:pPr lvl="1"/>
            <a:r>
              <a:rPr lang="cs-CZ" dirty="0" smtClean="0"/>
              <a:t>Široké spektrum znalostí¨, vyhledávací techniky a strategie</a:t>
            </a:r>
          </a:p>
          <a:p>
            <a:pPr lvl="1"/>
            <a:endParaRPr lang="cs-CZ" dirty="0" smtClean="0"/>
          </a:p>
          <a:p>
            <a:pPr>
              <a:buNone/>
            </a:pPr>
            <a:r>
              <a:rPr lang="cs-CZ" dirty="0" smtClean="0"/>
              <a:t>Výhody:</a:t>
            </a:r>
          </a:p>
          <a:p>
            <a:pPr lvl="1"/>
            <a:r>
              <a:rPr lang="cs-CZ" dirty="0" smtClean="0"/>
              <a:t>Tvůrčí, aktivní, akční, finanční, pestré úkoly</a:t>
            </a:r>
          </a:p>
          <a:p>
            <a:pPr lvl="1"/>
            <a:endParaRPr lang="cs-CZ" dirty="0" smtClean="0"/>
          </a:p>
          <a:p>
            <a:pPr>
              <a:buNone/>
            </a:pPr>
            <a:r>
              <a:rPr lang="cs-CZ" dirty="0" smtClean="0"/>
              <a:t>Nevýhody:</a:t>
            </a:r>
          </a:p>
          <a:p>
            <a:pPr lvl="1"/>
            <a:r>
              <a:rPr lang="cs-CZ" dirty="0" smtClean="0"/>
              <a:t>Stres, přesčasy, vysoké nasazení,…</a:t>
            </a:r>
          </a:p>
          <a:p>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800" dirty="0" err="1" smtClean="0">
                <a:latin typeface="Arial" charset="0"/>
              </a:rPr>
              <a:t>Association</a:t>
            </a:r>
            <a:r>
              <a:rPr lang="cs-CZ" sz="2800" dirty="0" smtClean="0">
                <a:latin typeface="Arial" charset="0"/>
              </a:rPr>
              <a:t> </a:t>
            </a:r>
            <a:r>
              <a:rPr lang="cs-CZ" sz="2800" dirty="0" err="1" smtClean="0">
                <a:latin typeface="Arial" charset="0"/>
              </a:rPr>
              <a:t>of</a:t>
            </a:r>
            <a:r>
              <a:rPr lang="cs-CZ" sz="2800" dirty="0" smtClean="0">
                <a:latin typeface="Arial" charset="0"/>
              </a:rPr>
              <a:t> Independent </a:t>
            </a:r>
            <a:br>
              <a:rPr lang="cs-CZ" sz="2800" dirty="0" smtClean="0">
                <a:latin typeface="Arial" charset="0"/>
              </a:rPr>
            </a:br>
            <a:r>
              <a:rPr lang="cs-CZ" sz="2800" dirty="0" err="1" smtClean="0">
                <a:latin typeface="Arial" charset="0"/>
              </a:rPr>
              <a:t>Information</a:t>
            </a:r>
            <a:r>
              <a:rPr lang="cs-CZ" sz="2800" dirty="0" smtClean="0">
                <a:latin typeface="Arial" charset="0"/>
              </a:rPr>
              <a:t> </a:t>
            </a:r>
            <a:r>
              <a:rPr lang="cs-CZ" sz="2800" dirty="0" err="1" smtClean="0">
                <a:latin typeface="Arial" charset="0"/>
              </a:rPr>
              <a:t>Profesionals</a:t>
            </a:r>
            <a:endParaRPr lang="cs-CZ" dirty="0"/>
          </a:p>
        </p:txBody>
      </p:sp>
      <p:sp>
        <p:nvSpPr>
          <p:cNvPr id="3" name="Content Placeholder 2"/>
          <p:cNvSpPr>
            <a:spLocks noGrp="1"/>
          </p:cNvSpPr>
          <p:nvPr>
            <p:ph idx="1"/>
          </p:nvPr>
        </p:nvSpPr>
        <p:spPr/>
        <p:txBody>
          <a:bodyPr>
            <a:normAutofit lnSpcReduction="10000"/>
          </a:bodyPr>
          <a:lstStyle/>
          <a:p>
            <a:r>
              <a:rPr lang="cs-CZ" dirty="0" smtClean="0"/>
              <a:t>www.</a:t>
            </a:r>
            <a:r>
              <a:rPr lang="cs-CZ" dirty="0" err="1" smtClean="0"/>
              <a:t>aiip.org</a:t>
            </a:r>
            <a:endParaRPr lang="cs-CZ" dirty="0" smtClean="0"/>
          </a:p>
          <a:p>
            <a:r>
              <a:rPr lang="cs-CZ" dirty="0" smtClean="0"/>
              <a:t>členy zejména nezávislí brokeři</a:t>
            </a:r>
          </a:p>
          <a:p>
            <a:r>
              <a:rPr lang="cs-CZ" dirty="0" smtClean="0"/>
              <a:t>zvyšovat povědomí o </a:t>
            </a:r>
            <a:r>
              <a:rPr lang="cs-CZ" dirty="0" smtClean="0"/>
              <a:t>profesi, obecné zaměření oboru</a:t>
            </a:r>
          </a:p>
          <a:p>
            <a:endParaRPr lang="cs-CZ" dirty="0" smtClean="0"/>
          </a:p>
          <a:p>
            <a:pPr>
              <a:buFontTx/>
              <a:buNone/>
            </a:pPr>
            <a:r>
              <a:rPr lang="en-US" dirty="0" smtClean="0"/>
              <a:t>Range of Services</a:t>
            </a:r>
            <a:r>
              <a:rPr lang="cs-CZ" dirty="0" smtClean="0"/>
              <a:t>:</a:t>
            </a:r>
            <a:endParaRPr lang="en-US" dirty="0" smtClean="0"/>
          </a:p>
          <a:p>
            <a:pPr lvl="1"/>
            <a:r>
              <a:rPr lang="en-US" dirty="0" smtClean="0"/>
              <a:t>Business Research and</a:t>
            </a:r>
          </a:p>
          <a:p>
            <a:pPr lvl="1"/>
            <a:r>
              <a:rPr lang="en-US" dirty="0" smtClean="0"/>
              <a:t>Market and Industry Research</a:t>
            </a:r>
            <a:r>
              <a:rPr lang="cs-CZ" dirty="0" smtClean="0"/>
              <a:t> </a:t>
            </a:r>
            <a:r>
              <a:rPr lang="cs-CZ" dirty="0" err="1" smtClean="0"/>
              <a:t>and</a:t>
            </a:r>
            <a:r>
              <a:rPr lang="cs-CZ" dirty="0" smtClean="0"/>
              <a:t> </a:t>
            </a:r>
            <a:r>
              <a:rPr lang="cs-CZ" dirty="0" err="1" smtClean="0"/>
              <a:t>Analysis</a:t>
            </a:r>
            <a:endParaRPr lang="en-US" dirty="0" smtClean="0"/>
          </a:p>
          <a:p>
            <a:pPr lvl="1"/>
            <a:r>
              <a:rPr lang="en-US" dirty="0" smtClean="0"/>
              <a:t>Online Information Searching</a:t>
            </a:r>
          </a:p>
          <a:p>
            <a:pPr lvl="1"/>
            <a:r>
              <a:rPr lang="en-US" dirty="0" smtClean="0"/>
              <a:t>Information/Knowledge Management</a:t>
            </a:r>
          </a:p>
          <a:p>
            <a:pPr lvl="1"/>
            <a:r>
              <a:rPr lang="en-US" dirty="0" smtClean="0"/>
              <a:t>Writing, Editing and Document Creation</a:t>
            </a:r>
          </a:p>
          <a:p>
            <a:pPr lvl="1"/>
            <a:r>
              <a:rPr lang="en-US" dirty="0" smtClean="0"/>
              <a:t>Training and Consulting</a:t>
            </a:r>
          </a:p>
          <a:p>
            <a:pPr lvl="1"/>
            <a:r>
              <a:rPr lang="en-US" dirty="0" smtClean="0"/>
              <a:t>Library Setup and Maintenance</a:t>
            </a:r>
            <a:endParaRPr lang="cs-CZ" dirty="0" smtClean="0"/>
          </a:p>
          <a:p>
            <a:pPr>
              <a:buNone/>
            </a:pPr>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IP – kde ho nalezneme</a:t>
            </a:r>
            <a:endParaRPr lang="cs-CZ" dirty="0"/>
          </a:p>
        </p:txBody>
      </p:sp>
      <p:sp>
        <p:nvSpPr>
          <p:cNvPr id="4" name="Content Placeholder 3"/>
          <p:cNvSpPr>
            <a:spLocks noGrp="1"/>
          </p:cNvSpPr>
          <p:nvPr>
            <p:ph idx="1"/>
          </p:nvPr>
        </p:nvSpPr>
        <p:spPr/>
        <p:txBody>
          <a:bodyPr/>
          <a:lstStyle/>
          <a:p>
            <a:r>
              <a:rPr lang="cs-CZ" dirty="0" smtClean="0"/>
              <a:t>Soukromé i veřejné firmy</a:t>
            </a:r>
          </a:p>
          <a:p>
            <a:r>
              <a:rPr lang="cs-CZ" dirty="0" smtClean="0"/>
              <a:t>Průmyslová odvětví s rychlejším vývojem</a:t>
            </a:r>
          </a:p>
          <a:p>
            <a:r>
              <a:rPr lang="cs-CZ" dirty="0" smtClean="0"/>
              <a:t>Větší, pružnější firmy, obory s několika málo konkurenty</a:t>
            </a:r>
          </a:p>
          <a:p>
            <a:r>
              <a:rPr lang="cs-CZ" dirty="0" smtClean="0"/>
              <a:t>Objem informací i prostředků investovaných do IP roste</a:t>
            </a:r>
          </a:p>
          <a:p>
            <a:r>
              <a:rPr lang="cs-CZ" dirty="0" smtClean="0"/>
              <a:t>Přechod na znalosti</a:t>
            </a:r>
          </a:p>
          <a:p>
            <a:r>
              <a:rPr lang="cs-CZ" dirty="0" smtClean="0"/>
              <a:t>Informace a znalosti </a:t>
            </a:r>
          </a:p>
          <a:p>
            <a:pPr indent="0">
              <a:buNone/>
            </a:pPr>
            <a:r>
              <a:rPr lang="cs-CZ" dirty="0" smtClean="0"/>
              <a:t>přináší úspěch</a:t>
            </a:r>
          </a:p>
          <a:p>
            <a:endParaRPr lang="cs-CZ" dirty="0"/>
          </a:p>
        </p:txBody>
      </p:sp>
      <p:pic>
        <p:nvPicPr>
          <p:cNvPr id="3077" name="Picture 5"/>
          <p:cNvPicPr>
            <a:picLocks noChangeAspect="1" noChangeArrowheads="1"/>
          </p:cNvPicPr>
          <p:nvPr/>
        </p:nvPicPr>
        <p:blipFill>
          <a:blip r:embed="rId2" cstate="print"/>
          <a:srcRect/>
          <a:stretch>
            <a:fillRect/>
          </a:stretch>
        </p:blipFill>
        <p:spPr bwMode="auto">
          <a:xfrm>
            <a:off x="5796136" y="3254541"/>
            <a:ext cx="2943225" cy="2876550"/>
          </a:xfrm>
          <a:prstGeom prst="rect">
            <a:avLst/>
          </a:prstGeom>
          <a:blipFill dpi="0" rotWithShape="1">
            <a:blip r:embed="rId3" cstate="print">
              <a:alphaModFix amt="18000"/>
            </a:blip>
            <a:srcRect/>
            <a:tile tx="0" ty="0" sx="100000" sy="100000" flip="none" algn="tl"/>
          </a:blip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průmysl</a:t>
            </a:r>
            <a:endParaRPr lang="cs-CZ" dirty="0"/>
          </a:p>
        </p:txBody>
      </p:sp>
      <p:sp>
        <p:nvSpPr>
          <p:cNvPr id="3" name="Content Placeholder 2"/>
          <p:cNvSpPr>
            <a:spLocks noGrp="1"/>
          </p:cNvSpPr>
          <p:nvPr>
            <p:ph idx="1"/>
          </p:nvPr>
        </p:nvSpPr>
        <p:spPr>
          <a:xfrm>
            <a:off x="455613" y="1268760"/>
            <a:ext cx="8234362" cy="4824535"/>
          </a:xfrm>
        </p:spPr>
        <p:txBody>
          <a:bodyPr>
            <a:normAutofit fontScale="92500" lnSpcReduction="10000"/>
          </a:bodyPr>
          <a:lstStyle/>
          <a:p>
            <a:pPr>
              <a:buNone/>
            </a:pPr>
            <a:r>
              <a:rPr lang="cs-CZ" b="1" dirty="0" smtClean="0"/>
              <a:t>IP zahrnuje:</a:t>
            </a:r>
          </a:p>
          <a:p>
            <a:r>
              <a:rPr lang="cs-CZ" dirty="0" smtClean="0"/>
              <a:t>Informační zdroje</a:t>
            </a:r>
          </a:p>
          <a:p>
            <a:r>
              <a:rPr lang="cs-CZ" dirty="0" smtClean="0"/>
              <a:t>Management informací a znalostí</a:t>
            </a:r>
          </a:p>
          <a:p>
            <a:r>
              <a:rPr lang="cs-CZ" dirty="0" smtClean="0"/>
              <a:t>Průzkum a následné vyhodnocení výsledků</a:t>
            </a:r>
          </a:p>
          <a:p>
            <a:endParaRPr lang="cs-CZ" dirty="0" smtClean="0"/>
          </a:p>
          <a:p>
            <a:pPr>
              <a:buNone/>
            </a:pPr>
            <a:r>
              <a:rPr lang="cs-CZ" b="1" dirty="0" smtClean="0"/>
              <a:t>Vhodné schopnosti</a:t>
            </a:r>
          </a:p>
          <a:p>
            <a:pPr>
              <a:lnSpc>
                <a:spcPct val="90000"/>
              </a:lnSpc>
              <a:spcBef>
                <a:spcPts val="0"/>
              </a:spcBef>
              <a:spcAft>
                <a:spcPts val="1200"/>
              </a:spcAft>
            </a:pPr>
            <a:r>
              <a:rPr lang="cs-CZ" dirty="0" smtClean="0"/>
              <a:t>Práce s čísly i textem</a:t>
            </a:r>
          </a:p>
          <a:p>
            <a:pPr>
              <a:lnSpc>
                <a:spcPct val="90000"/>
              </a:lnSpc>
              <a:spcBef>
                <a:spcPts val="0"/>
              </a:spcBef>
              <a:spcAft>
                <a:spcPts val="1200"/>
              </a:spcAft>
            </a:pPr>
            <a:r>
              <a:rPr lang="cs-CZ" dirty="0" smtClean="0"/>
              <a:t>Rychle vytáhnout relevantní informace z většího množství jiných, méně relevantních informací</a:t>
            </a:r>
          </a:p>
          <a:p>
            <a:pPr>
              <a:lnSpc>
                <a:spcPct val="90000"/>
              </a:lnSpc>
              <a:spcBef>
                <a:spcPts val="0"/>
              </a:spcBef>
              <a:spcAft>
                <a:spcPts val="1200"/>
              </a:spcAft>
            </a:pPr>
            <a:r>
              <a:rPr lang="cs-CZ" dirty="0" smtClean="0"/>
              <a:t>Správně položit dotaz a dostat se k co největšímu množství správných dokumentů</a:t>
            </a:r>
          </a:p>
          <a:p>
            <a:pPr>
              <a:lnSpc>
                <a:spcPct val="90000"/>
              </a:lnSpc>
              <a:spcBef>
                <a:spcPts val="0"/>
              </a:spcBef>
              <a:spcAft>
                <a:spcPts val="1200"/>
              </a:spcAft>
            </a:pPr>
            <a:r>
              <a:rPr lang="cs-CZ" dirty="0" smtClean="0"/>
              <a:t>Znalost klasifikací oborových činností</a:t>
            </a:r>
          </a:p>
          <a:p>
            <a:pPr>
              <a:lnSpc>
                <a:spcPct val="90000"/>
              </a:lnSpc>
              <a:spcBef>
                <a:spcPts val="0"/>
              </a:spcBef>
              <a:spcAft>
                <a:spcPts val="1200"/>
              </a:spcAft>
            </a:pPr>
            <a:r>
              <a:rPr lang="cs-CZ" dirty="0" smtClean="0"/>
              <a:t>Povědomí o vhodných zdrojích</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IP - sekce</a:t>
            </a:r>
            <a:endParaRPr lang="cs-CZ" dirty="0"/>
          </a:p>
        </p:txBody>
      </p:sp>
      <p:sp>
        <p:nvSpPr>
          <p:cNvPr id="3" name="Content Placeholder 2"/>
          <p:cNvSpPr>
            <a:spLocks noGrp="1"/>
          </p:cNvSpPr>
          <p:nvPr>
            <p:ph idx="1"/>
          </p:nvPr>
        </p:nvSpPr>
        <p:spPr/>
        <p:txBody>
          <a:bodyPr>
            <a:normAutofit fontScale="92500" lnSpcReduction="10000"/>
          </a:bodyPr>
          <a:lstStyle/>
          <a:p>
            <a:pPr>
              <a:buNone/>
            </a:pPr>
            <a:r>
              <a:rPr lang="cs-CZ" sz="2800" dirty="0" smtClean="0"/>
              <a:t>Producenti informací</a:t>
            </a:r>
          </a:p>
          <a:p>
            <a:pPr lvl="1"/>
            <a:r>
              <a:rPr lang="cs-CZ" sz="2400" dirty="0" smtClean="0"/>
              <a:t>Státní agentury, výroční zprávy, obchodní rejstříky, …</a:t>
            </a:r>
          </a:p>
          <a:p>
            <a:pPr lvl="1"/>
            <a:endParaRPr lang="cs-CZ" sz="2400" dirty="0" smtClean="0"/>
          </a:p>
          <a:p>
            <a:pPr>
              <a:buNone/>
            </a:pPr>
            <a:r>
              <a:rPr lang="cs-CZ" sz="2800" dirty="0" smtClean="0"/>
              <a:t>Vydavatelé informací</a:t>
            </a:r>
          </a:p>
          <a:p>
            <a:pPr lvl="1"/>
            <a:r>
              <a:rPr lang="cs-CZ" sz="2400" dirty="0" smtClean="0"/>
              <a:t>Thomson Dialog, </a:t>
            </a:r>
            <a:r>
              <a:rPr lang="en-US" sz="2400" dirty="0" smtClean="0"/>
              <a:t>Bureau van </a:t>
            </a:r>
            <a:r>
              <a:rPr lang="en-US" sz="2400" dirty="0" err="1" smtClean="0"/>
              <a:t>Dijk</a:t>
            </a:r>
            <a:r>
              <a:rPr lang="cs-CZ" sz="2400" dirty="0" smtClean="0"/>
              <a:t>, </a:t>
            </a:r>
            <a:r>
              <a:rPr lang="cs-CZ" sz="2400" dirty="0" err="1" smtClean="0"/>
              <a:t>Čekia</a:t>
            </a:r>
            <a:r>
              <a:rPr lang="cs-CZ" sz="2400" dirty="0" smtClean="0"/>
              <a:t>, …</a:t>
            </a:r>
          </a:p>
          <a:p>
            <a:pPr lvl="1"/>
            <a:endParaRPr lang="cs-CZ" sz="2400" dirty="0" smtClean="0"/>
          </a:p>
          <a:p>
            <a:pPr>
              <a:buNone/>
            </a:pPr>
            <a:r>
              <a:rPr lang="cs-CZ" sz="2800" dirty="0" smtClean="0"/>
              <a:t>Hledači a zpracovatelé</a:t>
            </a:r>
          </a:p>
          <a:p>
            <a:pPr lvl="1"/>
            <a:r>
              <a:rPr lang="cs-CZ" sz="2400" dirty="0" smtClean="0"/>
              <a:t>Informační centra v podnicích, brokeři, analytici, …</a:t>
            </a:r>
          </a:p>
          <a:p>
            <a:pPr lvl="1"/>
            <a:endParaRPr lang="cs-CZ" sz="2400" dirty="0" smtClean="0"/>
          </a:p>
          <a:p>
            <a:pPr>
              <a:buNone/>
            </a:pPr>
            <a:r>
              <a:rPr lang="cs-CZ" sz="2800" dirty="0" smtClean="0"/>
              <a:t>Příjemci informací</a:t>
            </a:r>
          </a:p>
          <a:p>
            <a:pPr lvl="1"/>
            <a:r>
              <a:rPr lang="cs-CZ" sz="2400" dirty="0" smtClean="0"/>
              <a:t>Management firem, státní instituce, …</a:t>
            </a:r>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Trendy v IP</a:t>
            </a:r>
            <a:endParaRPr lang="cs-CZ" dirty="0"/>
          </a:p>
        </p:txBody>
      </p:sp>
      <p:sp>
        <p:nvSpPr>
          <p:cNvPr id="3" name="Content Placeholder 2"/>
          <p:cNvSpPr>
            <a:spLocks noGrp="1"/>
          </p:cNvSpPr>
          <p:nvPr>
            <p:ph idx="1"/>
          </p:nvPr>
        </p:nvSpPr>
        <p:spPr/>
        <p:txBody>
          <a:bodyPr/>
          <a:lstStyle/>
          <a:p>
            <a:r>
              <a:rPr lang="cs-CZ" dirty="0" smtClean="0"/>
              <a:t>Od dodávání dat k hledání významu informací</a:t>
            </a:r>
          </a:p>
          <a:p>
            <a:r>
              <a:rPr lang="cs-CZ" dirty="0" smtClean="0"/>
              <a:t>Řešení s přidanou hodnotou</a:t>
            </a:r>
          </a:p>
          <a:p>
            <a:r>
              <a:rPr lang="cs-CZ" dirty="0" err="1" smtClean="0"/>
              <a:t>Customization</a:t>
            </a:r>
            <a:r>
              <a:rPr lang="cs-CZ" dirty="0" smtClean="0"/>
              <a:t> &amp; </a:t>
            </a:r>
            <a:r>
              <a:rPr lang="cs-CZ" dirty="0" err="1" smtClean="0"/>
              <a:t>personalization</a:t>
            </a:r>
            <a:endParaRPr lang="cs-CZ" dirty="0" smtClean="0"/>
          </a:p>
          <a:p>
            <a:r>
              <a:rPr lang="cs-CZ" dirty="0" smtClean="0"/>
              <a:t>Integrace do pracovního procesu (</a:t>
            </a:r>
            <a:r>
              <a:rPr lang="cs-CZ" dirty="0" err="1" smtClean="0"/>
              <a:t>workflow</a:t>
            </a:r>
            <a:r>
              <a:rPr lang="cs-CZ" dirty="0" smtClean="0"/>
              <a:t> </a:t>
            </a:r>
            <a:r>
              <a:rPr lang="cs-CZ" dirty="0" err="1" smtClean="0"/>
              <a:t>tools</a:t>
            </a:r>
            <a:r>
              <a:rPr lang="cs-CZ" dirty="0" smtClean="0"/>
              <a:t>)</a:t>
            </a:r>
          </a:p>
          <a:p>
            <a:r>
              <a:rPr lang="cs-CZ" dirty="0" smtClean="0"/>
              <a:t>Mobilní nástroje</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1" name="Picture 15"/>
          <p:cNvPicPr>
            <a:picLocks noChangeAspect="1" noChangeArrowheads="1"/>
          </p:cNvPicPr>
          <p:nvPr/>
        </p:nvPicPr>
        <p:blipFill>
          <a:blip r:embed="rId2" cstate="print"/>
          <a:srcRect t="19056" b="15880"/>
          <a:stretch>
            <a:fillRect/>
          </a:stretch>
        </p:blipFill>
        <p:spPr bwMode="auto">
          <a:xfrm>
            <a:off x="6491140" y="5663981"/>
            <a:ext cx="1826546" cy="334319"/>
          </a:xfrm>
          <a:prstGeom prst="rect">
            <a:avLst/>
          </a:prstGeom>
          <a:noFill/>
          <a:ln w="9525">
            <a:noFill/>
            <a:miter lim="800000"/>
            <a:headEnd/>
            <a:tailEnd/>
          </a:ln>
        </p:spPr>
      </p:pic>
      <p:sp>
        <p:nvSpPr>
          <p:cNvPr id="2" name="Title 1"/>
          <p:cNvSpPr>
            <a:spLocks noGrp="1"/>
          </p:cNvSpPr>
          <p:nvPr>
            <p:ph type="title"/>
          </p:nvPr>
        </p:nvSpPr>
        <p:spPr/>
        <p:txBody>
          <a:bodyPr/>
          <a:lstStyle/>
          <a:p>
            <a:r>
              <a:rPr lang="cs-CZ" dirty="0" smtClean="0"/>
              <a:t>IP – světový hráči</a:t>
            </a:r>
            <a:endParaRPr lang="cs-CZ" dirty="0"/>
          </a:p>
        </p:txBody>
      </p:sp>
      <p:sp>
        <p:nvSpPr>
          <p:cNvPr id="3" name="Content Placeholder 2"/>
          <p:cNvSpPr>
            <a:spLocks noGrp="1"/>
          </p:cNvSpPr>
          <p:nvPr>
            <p:ph idx="1"/>
          </p:nvPr>
        </p:nvSpPr>
        <p:spPr/>
        <p:txBody>
          <a:bodyPr/>
          <a:lstStyle/>
          <a:p>
            <a:r>
              <a:rPr lang="cs-CZ" dirty="0" smtClean="0"/>
              <a:t>2007: </a:t>
            </a:r>
            <a:r>
              <a:rPr lang="cs-CZ" dirty="0" smtClean="0"/>
              <a:t>$381 mld., +5,3% (2006: 6%) </a:t>
            </a:r>
          </a:p>
          <a:p>
            <a:r>
              <a:rPr lang="cs-CZ" dirty="0" smtClean="0"/>
              <a:t>Hlavní hráči:</a:t>
            </a:r>
          </a:p>
          <a:p>
            <a:pPr lvl="1"/>
            <a:r>
              <a:rPr lang="cs-CZ" dirty="0" err="1" smtClean="0"/>
              <a:t>Google</a:t>
            </a:r>
            <a:r>
              <a:rPr lang="cs-CZ" dirty="0" smtClean="0"/>
              <a:t> (2006: +73%, 2007: +57%)</a:t>
            </a:r>
          </a:p>
          <a:p>
            <a:pPr lvl="1"/>
            <a:r>
              <a:rPr lang="cs-CZ" dirty="0" err="1" smtClean="0"/>
              <a:t>Reed</a:t>
            </a:r>
            <a:r>
              <a:rPr lang="cs-CZ" dirty="0" smtClean="0"/>
              <a:t> </a:t>
            </a:r>
            <a:r>
              <a:rPr lang="cs-CZ" dirty="0" err="1" smtClean="0"/>
              <a:t>Elsevier</a:t>
            </a:r>
            <a:endParaRPr lang="cs-CZ" dirty="0" smtClean="0"/>
          </a:p>
          <a:p>
            <a:pPr lvl="1"/>
            <a:r>
              <a:rPr lang="cs-CZ" dirty="0" err="1" smtClean="0"/>
              <a:t>Pearson</a:t>
            </a:r>
            <a:endParaRPr lang="cs-CZ" dirty="0" smtClean="0"/>
          </a:p>
          <a:p>
            <a:pPr lvl="1"/>
            <a:r>
              <a:rPr lang="cs-CZ" dirty="0" err="1" smtClean="0"/>
              <a:t>Yahoo</a:t>
            </a:r>
            <a:r>
              <a:rPr lang="cs-CZ" dirty="0" smtClean="0"/>
              <a:t>! (2006: +22%, 2007: +10%)</a:t>
            </a:r>
          </a:p>
          <a:p>
            <a:pPr lvl="1"/>
            <a:r>
              <a:rPr lang="cs-CZ" dirty="0" smtClean="0"/>
              <a:t>Thomson</a:t>
            </a:r>
          </a:p>
          <a:p>
            <a:pPr lvl="1"/>
            <a:r>
              <a:rPr lang="cs-CZ" dirty="0" err="1" smtClean="0"/>
              <a:t>Gannett</a:t>
            </a:r>
            <a:r>
              <a:rPr lang="cs-CZ" dirty="0" smtClean="0"/>
              <a:t> (USA </a:t>
            </a:r>
            <a:r>
              <a:rPr lang="cs-CZ" dirty="0" err="1" smtClean="0"/>
              <a:t>Today</a:t>
            </a:r>
            <a:r>
              <a:rPr lang="cs-CZ" dirty="0" smtClean="0"/>
              <a:t>…)</a:t>
            </a:r>
          </a:p>
          <a:p>
            <a:pPr lvl="1"/>
            <a:r>
              <a:rPr lang="cs-CZ" dirty="0" err="1" smtClean="0"/>
              <a:t>McGraw</a:t>
            </a:r>
            <a:r>
              <a:rPr lang="cs-CZ" dirty="0" smtClean="0"/>
              <a:t>-</a:t>
            </a:r>
            <a:r>
              <a:rPr lang="cs-CZ" dirty="0" err="1" smtClean="0"/>
              <a:t>Hill</a:t>
            </a:r>
            <a:r>
              <a:rPr lang="cs-CZ" dirty="0" smtClean="0"/>
              <a:t> (Standard &amp; </a:t>
            </a:r>
            <a:r>
              <a:rPr lang="cs-CZ" dirty="0" err="1" smtClean="0"/>
              <a:t>Poor</a:t>
            </a:r>
            <a:r>
              <a:rPr lang="cs-CZ" dirty="0" smtClean="0"/>
              <a:t>'s…)</a:t>
            </a:r>
          </a:p>
          <a:p>
            <a:pPr lvl="1"/>
            <a:r>
              <a:rPr lang="cs-CZ" dirty="0" err="1" smtClean="0"/>
              <a:t>Bloomberg</a:t>
            </a:r>
            <a:endParaRPr lang="cs-CZ" dirty="0" smtClean="0"/>
          </a:p>
          <a:p>
            <a:pPr lvl="1"/>
            <a:r>
              <a:rPr lang="cs-CZ" dirty="0" err="1" smtClean="0"/>
              <a:t>Reuters</a:t>
            </a:r>
            <a:endParaRPr lang="cs-CZ" dirty="0" smtClean="0"/>
          </a:p>
          <a:p>
            <a:pPr lvl="1"/>
            <a:r>
              <a:rPr lang="cs-CZ" dirty="0" err="1" smtClean="0"/>
              <a:t>Wolters</a:t>
            </a:r>
            <a:r>
              <a:rPr lang="cs-CZ" dirty="0" smtClean="0"/>
              <a:t> </a:t>
            </a:r>
            <a:r>
              <a:rPr lang="cs-CZ" dirty="0" err="1" smtClean="0"/>
              <a:t>Kluwe</a:t>
            </a:r>
            <a:endParaRPr lang="cs-CZ" dirty="0"/>
          </a:p>
        </p:txBody>
      </p:sp>
      <p:sp>
        <p:nvSpPr>
          <p:cNvPr id="4" name="Text Box 2052"/>
          <p:cNvSpPr txBox="1">
            <a:spLocks noChangeArrowheads="1"/>
          </p:cNvSpPr>
          <p:nvPr/>
        </p:nvSpPr>
        <p:spPr bwMode="auto">
          <a:xfrm>
            <a:off x="7532940" y="5959114"/>
            <a:ext cx="1287532" cy="261610"/>
          </a:xfrm>
          <a:prstGeom prst="rect">
            <a:avLst/>
          </a:prstGeom>
          <a:noFill/>
          <a:ln w="9525">
            <a:noFill/>
            <a:miter lim="800000"/>
            <a:headEnd/>
            <a:tailEnd/>
          </a:ln>
          <a:effectLst/>
        </p:spPr>
        <p:txBody>
          <a:bodyPr wrap="none">
            <a:spAutoFit/>
          </a:bodyPr>
          <a:lstStyle/>
          <a:p>
            <a:r>
              <a:rPr lang="cs-CZ" sz="1100" dirty="0"/>
              <a:t>Zdroj: </a:t>
            </a:r>
            <a:r>
              <a:rPr lang="cs-CZ" sz="1100" dirty="0" err="1"/>
              <a:t>Outsell</a:t>
            </a:r>
            <a:r>
              <a:rPr lang="cs-CZ" sz="1100" dirty="0"/>
              <a:t> </a:t>
            </a:r>
            <a:r>
              <a:rPr lang="cs-CZ" sz="1100" dirty="0" err="1"/>
              <a:t>Inc</a:t>
            </a:r>
            <a:r>
              <a:rPr lang="cs-CZ" sz="1100" dirty="0"/>
              <a:t>.</a:t>
            </a:r>
            <a:endParaRPr lang="cs-CZ" sz="1100" b="1" dirty="0"/>
          </a:p>
        </p:txBody>
      </p:sp>
      <p:pic>
        <p:nvPicPr>
          <p:cNvPr id="4098" name="Picture 2"/>
          <p:cNvPicPr>
            <a:picLocks noChangeAspect="1" noChangeArrowheads="1"/>
          </p:cNvPicPr>
          <p:nvPr/>
        </p:nvPicPr>
        <p:blipFill>
          <a:blip r:embed="rId3" cstate="print"/>
          <a:srcRect/>
          <a:stretch>
            <a:fillRect/>
          </a:stretch>
        </p:blipFill>
        <p:spPr bwMode="auto">
          <a:xfrm>
            <a:off x="6588126" y="2132856"/>
            <a:ext cx="858528" cy="503982"/>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6601980" y="2695019"/>
            <a:ext cx="1417340" cy="191341"/>
          </a:xfrm>
          <a:prstGeom prst="rect">
            <a:avLst/>
          </a:prstGeom>
          <a:noFill/>
          <a:ln w="9525">
            <a:noFill/>
            <a:miter lim="800000"/>
            <a:headEnd/>
            <a:tailEnd/>
          </a:ln>
        </p:spPr>
      </p:pic>
      <p:pic>
        <p:nvPicPr>
          <p:cNvPr id="4101" name="Picture 5"/>
          <p:cNvPicPr>
            <a:picLocks noChangeAspect="1" noChangeArrowheads="1"/>
          </p:cNvPicPr>
          <p:nvPr/>
        </p:nvPicPr>
        <p:blipFill>
          <a:blip r:embed="rId5" cstate="print"/>
          <a:srcRect/>
          <a:stretch>
            <a:fillRect/>
          </a:stretch>
        </p:blipFill>
        <p:spPr bwMode="auto">
          <a:xfrm>
            <a:off x="6588125" y="3040757"/>
            <a:ext cx="992825" cy="316806"/>
          </a:xfrm>
          <a:prstGeom prst="rect">
            <a:avLst/>
          </a:prstGeom>
          <a:noFill/>
          <a:ln w="9525">
            <a:noFill/>
            <a:miter lim="800000"/>
            <a:headEnd/>
            <a:tailEnd/>
          </a:ln>
        </p:spPr>
      </p:pic>
      <p:pic>
        <p:nvPicPr>
          <p:cNvPr id="4103" name="Picture 7"/>
          <p:cNvPicPr>
            <a:picLocks noChangeAspect="1" noChangeArrowheads="1"/>
          </p:cNvPicPr>
          <p:nvPr/>
        </p:nvPicPr>
        <p:blipFill>
          <a:blip r:embed="rId6" cstate="print"/>
          <a:srcRect t="26135" b="26135"/>
          <a:stretch>
            <a:fillRect/>
          </a:stretch>
        </p:blipFill>
        <p:spPr bwMode="auto">
          <a:xfrm>
            <a:off x="6588125" y="3368965"/>
            <a:ext cx="916310" cy="306804"/>
          </a:xfrm>
          <a:prstGeom prst="rect">
            <a:avLst/>
          </a:prstGeom>
          <a:noFill/>
          <a:ln w="9525">
            <a:noFill/>
            <a:miter lim="800000"/>
            <a:headEnd/>
            <a:tailEnd/>
          </a:ln>
        </p:spPr>
      </p:pic>
      <p:pic>
        <p:nvPicPr>
          <p:cNvPr id="4105" name="Picture 9"/>
          <p:cNvPicPr>
            <a:picLocks noChangeAspect="1" noChangeArrowheads="1"/>
          </p:cNvPicPr>
          <p:nvPr/>
        </p:nvPicPr>
        <p:blipFill>
          <a:blip r:embed="rId7" cstate="print"/>
          <a:srcRect t="29396" b="33596"/>
          <a:stretch>
            <a:fillRect/>
          </a:stretch>
        </p:blipFill>
        <p:spPr bwMode="auto">
          <a:xfrm>
            <a:off x="6588125" y="3716338"/>
            <a:ext cx="857250" cy="317235"/>
          </a:xfrm>
          <a:prstGeom prst="rect">
            <a:avLst/>
          </a:prstGeom>
          <a:noFill/>
          <a:ln w="9525">
            <a:noFill/>
            <a:miter lim="800000"/>
            <a:headEnd/>
            <a:tailEnd/>
          </a:ln>
        </p:spPr>
      </p:pic>
      <p:pic>
        <p:nvPicPr>
          <p:cNvPr id="4107" name="Picture 11"/>
          <p:cNvPicPr>
            <a:picLocks noChangeAspect="1" noChangeArrowheads="1"/>
          </p:cNvPicPr>
          <p:nvPr/>
        </p:nvPicPr>
        <p:blipFill>
          <a:blip r:embed="rId8" cstate="print"/>
          <a:srcRect/>
          <a:stretch>
            <a:fillRect/>
          </a:stretch>
        </p:blipFill>
        <p:spPr bwMode="auto">
          <a:xfrm>
            <a:off x="6588125" y="4169792"/>
            <a:ext cx="925670" cy="267271"/>
          </a:xfrm>
          <a:prstGeom prst="rect">
            <a:avLst/>
          </a:prstGeom>
          <a:noFill/>
          <a:ln w="9525">
            <a:noFill/>
            <a:miter lim="800000"/>
            <a:headEnd/>
            <a:tailEnd/>
          </a:ln>
        </p:spPr>
      </p:pic>
      <p:pic>
        <p:nvPicPr>
          <p:cNvPr id="4108" name="Picture 12"/>
          <p:cNvPicPr>
            <a:picLocks noChangeAspect="1" noChangeArrowheads="1"/>
          </p:cNvPicPr>
          <p:nvPr/>
        </p:nvPicPr>
        <p:blipFill>
          <a:blip r:embed="rId9" cstate="print"/>
          <a:srcRect t="18664" b="27996"/>
          <a:stretch>
            <a:fillRect/>
          </a:stretch>
        </p:blipFill>
        <p:spPr bwMode="auto">
          <a:xfrm>
            <a:off x="6588125" y="4573581"/>
            <a:ext cx="950019" cy="295282"/>
          </a:xfrm>
          <a:prstGeom prst="rect">
            <a:avLst/>
          </a:prstGeom>
          <a:noFill/>
          <a:ln w="9525">
            <a:noFill/>
            <a:miter lim="800000"/>
            <a:headEnd/>
            <a:tailEnd/>
          </a:ln>
        </p:spPr>
      </p:pic>
      <p:pic>
        <p:nvPicPr>
          <p:cNvPr id="4109" name="Picture 13"/>
          <p:cNvPicPr>
            <a:picLocks noChangeAspect="1" noChangeArrowheads="1"/>
          </p:cNvPicPr>
          <p:nvPr/>
        </p:nvPicPr>
        <p:blipFill>
          <a:blip r:embed="rId10" cstate="print"/>
          <a:srcRect t="34710" b="38567"/>
          <a:stretch>
            <a:fillRect/>
          </a:stretch>
        </p:blipFill>
        <p:spPr bwMode="auto">
          <a:xfrm>
            <a:off x="6588125" y="4979776"/>
            <a:ext cx="971550" cy="249449"/>
          </a:xfrm>
          <a:prstGeom prst="rect">
            <a:avLst/>
          </a:prstGeom>
          <a:noFill/>
          <a:ln w="9525">
            <a:noFill/>
            <a:miter lim="800000"/>
            <a:headEnd/>
            <a:tailEnd/>
          </a:ln>
        </p:spPr>
      </p:pic>
      <p:pic>
        <p:nvPicPr>
          <p:cNvPr id="4110" name="Picture 14"/>
          <p:cNvPicPr>
            <a:picLocks noChangeAspect="1" noChangeArrowheads="1"/>
          </p:cNvPicPr>
          <p:nvPr/>
        </p:nvPicPr>
        <p:blipFill>
          <a:blip r:embed="rId11" cstate="print"/>
          <a:srcRect t="21597" b="16198"/>
          <a:stretch>
            <a:fillRect/>
          </a:stretch>
        </p:blipFill>
        <p:spPr bwMode="auto">
          <a:xfrm>
            <a:off x="6399910" y="5244708"/>
            <a:ext cx="1421705" cy="344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Trh profesionálních informací (2006)</a:t>
            </a:r>
            <a:endParaRPr lang="cs-CZ" dirty="0"/>
          </a:p>
        </p:txBody>
      </p:sp>
      <p:sp>
        <p:nvSpPr>
          <p:cNvPr id="3" name="Content Placeholder 2"/>
          <p:cNvSpPr>
            <a:spLocks noGrp="1"/>
          </p:cNvSpPr>
          <p:nvPr>
            <p:ph idx="1"/>
          </p:nvPr>
        </p:nvSpPr>
        <p:spPr/>
        <p:txBody>
          <a:bodyPr/>
          <a:lstStyle/>
          <a:p>
            <a:r>
              <a:rPr lang="cs-CZ" dirty="0" smtClean="0"/>
              <a:t>právní </a:t>
            </a:r>
            <a:r>
              <a:rPr lang="cs-CZ" dirty="0" err="1" smtClean="0"/>
              <a:t>info</a:t>
            </a:r>
            <a:r>
              <a:rPr lang="cs-CZ" dirty="0" smtClean="0"/>
              <a:t> 33%</a:t>
            </a:r>
          </a:p>
          <a:p>
            <a:r>
              <a:rPr lang="cs-CZ" dirty="0" smtClean="0"/>
              <a:t>přírodní vědy a technika 27%</a:t>
            </a:r>
          </a:p>
          <a:p>
            <a:r>
              <a:rPr lang="cs-CZ" dirty="0" smtClean="0"/>
              <a:t>medicína 23%</a:t>
            </a:r>
          </a:p>
          <a:p>
            <a:r>
              <a:rPr lang="cs-CZ" dirty="0" smtClean="0"/>
              <a:t>obchodní </a:t>
            </a:r>
            <a:r>
              <a:rPr lang="cs-CZ" dirty="0" err="1" smtClean="0"/>
              <a:t>info</a:t>
            </a:r>
            <a:r>
              <a:rPr lang="cs-CZ" dirty="0" smtClean="0"/>
              <a:t> 17%</a:t>
            </a:r>
          </a:p>
          <a:p>
            <a:endParaRPr lang="cs-CZ" dirty="0" smtClean="0"/>
          </a:p>
          <a:p>
            <a:r>
              <a:rPr lang="cs-CZ" dirty="0" smtClean="0"/>
              <a:t>Knihy (včetně elektronických) 36%</a:t>
            </a:r>
          </a:p>
          <a:p>
            <a:r>
              <a:rPr lang="cs-CZ" dirty="0" smtClean="0"/>
              <a:t>Časopisy (včetně elektronických) 20%</a:t>
            </a:r>
          </a:p>
          <a:p>
            <a:r>
              <a:rPr lang="cs-CZ" dirty="0" smtClean="0"/>
              <a:t>Sekundární zdroje 22%</a:t>
            </a:r>
          </a:p>
          <a:p>
            <a:r>
              <a:rPr lang="cs-CZ" dirty="0" smtClean="0"/>
              <a:t>Adresáře a databáze 10%</a:t>
            </a:r>
          </a:p>
          <a:p>
            <a:r>
              <a:rPr lang="cs-CZ" dirty="0" smtClean="0"/>
              <a:t>Bulletiny a aktualizace 10%</a:t>
            </a:r>
          </a:p>
          <a:p>
            <a:r>
              <a:rPr lang="cs-CZ" dirty="0" smtClean="0"/>
              <a:t>Ostatní 2%</a:t>
            </a:r>
          </a:p>
          <a:p>
            <a:pPr>
              <a:buNone/>
            </a:pPr>
            <a:endParaRPr lang="cs-CZ" dirty="0" smtClean="0"/>
          </a:p>
          <a:p>
            <a:pPr>
              <a:buNone/>
            </a:pPr>
            <a:endParaRPr lang="cs-CZ" dirty="0"/>
          </a:p>
        </p:txBody>
      </p:sp>
      <p:sp>
        <p:nvSpPr>
          <p:cNvPr id="4" name="TextBox 3"/>
          <p:cNvSpPr txBox="1"/>
          <p:nvPr/>
        </p:nvSpPr>
        <p:spPr>
          <a:xfrm>
            <a:off x="4139952" y="6021288"/>
            <a:ext cx="4824536" cy="215444"/>
          </a:xfrm>
          <a:prstGeom prst="rect">
            <a:avLst/>
          </a:prstGeom>
          <a:noFill/>
        </p:spPr>
        <p:txBody>
          <a:bodyPr wrap="square" rtlCol="0">
            <a:spAutoFit/>
          </a:bodyPr>
          <a:lstStyle/>
          <a:p>
            <a:r>
              <a:rPr lang="cs-CZ" sz="800" dirty="0" smtClean="0"/>
              <a:t>http://www.</a:t>
            </a:r>
            <a:r>
              <a:rPr lang="cs-CZ" sz="800" dirty="0" err="1" smtClean="0"/>
              <a:t>czechpsi.info</a:t>
            </a:r>
            <a:r>
              <a:rPr lang="cs-CZ" sz="800" dirty="0" smtClean="0"/>
              <a:t>/fakta-o-</a:t>
            </a:r>
            <a:r>
              <a:rPr lang="cs-CZ" sz="800" dirty="0" err="1" smtClean="0"/>
              <a:t>svetovem</a:t>
            </a:r>
            <a:r>
              <a:rPr lang="cs-CZ" sz="800" dirty="0" smtClean="0"/>
              <a:t>-</a:t>
            </a:r>
            <a:r>
              <a:rPr lang="cs-CZ" sz="800" dirty="0" err="1" smtClean="0"/>
              <a:t>informacnim</a:t>
            </a:r>
            <a:r>
              <a:rPr lang="cs-CZ" sz="800" dirty="0" smtClean="0"/>
              <a:t>-</a:t>
            </a:r>
            <a:r>
              <a:rPr lang="cs-CZ" sz="800" dirty="0" err="1" smtClean="0"/>
              <a:t>prumyslu</a:t>
            </a:r>
            <a:r>
              <a:rPr lang="cs-CZ" sz="800" dirty="0" smtClean="0"/>
              <a:t>-a-trhu-</a:t>
            </a:r>
            <a:r>
              <a:rPr lang="cs-CZ" sz="800" dirty="0" err="1" smtClean="0"/>
              <a:t>informacniho</a:t>
            </a:r>
            <a:r>
              <a:rPr lang="cs-CZ" sz="800" dirty="0" smtClean="0"/>
              <a:t>-obsahu.</a:t>
            </a:r>
            <a:r>
              <a:rPr lang="cs-CZ" sz="800" dirty="0" err="1" smtClean="0"/>
              <a:t>html</a:t>
            </a:r>
            <a:endParaRPr lang="cs-CZ"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1651</TotalTime>
  <Words>1773</Words>
  <Application>Microsoft Office PowerPoint</Application>
  <PresentationFormat>On-screen Show (4:3)</PresentationFormat>
  <Paragraphs>352</Paragraphs>
  <Slides>34</Slides>
  <Notes>2</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34</vt:i4>
      </vt:variant>
    </vt:vector>
  </HeadingPairs>
  <TitlesOfParts>
    <vt:vector size="37" baseType="lpstr">
      <vt:lpstr>Arial</vt:lpstr>
      <vt:lpstr>Blank</vt:lpstr>
      <vt:lpstr>1_Blank</vt:lpstr>
      <vt:lpstr>Informační průmysl 2010</vt:lpstr>
      <vt:lpstr>Informační průmysl - obsah</vt:lpstr>
      <vt:lpstr>Zaměření Informačního PRůmyslu </vt:lpstr>
      <vt:lpstr>IP – kde ho nalezneme</vt:lpstr>
      <vt:lpstr>Informační průmysl</vt:lpstr>
      <vt:lpstr>IP - sekce</vt:lpstr>
      <vt:lpstr>Trendy v IP</vt:lpstr>
      <vt:lpstr>IP – světový hráči</vt:lpstr>
      <vt:lpstr>Trh profesionálních informací (2006)</vt:lpstr>
      <vt:lpstr>Business Information Market</vt:lpstr>
      <vt:lpstr>Právní a obchodní informace</vt:lpstr>
      <vt:lpstr>Informační management </vt:lpstr>
      <vt:lpstr>Informační management</vt:lpstr>
      <vt:lpstr>Informační management</vt:lpstr>
      <vt:lpstr>Informační management</vt:lpstr>
      <vt:lpstr>Organizace kolem IM</vt:lpstr>
      <vt:lpstr>Problémové faktory IM</vt:lpstr>
      <vt:lpstr>Informační audit</vt:lpstr>
      <vt:lpstr>Informační mapy a toky</vt:lpstr>
      <vt:lpstr>Výhody myšlenkových a znalostních map</vt:lpstr>
      <vt:lpstr>Informační audit</vt:lpstr>
      <vt:lpstr>Informační audit</vt:lpstr>
      <vt:lpstr>Fáze informačního auditu</vt:lpstr>
      <vt:lpstr>znalostní management </vt:lpstr>
      <vt:lpstr>Znalostní management</vt:lpstr>
      <vt:lpstr>Struktura znalostí</vt:lpstr>
      <vt:lpstr>Životní cyklus znalostí</vt:lpstr>
      <vt:lpstr>Tacitní a explicitní znalosti</vt:lpstr>
      <vt:lpstr>Konverze znalostí</vt:lpstr>
      <vt:lpstr>Spirála znalostí</vt:lpstr>
      <vt:lpstr>Zajímavosti a další informace</vt:lpstr>
      <vt:lpstr>Informační profesionál</vt:lpstr>
      <vt:lpstr>Informační profesionál</vt:lpstr>
      <vt:lpstr>Association of Independent  Information Profesionals</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87</cp:revision>
  <dcterms:created xsi:type="dcterms:W3CDTF">2010-09-06T12:20:12Z</dcterms:created>
  <dcterms:modified xsi:type="dcterms:W3CDTF">2010-09-30T21:46:42Z</dcterms:modified>
</cp:coreProperties>
</file>