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 id="2147483670" r:id="rId2"/>
  </p:sldMasterIdLst>
  <p:notesMasterIdLst>
    <p:notesMasterId r:id="rId37"/>
  </p:notesMasterIdLst>
  <p:handoutMasterIdLst>
    <p:handoutMasterId r:id="rId38"/>
  </p:handoutMasterIdLst>
  <p:sldIdLst>
    <p:sldId id="259" r:id="rId3"/>
    <p:sldId id="273" r:id="rId4"/>
    <p:sldId id="307" r:id="rId5"/>
    <p:sldId id="285" r:id="rId6"/>
    <p:sldId id="286" r:id="rId7"/>
    <p:sldId id="298" r:id="rId8"/>
    <p:sldId id="291" r:id="rId9"/>
    <p:sldId id="287" r:id="rId10"/>
    <p:sldId id="288" r:id="rId11"/>
    <p:sldId id="289" r:id="rId12"/>
    <p:sldId id="290" r:id="rId13"/>
    <p:sldId id="294" r:id="rId14"/>
    <p:sldId id="297" r:id="rId15"/>
    <p:sldId id="299" r:id="rId16"/>
    <p:sldId id="300" r:id="rId17"/>
    <p:sldId id="301" r:id="rId18"/>
    <p:sldId id="302" r:id="rId19"/>
    <p:sldId id="315" r:id="rId20"/>
    <p:sldId id="317" r:id="rId21"/>
    <p:sldId id="320" r:id="rId22"/>
    <p:sldId id="304" r:id="rId23"/>
    <p:sldId id="306" r:id="rId24"/>
    <p:sldId id="305" r:id="rId25"/>
    <p:sldId id="309" r:id="rId26"/>
    <p:sldId id="303" r:id="rId27"/>
    <p:sldId id="314" r:id="rId28"/>
    <p:sldId id="311" r:id="rId29"/>
    <p:sldId id="312" r:id="rId30"/>
    <p:sldId id="313" r:id="rId31"/>
    <p:sldId id="321" r:id="rId32"/>
    <p:sldId id="318" r:id="rId33"/>
    <p:sldId id="323" r:id="rId34"/>
    <p:sldId id="324" r:id="rId35"/>
    <p:sldId id="325" r:id="rId36"/>
  </p:sldIdLst>
  <p:sldSz cx="9144000" cy="6858000" type="screen4x3"/>
  <p:notesSz cx="7086600" cy="9410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2828"/>
    <a:srgbClr val="F1F1F1"/>
    <a:srgbClr val="FAE600"/>
    <a:srgbClr val="B4B4B4"/>
    <a:srgbClr val="FFD200"/>
    <a:srgbClr val="000000"/>
    <a:srgbClr val="646464"/>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39" autoAdjust="0"/>
    <p:restoredTop sz="81593" autoAdjust="0"/>
  </p:normalViewPr>
  <p:slideViewPr>
    <p:cSldViewPr>
      <p:cViewPr varScale="1">
        <p:scale>
          <a:sx n="85" d="100"/>
          <a:sy n="85" d="100"/>
        </p:scale>
        <p:origin x="-1020" y="-78"/>
      </p:cViewPr>
      <p:guideLst>
        <p:guide orient="horz" pos="3430"/>
        <p:guide pos="2880"/>
      </p:guideLst>
    </p:cSldViewPr>
  </p:slideViewPr>
  <p:notesTextViewPr>
    <p:cViewPr>
      <p:scale>
        <a:sx n="100" d="100"/>
        <a:sy n="100" d="100"/>
      </p:scale>
      <p:origin x="0" y="0"/>
    </p:cViewPr>
  </p:notesTextViewPr>
  <p:sorterViewPr>
    <p:cViewPr>
      <p:scale>
        <a:sx n="50" d="100"/>
        <a:sy n="50"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8" name="Rectangle 6"/>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69639" name="Rectangle 7"/>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69640" name="Rectangle 8"/>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74984DEF-64B7-4B0D-9CAD-88AC71C7ACA2}" type="slidenum">
              <a:rPr lang="en-US" sz="1100">
                <a:cs typeface="Arial" charset="0"/>
              </a:rPr>
              <a:pPr/>
              <a:t>‹#›</a:t>
            </a:fld>
            <a:endParaRPr lang="en-US" sz="1100">
              <a:cs typeface="Arial" charset="0"/>
            </a:endParaRPr>
          </a:p>
        </p:txBody>
      </p:sp>
      <p:pic>
        <p:nvPicPr>
          <p:cNvPr id="69641" name="Picture 9" descr="logo_tagblack"/>
          <p:cNvPicPr>
            <a:picLocks noChangeAspect="1" noChangeArrowheads="1"/>
          </p:cNvPicPr>
          <p:nvPr/>
        </p:nvPicPr>
        <p:blipFill>
          <a:blip r:embed="rId2" cstate="print"/>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6" name="Rectangle 4"/>
          <p:cNvSpPr>
            <a:spLocks noGrp="1" noRot="1" noChangeAspect="1" noChangeArrowheads="1" noTextEdit="1"/>
          </p:cNvSpPr>
          <p:nvPr>
            <p:ph type="sldImg" idx="2"/>
          </p:nvPr>
        </p:nvSpPr>
        <p:spPr bwMode="auto">
          <a:xfrm>
            <a:off x="1190625" y="706438"/>
            <a:ext cx="4705350" cy="3529012"/>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708025" y="4470400"/>
            <a:ext cx="5670550" cy="4233863"/>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200" name="Rectangle 8"/>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8201" name="Rectangle 9"/>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8202" name="Rectangle 10"/>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FA5FCB97-0EDB-4471-BEA3-C3A3F240EE22}" type="slidenum">
              <a:rPr lang="en-US" sz="1100">
                <a:cs typeface="Arial" charset="0"/>
              </a:rPr>
              <a:pPr/>
              <a:t>‹#›</a:t>
            </a:fld>
            <a:endParaRPr lang="en-US" sz="1100">
              <a:cs typeface="Arial" charset="0"/>
            </a:endParaRPr>
          </a:p>
        </p:txBody>
      </p:sp>
      <p:pic>
        <p:nvPicPr>
          <p:cNvPr id="8203" name="Picture 11" descr="logo_tagblack"/>
          <p:cNvPicPr>
            <a:picLocks noChangeAspect="1" noChangeArrowheads="1"/>
          </p:cNvPicPr>
          <p:nvPr/>
        </p:nvPicPr>
        <p:blipFill>
          <a:blip r:embed="rId2"/>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notesStyle>
    <a:lvl1pPr algn="l" rtl="0" fontAlgn="base">
      <a:spcBef>
        <a:spcPct val="30000"/>
      </a:spcBef>
      <a:spcAft>
        <a:spcPct val="0"/>
      </a:spcAft>
      <a:buClr>
        <a:srgbClr val="FFD200"/>
      </a:buClr>
      <a:buSzPct val="75000"/>
      <a:buFont typeface="Arial" charset="0"/>
      <a:defRPr sz="1200" kern="1200">
        <a:solidFill>
          <a:schemeClr val="tx1"/>
        </a:solidFill>
        <a:latin typeface="Arial" charset="0"/>
        <a:ea typeface="+mn-ea"/>
        <a:cs typeface="+mn-cs"/>
      </a:defRPr>
    </a:lvl1pPr>
    <a:lvl2pPr marL="1588" indent="179388"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2pPr>
    <a:lvl3pPr marL="360363" indent="1905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3pPr>
    <a:lvl4pPr marL="723900" indent="1778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4pPr>
    <a:lvl5pPr marL="1081088" indent="176213"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pPr>
              <a:lnSpc>
                <a:spcPct val="90000"/>
              </a:lnSpc>
            </a:pPr>
            <a:r>
              <a:rPr lang="en-GB" sz="1000"/>
              <a:t>For information on applying this template onto existing presentations, refer to the notes on slide 2 of this presentation.</a:t>
            </a:r>
          </a:p>
          <a:p>
            <a:pPr>
              <a:lnSpc>
                <a:spcPct val="90000"/>
              </a:lnSpc>
            </a:pPr>
            <a:r>
              <a:rPr lang="en-GB" sz="1000"/>
              <a:t>The Input area of the Beam can be customized to reflect the content of the</a:t>
            </a:r>
            <a:br>
              <a:rPr lang="en-GB" sz="1000"/>
            </a:br>
            <a:r>
              <a:rPr lang="en-GB" sz="1000"/>
              <a:t>presentation. The Input area is an AutoShape with a picture fill. To change this, ensure you have the image you wish to use (ideally a </a:t>
            </a:r>
            <a:r>
              <a:rPr lang="en-GB" sz="1000" b="1"/>
              <a:t>.jpg</a:t>
            </a:r>
            <a:r>
              <a:rPr lang="en-GB" sz="1000"/>
              <a:t> or a </a:t>
            </a:r>
            <a:r>
              <a:rPr lang="en-GB" sz="1000" b="1"/>
              <a:t>.png</a:t>
            </a:r>
            <a:r>
              <a:rPr lang="en-GB" sz="1000"/>
              <a:t> file) in an accessible folder. The image should have a ratio of 1:1 to ensure it does not appear distorted.</a:t>
            </a:r>
          </a:p>
          <a:p>
            <a:pPr>
              <a:lnSpc>
                <a:spcPct val="90000"/>
              </a:lnSpc>
            </a:pPr>
            <a:r>
              <a:rPr lang="en-GB" sz="1000"/>
              <a:t>Acceptable images for importing into the Input area of the Beam are the three approved graphics (lines), and black and white photography or illustrations which follow the principles laid out on </a:t>
            </a:r>
            <a:r>
              <a:rPr lang="en-GB" sz="1000" i="1"/>
              <a:t>The Branding Zone. </a:t>
            </a:r>
            <a:r>
              <a:rPr lang="en-GB" sz="1000"/>
              <a:t>Color images should never be imported into this area.</a:t>
            </a:r>
          </a:p>
          <a:p>
            <a:pPr>
              <a:lnSpc>
                <a:spcPct val="90000"/>
              </a:lnSpc>
            </a:pPr>
            <a:r>
              <a:rPr lang="en-GB" sz="1000"/>
              <a:t>To create a thank you slide with a picture in the Input area of the Beam, duplicate this master slide and create a new master slide. If using the graphic on the title slide the same should be used on the thank you slide. If using a picture in the Input area of the Beam in the title slide, the same or different but related picture can be used on the thank you slide. </a:t>
            </a:r>
          </a:p>
          <a:p>
            <a:pPr>
              <a:lnSpc>
                <a:spcPct val="90000"/>
              </a:lnSpc>
            </a:pPr>
            <a:r>
              <a:rPr lang="en-GB" sz="1000"/>
              <a:t>Customize the Input area of the Beam as described below. </a:t>
            </a:r>
          </a:p>
          <a:p>
            <a:pPr lvl="1">
              <a:lnSpc>
                <a:spcPct val="90000"/>
              </a:lnSpc>
            </a:pPr>
            <a:r>
              <a:rPr lang="en-GB" sz="1000"/>
              <a:t>Click on the </a:t>
            </a:r>
            <a:r>
              <a:rPr lang="en-GB" sz="1000" b="1"/>
              <a:t>View</a:t>
            </a:r>
            <a:r>
              <a:rPr lang="en-GB" sz="1000"/>
              <a:t> tab from the menu bar and select </a:t>
            </a:r>
            <a:r>
              <a:rPr lang="en-GB" sz="1000" b="1"/>
              <a:t>Master&gt;Slide Master</a:t>
            </a:r>
          </a:p>
          <a:p>
            <a:pPr lvl="1">
              <a:lnSpc>
                <a:spcPct val="90000"/>
              </a:lnSpc>
            </a:pPr>
            <a:r>
              <a:rPr lang="en-GB" sz="1000"/>
              <a:t>Right-click on the Input graphic and select </a:t>
            </a:r>
            <a:r>
              <a:rPr lang="en-GB" sz="1000" b="1"/>
              <a:t>Format AutoShape</a:t>
            </a:r>
          </a:p>
          <a:p>
            <a:pPr lvl="1">
              <a:lnSpc>
                <a:spcPct val="90000"/>
              </a:lnSpc>
            </a:pPr>
            <a:r>
              <a:rPr lang="en-GB" sz="1000"/>
              <a:t>From the </a:t>
            </a:r>
            <a:r>
              <a:rPr lang="en-GB" sz="1000" b="1"/>
              <a:t>Fill</a:t>
            </a:r>
            <a:r>
              <a:rPr lang="en-GB" sz="1000"/>
              <a:t> menu, under the </a:t>
            </a:r>
            <a:r>
              <a:rPr lang="en-GB" sz="1000" b="1"/>
              <a:t>Color and Lines</a:t>
            </a:r>
            <a:r>
              <a:rPr lang="en-GB" sz="1000"/>
              <a:t> tab, click on the drop-down arrow next to </a:t>
            </a:r>
            <a:r>
              <a:rPr lang="en-GB" sz="1000" b="1"/>
              <a:t>Color</a:t>
            </a:r>
            <a:r>
              <a:rPr lang="en-GB" sz="1000"/>
              <a:t> and select the </a:t>
            </a:r>
            <a:r>
              <a:rPr lang="en-GB" sz="1000" b="1"/>
              <a:t>Fill Effects</a:t>
            </a:r>
            <a:r>
              <a:rPr lang="en-GB" sz="1000"/>
              <a:t> menu</a:t>
            </a:r>
          </a:p>
          <a:p>
            <a:pPr lvl="1">
              <a:lnSpc>
                <a:spcPct val="90000"/>
              </a:lnSpc>
            </a:pPr>
            <a:r>
              <a:rPr lang="en-GB" sz="1000"/>
              <a:t>From the </a:t>
            </a:r>
            <a:r>
              <a:rPr lang="en-GB" sz="1000" b="1"/>
              <a:t>Picture</a:t>
            </a:r>
            <a:r>
              <a:rPr lang="en-GB" sz="1000"/>
              <a:t> tab, click on </a:t>
            </a:r>
            <a:r>
              <a:rPr lang="en-GB" sz="1000" b="1"/>
              <a:t>Select Picture</a:t>
            </a:r>
            <a:r>
              <a:rPr lang="en-GB" sz="1000"/>
              <a:t>. Navigate to the folder containing the image you wish to insert in the Input area. Highlight the image and tick the </a:t>
            </a:r>
            <a:r>
              <a:rPr lang="en-GB" sz="1000" b="1"/>
              <a:t>Lock picture aspect ratio</a:t>
            </a:r>
            <a:r>
              <a:rPr lang="en-GB" sz="1000"/>
              <a:t> box. Click on </a:t>
            </a:r>
            <a:r>
              <a:rPr lang="en-GB" sz="1000" b="1"/>
              <a:t>OK</a:t>
            </a:r>
            <a:r>
              <a:rPr lang="en-GB" sz="1000"/>
              <a:t>.</a:t>
            </a:r>
          </a:p>
          <a:p>
            <a:pPr lvl="1">
              <a:lnSpc>
                <a:spcPct val="90000"/>
              </a:lnSpc>
            </a:pPr>
            <a:r>
              <a:rPr lang="en-GB" sz="1000"/>
              <a:t>You can now preview the image before continuing. If you are happy with how it looks, click </a:t>
            </a:r>
            <a:r>
              <a:rPr lang="en-GB" sz="1000" b="1"/>
              <a:t>Ok</a:t>
            </a:r>
            <a:r>
              <a:rPr lang="en-GB" sz="1000"/>
              <a:t> to continue. Otherwise, repeat the process until you are happy with your selected image</a:t>
            </a:r>
          </a:p>
          <a:p>
            <a:pPr lvl="1">
              <a:lnSpc>
                <a:spcPct val="90000"/>
              </a:lnSpc>
            </a:pPr>
            <a:r>
              <a:rPr lang="en-GB" sz="1000"/>
              <a:t>To exit from </a:t>
            </a:r>
            <a:r>
              <a:rPr lang="en-GB" sz="1000" b="1"/>
              <a:t>Master View</a:t>
            </a:r>
            <a:r>
              <a:rPr lang="en-GB" sz="1000"/>
              <a:t>, click on </a:t>
            </a:r>
            <a:r>
              <a:rPr lang="en-GB" sz="1000" b="1"/>
              <a:t>View&gt;Normal</a:t>
            </a:r>
            <a:r>
              <a:rPr lang="en-GB" sz="1000"/>
              <a:t>. The change you made to the Input graphic should now be visible on the title slide</a:t>
            </a:r>
            <a:endParaRPr lang="en-US"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r>
              <a:rPr lang="en-GB"/>
              <a:t>It is possible to apply this template to exiting presentations.</a:t>
            </a:r>
          </a:p>
          <a:p>
            <a:pPr lvl="1" indent="177800"/>
            <a:r>
              <a:rPr lang="en-GB"/>
              <a:t>Have the latest presentation template open</a:t>
            </a:r>
          </a:p>
          <a:p>
            <a:pPr lvl="1" indent="177800"/>
            <a:r>
              <a:rPr lang="en-GB"/>
              <a:t>Click on the </a:t>
            </a:r>
            <a:r>
              <a:rPr lang="en-GB" b="1"/>
              <a:t>View</a:t>
            </a:r>
            <a:r>
              <a:rPr lang="en-GB"/>
              <a:t> tab and select </a:t>
            </a:r>
            <a:r>
              <a:rPr lang="en-GB" b="1"/>
              <a:t>Normal </a:t>
            </a:r>
            <a:endParaRPr lang="en-GB"/>
          </a:p>
          <a:p>
            <a:pPr lvl="1" indent="177800"/>
            <a:r>
              <a:rPr lang="en-GB"/>
              <a:t>Delete all unwanted slides</a:t>
            </a:r>
          </a:p>
          <a:p>
            <a:pPr lvl="1" indent="177800"/>
            <a:r>
              <a:rPr lang="en-GB"/>
              <a:t>Click on the </a:t>
            </a:r>
            <a:r>
              <a:rPr lang="en-GB" b="1"/>
              <a:t>Insert</a:t>
            </a:r>
            <a:r>
              <a:rPr lang="en-GB"/>
              <a:t> tab from the menu bar and select </a:t>
            </a:r>
            <a:r>
              <a:rPr lang="en-GB" b="1"/>
              <a:t>Slides from Files</a:t>
            </a:r>
          </a:p>
          <a:p>
            <a:pPr lvl="1" indent="177800"/>
            <a:r>
              <a:rPr lang="en-GB"/>
              <a:t>Click on </a:t>
            </a:r>
            <a:r>
              <a:rPr lang="en-GB" b="1"/>
              <a:t>Browse</a:t>
            </a:r>
            <a:r>
              <a:rPr lang="en-GB"/>
              <a:t>. Navigate to the presentation you wish to update with the new template. Highlight the presentation and click </a:t>
            </a:r>
            <a:r>
              <a:rPr lang="en-GB" b="1"/>
              <a:t>Open</a:t>
            </a:r>
            <a:r>
              <a:rPr lang="en-GB"/>
              <a:t> </a:t>
            </a:r>
          </a:p>
          <a:p>
            <a:pPr lvl="1" indent="177800"/>
            <a:r>
              <a:rPr lang="en-GB"/>
              <a:t>Wait for the slides from the presentation to load and click on </a:t>
            </a:r>
            <a:r>
              <a:rPr lang="en-GB" b="1"/>
              <a:t>Insert All</a:t>
            </a:r>
            <a:r>
              <a:rPr lang="en-GB"/>
              <a:t>. Then click </a:t>
            </a:r>
            <a:r>
              <a:rPr lang="en-GB" b="1"/>
              <a:t>Close</a:t>
            </a:r>
          </a:p>
          <a:p>
            <a:pPr lvl="1" indent="177800"/>
            <a:r>
              <a:rPr lang="en-GB"/>
              <a:t>Check the inserted slides to ensure that the most appropriate master slide has been used on each slide </a:t>
            </a:r>
          </a:p>
          <a:p>
            <a:pPr lvl="1" indent="177800"/>
            <a:r>
              <a:rPr lang="en-GB"/>
              <a:t>To change the master applied to a slide select the slide you wish to apply a different master to then click on the </a:t>
            </a:r>
            <a:r>
              <a:rPr lang="en-GB" b="1"/>
              <a:t>Format</a:t>
            </a:r>
            <a:r>
              <a:rPr lang="en-GB"/>
              <a:t> tab from the menu bar and select </a:t>
            </a:r>
            <a:r>
              <a:rPr lang="en-GB" b="1"/>
              <a:t>Slide Design</a:t>
            </a:r>
          </a:p>
          <a:p>
            <a:pPr lvl="1" indent="177800"/>
            <a:r>
              <a:rPr lang="en-GB"/>
              <a:t>From the </a:t>
            </a:r>
            <a:r>
              <a:rPr lang="en-GB" b="1"/>
              <a:t>Used in This Presentation</a:t>
            </a:r>
            <a:r>
              <a:rPr lang="en-GB"/>
              <a:t> section choose the master you wish to apply to the slide and hover over it to reveal a drop-down arrow. Click on the arrow and select </a:t>
            </a:r>
            <a:r>
              <a:rPr lang="en-GB" b="1"/>
              <a:t>Apply to Selected Slides</a:t>
            </a:r>
          </a:p>
          <a:p>
            <a:r>
              <a:rPr lang="en-GB"/>
              <a:t>It is important to thoroughly check the presentation to ensure that no further formatting is needed.</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dirty="0" smtClean="0"/>
              <a:t>  </a:t>
            </a:r>
            <a:r>
              <a:rPr lang="en-US" dirty="0"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a:prstGeom prst="rect">
            <a:avLst/>
          </a:prstGeo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lIns="0"/>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7544" y="188641"/>
            <a:ext cx="8222431" cy="874984"/>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 2010</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sp>
        <p:nvSpPr>
          <p:cNvPr id="1036" name="Line 12"/>
          <p:cNvSpPr>
            <a:spLocks noChangeShapeType="1"/>
          </p:cNvSpPr>
          <p:nvPr/>
        </p:nvSpPr>
        <p:spPr bwMode="auto">
          <a:xfrm>
            <a:off x="467545" y="187796"/>
            <a:ext cx="8208912" cy="12230"/>
          </a:xfrm>
          <a:prstGeom prst="line">
            <a:avLst/>
          </a:prstGeom>
          <a:noFill/>
          <a:ln w="6350">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7546630" y="6381328"/>
            <a:ext cx="1143000" cy="342900"/>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sp>
        <p:nvSpPr>
          <p:cNvPr id="1034" name="Line 10"/>
          <p:cNvSpPr>
            <a:spLocks noChangeShapeType="1"/>
          </p:cNvSpPr>
          <p:nvPr/>
        </p:nvSpPr>
        <p:spPr bwMode="auto">
          <a:xfrm>
            <a:off x="455613" y="1052736"/>
            <a:ext cx="8229600" cy="0"/>
          </a:xfrm>
          <a:prstGeom prst="line">
            <a:avLst/>
          </a:prstGeom>
          <a:ln w="19050">
            <a:solidFill>
              <a:srgbClr val="DC2828">
                <a:alpha val="80000"/>
              </a:srgbClr>
            </a:solidFill>
            <a:headEnd/>
            <a:tailEnd/>
          </a:ln>
          <a:effectLst>
            <a:outerShdw blurRad="50800" dist="38100" dir="5400000" algn="t" rotWithShape="0">
              <a:prstClr val="black">
                <a:alpha val="40000"/>
              </a:prstClr>
            </a:outerShdw>
          </a:effectLst>
        </p:spPr>
        <p:style>
          <a:lnRef idx="1">
            <a:schemeClr val="accent4"/>
          </a:lnRef>
          <a:fillRef idx="0">
            <a:schemeClr val="accent4"/>
          </a:fillRef>
          <a:effectRef idx="0">
            <a:schemeClr val="accent4"/>
          </a:effectRef>
          <a:fontRef idx="minor">
            <a:schemeClr val="tx1"/>
          </a:fontRef>
        </p:style>
        <p:txBody>
          <a:bodyPr wrap="none" anchor="ctr"/>
          <a:lstStyle/>
          <a:p>
            <a:endParaRPr lang="en-US"/>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5471592" y="620689"/>
            <a:ext cx="3672408" cy="28803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69"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bg2">
            <a:lumMod val="75000"/>
          </a:schemeClr>
        </a:buClr>
        <a:buSzPct val="75000"/>
        <a:buFont typeface="Arial" pitchFamily="34"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bg2">
            <a:lumMod val="75000"/>
          </a:schemeClr>
        </a:buClr>
        <a:buSzPct val="75000"/>
        <a:buFont typeface="Arial" pitchFamily="34"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bg2">
            <a:lumMod val="75000"/>
          </a:schemeClr>
        </a:buClr>
        <a:buSzPct val="75000"/>
        <a:buFont typeface="Arial" pitchFamily="34"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 2010</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251520" y="404664"/>
            <a:ext cx="2160240" cy="648072"/>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2717276" y="1700809"/>
            <a:ext cx="6426724" cy="50405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4" r:id="rId1"/>
    <p:sldLayoutId id="2147483671" r:id="rId2"/>
    <p:sldLayoutId id="2147483672" r:id="rId3"/>
    <p:sldLayoutId id="2147483673"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tx1">
            <a:lumMod val="50000"/>
          </a:schemeClr>
        </a:buClr>
        <a:buSzPct val="75000"/>
        <a:buFont typeface="Arial"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tx1">
            <a:lumMod val="50000"/>
          </a:schemeClr>
        </a:buClr>
        <a:buSzPct val="75000"/>
        <a:buFont typeface="Arial"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tx1">
            <a:lumMod val="50000"/>
          </a:schemeClr>
        </a:buClr>
        <a:buSzPct val="75000"/>
        <a:buFont typeface="Arial"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simnet.org/" TargetMode="External"/><Relationship Id="rId2" Type="http://schemas.openxmlformats.org/officeDocument/2006/relationships/hyperlink" Target="http://www.arma.or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infomap.com/index.cfm/AboutUs/NewsEvents/PressReleases?NID=260"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5"/>
          <p:cNvSpPr>
            <a:spLocks noGrp="1" noChangeArrowheads="1"/>
          </p:cNvSpPr>
          <p:nvPr>
            <p:ph type="ctrTitle"/>
          </p:nvPr>
        </p:nvSpPr>
        <p:spPr/>
        <p:txBody>
          <a:bodyPr/>
          <a:lstStyle/>
          <a:p>
            <a:r>
              <a:rPr lang="cs-CZ" dirty="0" smtClean="0"/>
              <a:t>Informační průmysl</a:t>
            </a:r>
            <a:br>
              <a:rPr lang="cs-CZ" dirty="0" smtClean="0"/>
            </a:br>
            <a:r>
              <a:rPr lang="cs-CZ" sz="2800" dirty="0" smtClean="0"/>
              <a:t>2010</a:t>
            </a:r>
            <a:endParaRPr lang="en-US" dirty="0"/>
          </a:p>
        </p:txBody>
      </p:sp>
      <p:sp>
        <p:nvSpPr>
          <p:cNvPr id="15366" name="Rectangle 6"/>
          <p:cNvSpPr>
            <a:spLocks noGrp="1" noChangeArrowheads="1"/>
          </p:cNvSpPr>
          <p:nvPr>
            <p:ph type="subTitle" idx="1"/>
          </p:nvPr>
        </p:nvSpPr>
        <p:spPr/>
        <p:txBody>
          <a:bodyPr/>
          <a:lstStyle/>
          <a:p>
            <a:r>
              <a:rPr lang="cs-CZ" dirty="0" smtClean="0"/>
              <a:t>Petr Šmejkal</a:t>
            </a:r>
          </a:p>
          <a:p>
            <a:r>
              <a:rPr lang="cs-CZ" dirty="0" smtClean="0"/>
              <a:t>43262@mail.</a:t>
            </a:r>
            <a:r>
              <a:rPr lang="cs-CZ" dirty="0" err="1" smtClean="0"/>
              <a:t>muni.cz</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Business </a:t>
            </a:r>
            <a:r>
              <a:rPr lang="cs-CZ" dirty="0" err="1" smtClean="0"/>
              <a:t>Information</a:t>
            </a:r>
            <a:r>
              <a:rPr lang="cs-CZ" dirty="0" smtClean="0"/>
              <a:t> Market</a:t>
            </a:r>
            <a:endParaRPr lang="cs-CZ" dirty="0"/>
          </a:p>
        </p:txBody>
      </p:sp>
      <p:sp>
        <p:nvSpPr>
          <p:cNvPr id="3" name="Content Placeholder 2"/>
          <p:cNvSpPr>
            <a:spLocks noGrp="1"/>
          </p:cNvSpPr>
          <p:nvPr>
            <p:ph idx="1"/>
          </p:nvPr>
        </p:nvSpPr>
        <p:spPr>
          <a:xfrm>
            <a:off x="455613" y="1412875"/>
            <a:ext cx="8234362" cy="4680421"/>
          </a:xfrm>
        </p:spPr>
        <p:txBody>
          <a:bodyPr numCol="2" spcCol="180000">
            <a:normAutofit/>
          </a:bodyPr>
          <a:lstStyle/>
          <a:p>
            <a:pPr>
              <a:spcBef>
                <a:spcPts val="0"/>
              </a:spcBef>
              <a:spcAft>
                <a:spcPts val="1200"/>
              </a:spcAft>
            </a:pPr>
            <a:r>
              <a:rPr lang="cs-CZ" dirty="0" err="1" smtClean="0"/>
              <a:t>Bloomberg</a:t>
            </a:r>
            <a:r>
              <a:rPr lang="cs-CZ" dirty="0" smtClean="0"/>
              <a:t> L.P. </a:t>
            </a:r>
          </a:p>
          <a:p>
            <a:pPr>
              <a:spcBef>
                <a:spcPts val="0"/>
              </a:spcBef>
              <a:spcAft>
                <a:spcPts val="1200"/>
              </a:spcAft>
            </a:pPr>
            <a:r>
              <a:rPr lang="cs-CZ" dirty="0" err="1" smtClean="0"/>
              <a:t>The</a:t>
            </a:r>
            <a:r>
              <a:rPr lang="cs-CZ" dirty="0" smtClean="0"/>
              <a:t> </a:t>
            </a:r>
            <a:r>
              <a:rPr lang="cs-CZ" dirty="0" err="1" smtClean="0"/>
              <a:t>Bureau</a:t>
            </a:r>
            <a:r>
              <a:rPr lang="cs-CZ" dirty="0" smtClean="0"/>
              <a:t> </a:t>
            </a:r>
            <a:r>
              <a:rPr lang="cs-CZ" dirty="0" err="1" smtClean="0"/>
              <a:t>of</a:t>
            </a:r>
            <a:r>
              <a:rPr lang="cs-CZ" dirty="0" smtClean="0"/>
              <a:t> </a:t>
            </a:r>
            <a:r>
              <a:rPr lang="cs-CZ" dirty="0" err="1" smtClean="0"/>
              <a:t>National</a:t>
            </a:r>
            <a:r>
              <a:rPr lang="cs-CZ" dirty="0" smtClean="0"/>
              <a:t> </a:t>
            </a:r>
            <a:r>
              <a:rPr lang="cs-CZ" dirty="0" err="1" smtClean="0"/>
              <a:t>Affairs</a:t>
            </a:r>
            <a:r>
              <a:rPr lang="cs-CZ" dirty="0" smtClean="0"/>
              <a:t> </a:t>
            </a:r>
            <a:r>
              <a:rPr lang="cs-CZ" dirty="0" err="1" smtClean="0"/>
              <a:t>Inc</a:t>
            </a:r>
            <a:r>
              <a:rPr lang="cs-CZ" dirty="0" smtClean="0"/>
              <a:t>. </a:t>
            </a:r>
          </a:p>
          <a:p>
            <a:pPr>
              <a:spcBef>
                <a:spcPts val="0"/>
              </a:spcBef>
              <a:spcAft>
                <a:spcPts val="1200"/>
              </a:spcAft>
            </a:pPr>
            <a:r>
              <a:rPr lang="cs-CZ" dirty="0" smtClean="0"/>
              <a:t>Business </a:t>
            </a:r>
            <a:r>
              <a:rPr lang="cs-CZ" dirty="0" err="1" smtClean="0"/>
              <a:t>Wire</a:t>
            </a:r>
            <a:r>
              <a:rPr lang="cs-CZ" dirty="0" smtClean="0"/>
              <a:t> </a:t>
            </a:r>
          </a:p>
          <a:p>
            <a:pPr>
              <a:spcBef>
                <a:spcPts val="0"/>
              </a:spcBef>
              <a:spcAft>
                <a:spcPts val="1200"/>
              </a:spcAft>
            </a:pPr>
            <a:r>
              <a:rPr lang="cs-CZ" dirty="0" smtClean="0"/>
              <a:t>D&amp;B </a:t>
            </a:r>
          </a:p>
          <a:p>
            <a:pPr>
              <a:spcBef>
                <a:spcPts val="0"/>
              </a:spcBef>
              <a:spcAft>
                <a:spcPts val="1200"/>
              </a:spcAft>
            </a:pPr>
            <a:r>
              <a:rPr lang="cs-CZ" dirty="0" err="1" smtClean="0"/>
              <a:t>Dow</a:t>
            </a:r>
            <a:r>
              <a:rPr lang="cs-CZ" dirty="0" smtClean="0"/>
              <a:t> </a:t>
            </a:r>
            <a:r>
              <a:rPr lang="cs-CZ" dirty="0" err="1" smtClean="0"/>
              <a:t>Jones</a:t>
            </a:r>
            <a:r>
              <a:rPr lang="cs-CZ" dirty="0" smtClean="0"/>
              <a:t> &amp; Co. </a:t>
            </a:r>
          </a:p>
          <a:p>
            <a:pPr>
              <a:spcBef>
                <a:spcPts val="0"/>
              </a:spcBef>
              <a:spcAft>
                <a:spcPts val="1200"/>
              </a:spcAft>
            </a:pPr>
            <a:r>
              <a:rPr lang="cs-CZ" dirty="0" smtClean="0"/>
              <a:t>EDGAR Online </a:t>
            </a:r>
          </a:p>
          <a:p>
            <a:pPr>
              <a:spcBef>
                <a:spcPts val="0"/>
              </a:spcBef>
              <a:spcAft>
                <a:spcPts val="1200"/>
              </a:spcAft>
            </a:pPr>
            <a:r>
              <a:rPr lang="cs-CZ" dirty="0" err="1" smtClean="0"/>
              <a:t>Epocrates</a:t>
            </a:r>
            <a:r>
              <a:rPr lang="cs-CZ" dirty="0" smtClean="0"/>
              <a:t> </a:t>
            </a:r>
            <a:r>
              <a:rPr lang="cs-CZ" dirty="0" err="1" smtClean="0"/>
              <a:t>Inc</a:t>
            </a:r>
            <a:r>
              <a:rPr lang="cs-CZ" dirty="0" smtClean="0"/>
              <a:t>. </a:t>
            </a:r>
          </a:p>
          <a:p>
            <a:pPr>
              <a:spcBef>
                <a:spcPts val="0"/>
              </a:spcBef>
              <a:spcAft>
                <a:spcPts val="1200"/>
              </a:spcAft>
            </a:pPr>
            <a:endParaRPr lang="cs-CZ" dirty="0" smtClean="0"/>
          </a:p>
          <a:p>
            <a:pPr>
              <a:spcBef>
                <a:spcPts val="0"/>
              </a:spcBef>
              <a:spcAft>
                <a:spcPts val="1200"/>
              </a:spcAft>
            </a:pPr>
            <a:r>
              <a:rPr lang="cs-CZ" dirty="0" err="1" smtClean="0"/>
              <a:t>FactSet</a:t>
            </a:r>
            <a:r>
              <a:rPr lang="cs-CZ" dirty="0" smtClean="0"/>
              <a:t> </a:t>
            </a:r>
            <a:r>
              <a:rPr lang="cs-CZ" dirty="0" err="1" smtClean="0"/>
              <a:t>Research</a:t>
            </a:r>
            <a:r>
              <a:rPr lang="cs-CZ" dirty="0" smtClean="0"/>
              <a:t> </a:t>
            </a:r>
            <a:r>
              <a:rPr lang="cs-CZ" dirty="0" err="1" smtClean="0"/>
              <a:t>Systems</a:t>
            </a:r>
            <a:r>
              <a:rPr lang="cs-CZ" dirty="0" smtClean="0"/>
              <a:t> </a:t>
            </a:r>
            <a:r>
              <a:rPr lang="cs-CZ" dirty="0" err="1" smtClean="0"/>
              <a:t>Inc</a:t>
            </a:r>
            <a:r>
              <a:rPr lang="cs-CZ" dirty="0" smtClean="0"/>
              <a:t>. </a:t>
            </a:r>
          </a:p>
          <a:p>
            <a:pPr>
              <a:spcBef>
                <a:spcPts val="0"/>
              </a:spcBef>
              <a:spcAft>
                <a:spcPts val="1200"/>
              </a:spcAft>
            </a:pPr>
            <a:r>
              <a:rPr lang="cs-CZ" dirty="0" err="1" smtClean="0"/>
              <a:t>Pearson</a:t>
            </a:r>
            <a:r>
              <a:rPr lang="cs-CZ" dirty="0" smtClean="0"/>
              <a:t> PLC </a:t>
            </a:r>
          </a:p>
          <a:p>
            <a:pPr>
              <a:spcBef>
                <a:spcPts val="0"/>
              </a:spcBef>
              <a:spcAft>
                <a:spcPts val="1200"/>
              </a:spcAft>
            </a:pPr>
            <a:r>
              <a:rPr lang="cs-CZ" dirty="0" smtClean="0"/>
              <a:t>PR </a:t>
            </a:r>
            <a:r>
              <a:rPr lang="cs-CZ" dirty="0" err="1" smtClean="0"/>
              <a:t>Newswire</a:t>
            </a:r>
            <a:r>
              <a:rPr lang="cs-CZ" dirty="0" smtClean="0"/>
              <a:t> </a:t>
            </a:r>
            <a:r>
              <a:rPr lang="cs-CZ" dirty="0" err="1" smtClean="0"/>
              <a:t>Association</a:t>
            </a:r>
            <a:r>
              <a:rPr lang="cs-CZ" dirty="0" smtClean="0"/>
              <a:t> </a:t>
            </a:r>
          </a:p>
          <a:p>
            <a:pPr>
              <a:spcBef>
                <a:spcPts val="0"/>
              </a:spcBef>
              <a:spcAft>
                <a:spcPts val="1200"/>
              </a:spcAft>
            </a:pPr>
            <a:r>
              <a:rPr lang="cs-CZ" dirty="0" err="1" smtClean="0"/>
              <a:t>Reed</a:t>
            </a:r>
            <a:r>
              <a:rPr lang="cs-CZ" dirty="0" smtClean="0"/>
              <a:t> </a:t>
            </a:r>
            <a:r>
              <a:rPr lang="cs-CZ" dirty="0" err="1" smtClean="0"/>
              <a:t>Elsevier</a:t>
            </a:r>
            <a:r>
              <a:rPr lang="cs-CZ" dirty="0" smtClean="0"/>
              <a:t> </a:t>
            </a:r>
          </a:p>
          <a:p>
            <a:pPr>
              <a:spcBef>
                <a:spcPts val="0"/>
              </a:spcBef>
              <a:spcAft>
                <a:spcPts val="1200"/>
              </a:spcAft>
            </a:pPr>
            <a:r>
              <a:rPr lang="cs-CZ" dirty="0" err="1" smtClean="0"/>
              <a:t>TheStreet.com</a:t>
            </a:r>
            <a:r>
              <a:rPr lang="cs-CZ" dirty="0" smtClean="0"/>
              <a:t> </a:t>
            </a:r>
            <a:r>
              <a:rPr lang="cs-CZ" dirty="0" err="1" smtClean="0"/>
              <a:t>Inc</a:t>
            </a:r>
            <a:r>
              <a:rPr lang="cs-CZ" dirty="0" smtClean="0"/>
              <a:t>. </a:t>
            </a:r>
          </a:p>
          <a:p>
            <a:pPr>
              <a:spcBef>
                <a:spcPts val="0"/>
              </a:spcBef>
              <a:spcAft>
                <a:spcPts val="1200"/>
              </a:spcAft>
            </a:pPr>
            <a:r>
              <a:rPr lang="cs-CZ" dirty="0" smtClean="0"/>
              <a:t>Thomson </a:t>
            </a:r>
            <a:r>
              <a:rPr lang="cs-CZ" dirty="0" err="1" smtClean="0"/>
              <a:t>Reuters</a:t>
            </a:r>
            <a:endParaRPr lang="cs-CZ" dirty="0" smtClean="0"/>
          </a:p>
          <a:p>
            <a:pPr>
              <a:spcBef>
                <a:spcPts val="0"/>
              </a:spcBef>
              <a:spcAft>
                <a:spcPts val="1200"/>
              </a:spcAft>
            </a:pPr>
            <a:r>
              <a:rPr lang="cs-CZ" dirty="0" err="1" smtClean="0"/>
              <a:t>Wolters</a:t>
            </a:r>
            <a:r>
              <a:rPr lang="cs-CZ" dirty="0" smtClean="0"/>
              <a:t> </a:t>
            </a:r>
            <a:r>
              <a:rPr lang="cs-CZ" dirty="0" err="1" smtClean="0"/>
              <a:t>Kluwer</a:t>
            </a: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Právní a obchodní informace</a:t>
            </a:r>
            <a:endParaRPr lang="cs-CZ" dirty="0"/>
          </a:p>
        </p:txBody>
      </p:sp>
      <p:sp>
        <p:nvSpPr>
          <p:cNvPr id="3" name="Content Placeholder 2"/>
          <p:cNvSpPr>
            <a:spLocks noGrp="1"/>
          </p:cNvSpPr>
          <p:nvPr>
            <p:ph idx="1"/>
          </p:nvPr>
        </p:nvSpPr>
        <p:spPr/>
        <p:txBody>
          <a:bodyPr>
            <a:normAutofit fontScale="92500" lnSpcReduction="10000"/>
          </a:bodyPr>
          <a:lstStyle/>
          <a:p>
            <a:pPr>
              <a:buNone/>
            </a:pPr>
            <a:r>
              <a:rPr lang="cs-CZ" dirty="0" smtClean="0"/>
              <a:t>Zdroje: </a:t>
            </a:r>
          </a:p>
          <a:p>
            <a:pPr lvl="1"/>
            <a:r>
              <a:rPr lang="cs-CZ" dirty="0" smtClean="0"/>
              <a:t>Knihy - 48 %</a:t>
            </a:r>
          </a:p>
          <a:p>
            <a:pPr lvl="1"/>
            <a:r>
              <a:rPr lang="cs-CZ" dirty="0" smtClean="0"/>
              <a:t>sekundární zdroje - 24 %</a:t>
            </a:r>
          </a:p>
          <a:p>
            <a:pPr lvl="1"/>
            <a:r>
              <a:rPr lang="cs-CZ" dirty="0" smtClean="0"/>
              <a:t>databáze a adresáře - 14 % </a:t>
            </a:r>
          </a:p>
          <a:p>
            <a:pPr lvl="1"/>
            <a:r>
              <a:rPr lang="cs-CZ" dirty="0" smtClean="0"/>
              <a:t>bulletiny - 12 % </a:t>
            </a:r>
          </a:p>
          <a:p>
            <a:pPr lvl="1"/>
            <a:r>
              <a:rPr lang="cs-CZ" dirty="0" smtClean="0"/>
              <a:t>časopisy - 4 % </a:t>
            </a:r>
          </a:p>
          <a:p>
            <a:pPr lvl="1"/>
            <a:endParaRPr lang="cs-CZ" dirty="0" smtClean="0"/>
          </a:p>
          <a:p>
            <a:pPr>
              <a:buNone/>
            </a:pPr>
            <a:r>
              <a:rPr lang="cs-CZ" dirty="0" smtClean="0"/>
              <a:t>Hlavní hráči:</a:t>
            </a:r>
          </a:p>
          <a:p>
            <a:r>
              <a:rPr lang="cs-CZ" sz="2200" dirty="0" err="1" smtClean="0"/>
              <a:t>Reed</a:t>
            </a:r>
            <a:r>
              <a:rPr lang="cs-CZ" sz="2200" dirty="0" smtClean="0"/>
              <a:t> </a:t>
            </a:r>
            <a:r>
              <a:rPr lang="cs-CZ" sz="2200" dirty="0" err="1" smtClean="0"/>
              <a:t>Elsevier</a:t>
            </a:r>
            <a:r>
              <a:rPr lang="cs-CZ" sz="2200" dirty="0" smtClean="0"/>
              <a:t>, Thomson a </a:t>
            </a:r>
            <a:r>
              <a:rPr lang="cs-CZ" sz="2200" dirty="0" err="1" smtClean="0"/>
              <a:t>Wolters</a:t>
            </a:r>
            <a:r>
              <a:rPr lang="cs-CZ" sz="2200" dirty="0" smtClean="0"/>
              <a:t> </a:t>
            </a:r>
            <a:r>
              <a:rPr lang="cs-CZ" sz="2200" dirty="0" err="1" smtClean="0"/>
              <a:t>Kluwer</a:t>
            </a:r>
            <a:r>
              <a:rPr lang="cs-CZ" sz="2200" dirty="0" smtClean="0"/>
              <a:t> - dohromady 85 % trhu</a:t>
            </a:r>
          </a:p>
          <a:p>
            <a:r>
              <a:rPr lang="cs-CZ" sz="2200" dirty="0" smtClean="0"/>
              <a:t>U nás tuto oblast zastupuje firma ASPI, dceřiná společnost </a:t>
            </a:r>
            <a:r>
              <a:rPr lang="cs-CZ" sz="2200" dirty="0" err="1" smtClean="0"/>
              <a:t>Wolters</a:t>
            </a:r>
            <a:r>
              <a:rPr lang="cs-CZ" sz="2200" dirty="0" smtClean="0"/>
              <a:t> </a:t>
            </a:r>
            <a:r>
              <a:rPr lang="cs-CZ" sz="2200" dirty="0" err="1" smtClean="0"/>
              <a:t>Kluwer</a:t>
            </a:r>
            <a:r>
              <a:rPr lang="cs-CZ" sz="2200" dirty="0" smtClean="0"/>
              <a:t> </a:t>
            </a:r>
            <a:r>
              <a:rPr lang="cs-CZ" sz="2200" dirty="0" err="1" smtClean="0"/>
              <a:t>International</a:t>
            </a:r>
            <a:r>
              <a:rPr lang="cs-CZ" sz="2200" dirty="0" smtClean="0"/>
              <a:t> </a:t>
            </a:r>
            <a:r>
              <a:rPr lang="cs-CZ" sz="2200" dirty="0" err="1" smtClean="0"/>
              <a:t>Company</a:t>
            </a:r>
            <a:r>
              <a:rPr lang="cs-CZ" sz="2200" dirty="0" smtClean="0"/>
              <a:t>. </a:t>
            </a:r>
          </a:p>
          <a:p>
            <a:r>
              <a:rPr lang="cs-CZ" sz="2200" dirty="0" smtClean="0"/>
              <a:t>V ČR působí např. </a:t>
            </a:r>
            <a:r>
              <a:rPr lang="cs-CZ" sz="2200" dirty="0" err="1" smtClean="0"/>
              <a:t>Creditinfo</a:t>
            </a:r>
            <a:r>
              <a:rPr lang="cs-CZ" sz="2200" dirty="0" smtClean="0"/>
              <a:t> </a:t>
            </a:r>
            <a:r>
              <a:rPr lang="cs-CZ" sz="2200" dirty="0" err="1" smtClean="0"/>
              <a:t>Czech</a:t>
            </a:r>
            <a:r>
              <a:rPr lang="cs-CZ" sz="2200" dirty="0" smtClean="0"/>
              <a:t> </a:t>
            </a:r>
            <a:r>
              <a:rPr lang="cs-CZ" sz="2200" dirty="0" err="1" smtClean="0"/>
              <a:t>Republic</a:t>
            </a:r>
            <a:r>
              <a:rPr lang="cs-CZ" sz="2200" dirty="0" smtClean="0"/>
              <a:t>, </a:t>
            </a:r>
            <a:r>
              <a:rPr lang="cs-CZ" sz="2200" dirty="0" err="1" smtClean="0"/>
              <a:t>Bisnode</a:t>
            </a:r>
            <a:r>
              <a:rPr lang="cs-CZ" sz="2200" dirty="0" smtClean="0"/>
              <a:t>, CRIF, </a:t>
            </a:r>
            <a:r>
              <a:rPr lang="cs-CZ" sz="2200" dirty="0" err="1" smtClean="0"/>
              <a:t>Coface</a:t>
            </a:r>
            <a:r>
              <a:rPr lang="cs-CZ" sz="2200" dirty="0" smtClean="0"/>
              <a:t> či </a:t>
            </a:r>
            <a:r>
              <a:rPr lang="cs-CZ" sz="2200" dirty="0" err="1" smtClean="0"/>
              <a:t>Creditreform</a:t>
            </a:r>
            <a:r>
              <a:rPr lang="cs-CZ" sz="2200" dirty="0" smtClean="0"/>
              <a:t>. Dalším poskytovatelem právních a obchodních informací je Nakladatelství </a:t>
            </a:r>
            <a:r>
              <a:rPr lang="cs-CZ" sz="2200" dirty="0" err="1" smtClean="0"/>
              <a:t>LexisNexis</a:t>
            </a:r>
            <a:r>
              <a:rPr lang="cs-CZ" sz="2200" dirty="0" smtClean="0"/>
              <a:t> CZ, s. r. o.</a:t>
            </a:r>
            <a:endParaRPr lang="cs-CZ" sz="2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Informační management</a:t>
            </a:r>
            <a:br>
              <a:rPr lang="cs-CZ" dirty="0" smtClean="0"/>
            </a:b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latin typeface="Arial" charset="0"/>
              </a:rPr>
              <a:t>Informační</a:t>
            </a:r>
            <a:r>
              <a:rPr lang="en-GB" dirty="0" smtClean="0">
                <a:latin typeface="Arial" charset="0"/>
              </a:rPr>
              <a:t> </a:t>
            </a:r>
            <a:r>
              <a:rPr lang="cs-CZ" dirty="0" smtClean="0">
                <a:latin typeface="Arial" charset="0"/>
              </a:rPr>
              <a:t>m</a:t>
            </a:r>
            <a:r>
              <a:rPr lang="en-GB" dirty="0" err="1" smtClean="0">
                <a:latin typeface="Arial" charset="0"/>
              </a:rPr>
              <a:t>anagement</a:t>
            </a:r>
            <a:endParaRPr lang="cs-CZ" dirty="0"/>
          </a:p>
        </p:txBody>
      </p:sp>
      <p:sp>
        <p:nvSpPr>
          <p:cNvPr id="3" name="Content Placeholder 2"/>
          <p:cNvSpPr>
            <a:spLocks noGrp="1"/>
          </p:cNvSpPr>
          <p:nvPr>
            <p:ph idx="1"/>
          </p:nvPr>
        </p:nvSpPr>
        <p:spPr>
          <a:xfrm>
            <a:off x="455613" y="1412875"/>
            <a:ext cx="8234362" cy="4752429"/>
          </a:xfrm>
        </p:spPr>
        <p:txBody>
          <a:bodyPr>
            <a:normAutofit fontScale="62500" lnSpcReduction="20000"/>
          </a:bodyPr>
          <a:lstStyle/>
          <a:p>
            <a:pPr marL="0" indent="0" defTabSz="449263">
              <a:lnSpc>
                <a:spcPct val="170000"/>
              </a:lnSpc>
              <a:spcBef>
                <a:spcPts val="0"/>
              </a:spcBef>
              <a:spcAft>
                <a:spcPts val="600"/>
              </a:spcAft>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err="1" smtClean="0"/>
              <a:t>Proces</a:t>
            </a:r>
            <a:r>
              <a:rPr lang="en-GB" dirty="0" smtClean="0"/>
              <a:t> </a:t>
            </a:r>
            <a:r>
              <a:rPr lang="en-GB" dirty="0" err="1" smtClean="0"/>
              <a:t>při</a:t>
            </a:r>
            <a:r>
              <a:rPr lang="en-GB" dirty="0" smtClean="0"/>
              <a:t> </a:t>
            </a:r>
            <a:r>
              <a:rPr lang="en-GB" dirty="0" err="1" smtClean="0"/>
              <a:t>kterém</a:t>
            </a:r>
            <a:r>
              <a:rPr lang="en-GB" dirty="0" smtClean="0"/>
              <a:t> se </a:t>
            </a:r>
            <a:r>
              <a:rPr lang="en-GB" dirty="0" err="1" smtClean="0"/>
              <a:t>sbírají</a:t>
            </a:r>
            <a:r>
              <a:rPr lang="en-GB" dirty="0" smtClean="0"/>
              <a:t>, </a:t>
            </a:r>
            <a:r>
              <a:rPr lang="en-GB" dirty="0" err="1" smtClean="0"/>
              <a:t>spravují</a:t>
            </a:r>
            <a:r>
              <a:rPr lang="en-GB" dirty="0" smtClean="0"/>
              <a:t> a </a:t>
            </a:r>
            <a:r>
              <a:rPr lang="en-GB" dirty="0" err="1" smtClean="0"/>
              <a:t>využívají</a:t>
            </a:r>
            <a:r>
              <a:rPr lang="en-GB" dirty="0" smtClean="0"/>
              <a:t> </a:t>
            </a:r>
            <a:r>
              <a:rPr lang="en-GB" dirty="0" err="1" smtClean="0"/>
              <a:t>informace</a:t>
            </a:r>
            <a:r>
              <a:rPr lang="cs-CZ" dirty="0" smtClean="0"/>
              <a:t> </a:t>
            </a:r>
            <a:r>
              <a:rPr lang="en-GB" dirty="0" err="1" smtClean="0"/>
              <a:t>důležité</a:t>
            </a:r>
            <a:r>
              <a:rPr lang="en-GB" dirty="0" smtClean="0"/>
              <a:t> pro </a:t>
            </a:r>
            <a:r>
              <a:rPr lang="en-GB" dirty="0" err="1" smtClean="0"/>
              <a:t>chod</a:t>
            </a:r>
            <a:r>
              <a:rPr lang="en-GB" dirty="0" smtClean="0"/>
              <a:t> </a:t>
            </a:r>
            <a:r>
              <a:rPr lang="en-GB" dirty="0" err="1" smtClean="0"/>
              <a:t>organizace</a:t>
            </a:r>
            <a:endParaRPr lang="en-GB" dirty="0" smtClean="0"/>
          </a:p>
          <a:p>
            <a:pPr marL="336550" indent="-336550" defTabSz="449263">
              <a:lnSpc>
                <a:spcPct val="170000"/>
              </a:lnSpc>
              <a:spcBef>
                <a:spcPts val="0"/>
              </a:spcBef>
              <a:spcAft>
                <a:spcPts val="600"/>
              </a:spcAft>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b="1" dirty="0" err="1" smtClean="0"/>
              <a:t>Zahrnuje</a:t>
            </a:r>
            <a:r>
              <a:rPr lang="en-GB" b="1" dirty="0" smtClean="0"/>
              <a:t>: </a:t>
            </a:r>
            <a:endParaRPr lang="cs-CZ" b="1" dirty="0" smtClean="0"/>
          </a:p>
          <a:p>
            <a:pPr marL="693737" lvl="1" indent="-336550" defTabSz="449263">
              <a:lnSpc>
                <a:spcPct val="170000"/>
              </a:lnSpc>
              <a:spcBef>
                <a:spcPts val="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err="1" smtClean="0"/>
              <a:t>plánování</a:t>
            </a:r>
            <a:r>
              <a:rPr lang="en-GB" dirty="0" smtClean="0"/>
              <a:t>, </a:t>
            </a:r>
            <a:r>
              <a:rPr lang="en-GB" dirty="0" err="1" smtClean="0"/>
              <a:t>utváření</a:t>
            </a:r>
            <a:r>
              <a:rPr lang="en-GB" dirty="0" smtClean="0"/>
              <a:t>, </a:t>
            </a:r>
            <a:r>
              <a:rPr lang="en-GB" dirty="0" err="1" smtClean="0"/>
              <a:t>koordinaci</a:t>
            </a:r>
            <a:r>
              <a:rPr lang="en-GB" dirty="0" smtClean="0"/>
              <a:t> a </a:t>
            </a:r>
            <a:r>
              <a:rPr lang="en-GB" dirty="0" err="1" smtClean="0"/>
              <a:t>kontrolu</a:t>
            </a:r>
            <a:r>
              <a:rPr lang="en-GB" dirty="0" smtClean="0"/>
              <a:t>, </a:t>
            </a:r>
            <a:r>
              <a:rPr lang="en-GB" dirty="0" err="1" smtClean="0"/>
              <a:t>získávání</a:t>
            </a:r>
            <a:r>
              <a:rPr lang="en-GB" dirty="0" smtClean="0"/>
              <a:t>, </a:t>
            </a:r>
            <a:r>
              <a:rPr lang="en-GB" dirty="0" err="1" smtClean="0"/>
              <a:t>zpracování</a:t>
            </a:r>
            <a:r>
              <a:rPr lang="en-GB" dirty="0" smtClean="0"/>
              <a:t>, </a:t>
            </a:r>
            <a:r>
              <a:rPr lang="en-GB" dirty="0" err="1" smtClean="0"/>
              <a:t>přenos</a:t>
            </a:r>
            <a:r>
              <a:rPr lang="en-GB" dirty="0" smtClean="0"/>
              <a:t> a </a:t>
            </a:r>
            <a:r>
              <a:rPr lang="en-GB" dirty="0" err="1" smtClean="0"/>
              <a:t>ukládání</a:t>
            </a:r>
            <a:r>
              <a:rPr lang="en-GB" dirty="0" smtClean="0"/>
              <a:t> </a:t>
            </a:r>
            <a:r>
              <a:rPr lang="en-GB" dirty="0" err="1" smtClean="0"/>
              <a:t>informací</a:t>
            </a:r>
            <a:endParaRPr lang="en-GB" dirty="0" smtClean="0"/>
          </a:p>
          <a:p>
            <a:pPr marL="336550" indent="-336550" defTabSz="449263">
              <a:lnSpc>
                <a:spcPct val="170000"/>
              </a:lnSpc>
              <a:spcBef>
                <a:spcPts val="0"/>
              </a:spcBef>
              <a:spcAft>
                <a:spcPts val="600"/>
              </a:spcAft>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b="1" dirty="0" err="1" smtClean="0"/>
              <a:t>Týká</a:t>
            </a:r>
            <a:r>
              <a:rPr lang="en-GB" b="1" dirty="0" smtClean="0"/>
              <a:t> se: </a:t>
            </a:r>
            <a:endParaRPr lang="cs-CZ" b="1" dirty="0" smtClean="0"/>
          </a:p>
          <a:p>
            <a:pPr marL="693737" lvl="1" indent="-336550" defTabSz="449263">
              <a:lnSpc>
                <a:spcPct val="170000"/>
              </a:lnSpc>
              <a:spcBef>
                <a:spcPts val="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err="1" smtClean="0"/>
              <a:t>lidí</a:t>
            </a:r>
            <a:r>
              <a:rPr lang="en-GB" dirty="0" smtClean="0"/>
              <a:t>, </a:t>
            </a:r>
            <a:r>
              <a:rPr lang="en-GB" dirty="0" err="1" smtClean="0"/>
              <a:t>procesů</a:t>
            </a:r>
            <a:r>
              <a:rPr lang="en-GB" dirty="0" smtClean="0"/>
              <a:t>, </a:t>
            </a:r>
            <a:r>
              <a:rPr lang="en-GB" dirty="0" err="1" smtClean="0"/>
              <a:t>technologií</a:t>
            </a:r>
            <a:r>
              <a:rPr lang="en-GB" dirty="0" smtClean="0"/>
              <a:t>, </a:t>
            </a:r>
            <a:r>
              <a:rPr lang="en-GB" dirty="0" err="1" smtClean="0"/>
              <a:t>obsahu</a:t>
            </a:r>
            <a:endParaRPr lang="en-GB" dirty="0" smtClean="0"/>
          </a:p>
          <a:p>
            <a:pPr marL="336550" indent="-336550" defTabSz="449263">
              <a:lnSpc>
                <a:spcPct val="170000"/>
              </a:lnSpc>
              <a:spcBef>
                <a:spcPts val="0"/>
              </a:spcBef>
              <a:spcAft>
                <a:spcPts val="600"/>
              </a:spcAft>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b="1" dirty="0" err="1" smtClean="0"/>
              <a:t>Vědomý</a:t>
            </a:r>
            <a:r>
              <a:rPr lang="en-GB" b="1" dirty="0" smtClean="0"/>
              <a:t> x </a:t>
            </a:r>
            <a:r>
              <a:rPr lang="en-GB" b="1" dirty="0" err="1" smtClean="0"/>
              <a:t>nevědomý</a:t>
            </a:r>
            <a:r>
              <a:rPr lang="en-GB" b="1" dirty="0" smtClean="0"/>
              <a:t> </a:t>
            </a:r>
            <a:r>
              <a:rPr lang="en-GB" b="1" dirty="0" err="1" smtClean="0"/>
              <a:t>proces</a:t>
            </a:r>
            <a:endParaRPr lang="en-GB" b="1" dirty="0" smtClean="0"/>
          </a:p>
          <a:p>
            <a:pPr marL="336550" indent="-336550" defTabSz="449263">
              <a:lnSpc>
                <a:spcPct val="170000"/>
              </a:lnSpc>
              <a:spcBef>
                <a:spcPts val="0"/>
              </a:spcBef>
              <a:spcAft>
                <a:spcPts val="600"/>
              </a:spcAft>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b="1" dirty="0" err="1" smtClean="0"/>
              <a:t>účel</a:t>
            </a:r>
            <a:r>
              <a:rPr lang="en-GB" b="1" dirty="0" smtClean="0"/>
              <a:t> je </a:t>
            </a:r>
            <a:r>
              <a:rPr lang="en-GB" b="1" dirty="0" err="1" smtClean="0"/>
              <a:t>veden</a:t>
            </a:r>
            <a:r>
              <a:rPr lang="en-GB" b="1" dirty="0" smtClean="0"/>
              <a:t> </a:t>
            </a:r>
            <a:r>
              <a:rPr lang="en-GB" b="1" dirty="0" err="1" smtClean="0"/>
              <a:t>mnoha</a:t>
            </a:r>
            <a:r>
              <a:rPr lang="en-GB" b="1" dirty="0" smtClean="0"/>
              <a:t> </a:t>
            </a:r>
            <a:r>
              <a:rPr lang="en-GB" b="1" dirty="0" err="1" smtClean="0"/>
              <a:t>faktory</a:t>
            </a:r>
            <a:r>
              <a:rPr lang="en-GB" b="1" dirty="0" smtClean="0"/>
              <a:t>:</a:t>
            </a:r>
          </a:p>
          <a:p>
            <a:pPr marL="736600" lvl="1" indent="-279400" defTabSz="449263">
              <a:lnSpc>
                <a:spcPct val="170000"/>
              </a:lnSpc>
              <a:spcBef>
                <a:spcPts val="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err="1" smtClean="0"/>
              <a:t>potřeba</a:t>
            </a:r>
            <a:r>
              <a:rPr lang="en-GB" dirty="0" smtClean="0"/>
              <a:t> </a:t>
            </a:r>
            <a:r>
              <a:rPr lang="en-GB" dirty="0" err="1" smtClean="0"/>
              <a:t>zvýšit</a:t>
            </a:r>
            <a:r>
              <a:rPr lang="en-GB" dirty="0" smtClean="0"/>
              <a:t> </a:t>
            </a:r>
            <a:r>
              <a:rPr lang="en-GB" dirty="0" err="1" smtClean="0"/>
              <a:t>efektivitu</a:t>
            </a:r>
            <a:r>
              <a:rPr lang="en-GB" dirty="0" smtClean="0"/>
              <a:t> </a:t>
            </a:r>
            <a:r>
              <a:rPr lang="en-GB" dirty="0" err="1" smtClean="0"/>
              <a:t>obchodních</a:t>
            </a:r>
            <a:r>
              <a:rPr lang="en-GB" dirty="0" smtClean="0"/>
              <a:t> </a:t>
            </a:r>
            <a:r>
              <a:rPr lang="en-GB" dirty="0" err="1" smtClean="0"/>
              <a:t>procesů</a:t>
            </a:r>
            <a:r>
              <a:rPr lang="cs-CZ" dirty="0" smtClean="0"/>
              <a:t>, </a:t>
            </a:r>
            <a:r>
              <a:rPr lang="en-GB" dirty="0" err="1" smtClean="0"/>
              <a:t>snahou</a:t>
            </a:r>
            <a:r>
              <a:rPr lang="en-GB" dirty="0" smtClean="0"/>
              <a:t> </a:t>
            </a:r>
            <a:r>
              <a:rPr lang="en-GB" dirty="0" err="1" smtClean="0"/>
              <a:t>přijít</a:t>
            </a:r>
            <a:r>
              <a:rPr lang="en-GB" dirty="0" smtClean="0"/>
              <a:t> s </a:t>
            </a:r>
            <a:r>
              <a:rPr lang="en-GB" dirty="0" err="1" smtClean="0"/>
              <a:t>novými</a:t>
            </a:r>
            <a:r>
              <a:rPr lang="en-GB" dirty="0" smtClean="0"/>
              <a:t> </a:t>
            </a:r>
            <a:r>
              <a:rPr lang="en-GB" dirty="0" err="1" smtClean="0"/>
              <a:t>službami</a:t>
            </a:r>
            <a:r>
              <a:rPr lang="cs-CZ" dirty="0" smtClean="0"/>
              <a:t>, </a:t>
            </a:r>
            <a:r>
              <a:rPr lang="en-GB" dirty="0" err="1" smtClean="0"/>
              <a:t>zrychlit</a:t>
            </a:r>
            <a:r>
              <a:rPr lang="en-GB" dirty="0" smtClean="0"/>
              <a:t> </a:t>
            </a:r>
            <a:r>
              <a:rPr lang="en-GB" dirty="0" err="1" smtClean="0"/>
              <a:t>průchodnost</a:t>
            </a:r>
            <a:r>
              <a:rPr lang="en-GB" dirty="0" smtClean="0"/>
              <a:t> </a:t>
            </a:r>
            <a:r>
              <a:rPr lang="en-GB" dirty="0" err="1" smtClean="0"/>
              <a:t>informací</a:t>
            </a:r>
            <a:r>
              <a:rPr lang="en-GB" dirty="0" smtClean="0"/>
              <a:t> </a:t>
            </a:r>
            <a:r>
              <a:rPr lang="en-GB" dirty="0" err="1" smtClean="0"/>
              <a:t>firmou</a:t>
            </a:r>
            <a:endParaRPr lang="en-GB" dirty="0" smtClean="0"/>
          </a:p>
          <a:p>
            <a:pPr marL="336550" indent="-336550" defTabSz="449263">
              <a:lnSpc>
                <a:spcPct val="170000"/>
              </a:lnSpc>
              <a:spcBef>
                <a:spcPts val="0"/>
              </a:spcBef>
              <a:spcAft>
                <a:spcPts val="600"/>
              </a:spcAft>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b="1" dirty="0" smtClean="0"/>
              <a:t>IM </a:t>
            </a:r>
            <a:r>
              <a:rPr lang="en-GB" b="1" dirty="0" err="1" smtClean="0"/>
              <a:t>není</a:t>
            </a:r>
            <a:r>
              <a:rPr lang="en-GB" b="1" dirty="0" smtClean="0"/>
              <a:t> </a:t>
            </a:r>
            <a:r>
              <a:rPr lang="en-GB" b="1" dirty="0" err="1" smtClean="0"/>
              <a:t>technická</a:t>
            </a:r>
            <a:r>
              <a:rPr lang="en-GB" b="1" dirty="0" smtClean="0"/>
              <a:t> </a:t>
            </a:r>
            <a:r>
              <a:rPr lang="en-GB" b="1" dirty="0" err="1" smtClean="0"/>
              <a:t>záležitost</a:t>
            </a:r>
            <a:endParaRPr lang="en-GB" b="1" dirty="0" smtClean="0"/>
          </a:p>
          <a:p>
            <a:pPr marL="736600" lvl="1" indent="-279400" defTabSz="449263">
              <a:lnSpc>
                <a:spcPct val="170000"/>
              </a:lnSpc>
              <a:spcBef>
                <a:spcPts val="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err="1" smtClean="0"/>
              <a:t>jde</a:t>
            </a:r>
            <a:r>
              <a:rPr lang="en-GB" dirty="0" smtClean="0"/>
              <a:t> o </a:t>
            </a:r>
            <a:r>
              <a:rPr lang="en-GB" dirty="0" err="1" smtClean="0"/>
              <a:t>pochopení</a:t>
            </a:r>
            <a:r>
              <a:rPr lang="en-GB" dirty="0" smtClean="0"/>
              <a:t> </a:t>
            </a:r>
            <a:r>
              <a:rPr lang="en-GB" dirty="0" err="1" smtClean="0"/>
              <a:t>potřeb</a:t>
            </a:r>
            <a:r>
              <a:rPr lang="en-GB" dirty="0" smtClean="0"/>
              <a:t> a </a:t>
            </a:r>
            <a:r>
              <a:rPr lang="en-GB" dirty="0" err="1" smtClean="0"/>
              <a:t>procesů</a:t>
            </a:r>
            <a:r>
              <a:rPr lang="en-GB" dirty="0" smtClean="0"/>
              <a:t> v </a:t>
            </a:r>
            <a:r>
              <a:rPr lang="en-GB" dirty="0" err="1" smtClean="0"/>
              <a:t>organizaci</a:t>
            </a:r>
            <a:r>
              <a:rPr lang="cs-CZ" dirty="0" smtClean="0"/>
              <a:t>, </a:t>
            </a:r>
            <a:endParaRPr lang="en-GB" dirty="0" smtClean="0"/>
          </a:p>
          <a:p>
            <a:pPr marL="736600" lvl="1" indent="-279400" defTabSz="449263">
              <a:lnSpc>
                <a:spcPct val="170000"/>
              </a:lnSpc>
              <a:spcBef>
                <a:spcPts val="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smtClean="0"/>
              <a:t>je </a:t>
            </a:r>
            <a:r>
              <a:rPr lang="en-GB" dirty="0" err="1" smtClean="0"/>
              <a:t>nutno</a:t>
            </a:r>
            <a:r>
              <a:rPr lang="en-GB" dirty="0" smtClean="0"/>
              <a:t> </a:t>
            </a:r>
            <a:r>
              <a:rPr lang="en-GB" dirty="0" err="1" smtClean="0"/>
              <a:t>brát</a:t>
            </a:r>
            <a:r>
              <a:rPr lang="en-GB" dirty="0" smtClean="0"/>
              <a:t> v </a:t>
            </a:r>
            <a:r>
              <a:rPr lang="en-GB" dirty="0" err="1" smtClean="0"/>
              <a:t>potaz</a:t>
            </a:r>
            <a:r>
              <a:rPr lang="en-GB" dirty="0" smtClean="0"/>
              <a:t> </a:t>
            </a:r>
            <a:r>
              <a:rPr lang="en-GB" dirty="0" err="1" smtClean="0"/>
              <a:t>informační</a:t>
            </a:r>
            <a:r>
              <a:rPr lang="en-GB" dirty="0" smtClean="0"/>
              <a:t> </a:t>
            </a:r>
            <a:r>
              <a:rPr lang="en-GB" dirty="0" err="1" smtClean="0"/>
              <a:t>potřeby</a:t>
            </a:r>
            <a:r>
              <a:rPr lang="en-GB" dirty="0" smtClean="0"/>
              <a:t>, </a:t>
            </a:r>
            <a:r>
              <a:rPr lang="en-GB" dirty="0" err="1" smtClean="0"/>
              <a:t>informační</a:t>
            </a:r>
            <a:r>
              <a:rPr lang="en-GB" dirty="0" smtClean="0"/>
              <a:t> </a:t>
            </a:r>
            <a:r>
              <a:rPr lang="en-GB" dirty="0" err="1" smtClean="0"/>
              <a:t>architekturu</a:t>
            </a:r>
            <a:r>
              <a:rPr lang="en-GB" dirty="0" smtClean="0"/>
              <a:t>, metadata, </a:t>
            </a:r>
            <a:r>
              <a:rPr lang="en-GB" dirty="0" err="1" smtClean="0"/>
              <a:t>kvalitu</a:t>
            </a:r>
            <a:r>
              <a:rPr lang="en-GB" dirty="0" smtClean="0"/>
              <a:t> </a:t>
            </a:r>
            <a:r>
              <a:rPr lang="en-GB" dirty="0" err="1" smtClean="0"/>
              <a:t>obsahu</a:t>
            </a:r>
            <a:r>
              <a:rPr lang="en-GB" dirty="0"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latin typeface="Arial" charset="0"/>
              </a:rPr>
              <a:t>Informační</a:t>
            </a:r>
            <a:r>
              <a:rPr lang="en-GB" dirty="0" smtClean="0">
                <a:latin typeface="Arial" charset="0"/>
              </a:rPr>
              <a:t> </a:t>
            </a:r>
            <a:r>
              <a:rPr lang="cs-CZ" dirty="0" smtClean="0">
                <a:latin typeface="Arial" charset="0"/>
              </a:rPr>
              <a:t>m</a:t>
            </a:r>
            <a:r>
              <a:rPr lang="en-GB" dirty="0" err="1" smtClean="0">
                <a:latin typeface="Arial" charset="0"/>
              </a:rPr>
              <a:t>anagement</a:t>
            </a:r>
            <a:endParaRPr lang="cs-CZ" dirty="0"/>
          </a:p>
        </p:txBody>
      </p:sp>
      <p:sp>
        <p:nvSpPr>
          <p:cNvPr id="3" name="Content Placeholder 2"/>
          <p:cNvSpPr>
            <a:spLocks noGrp="1"/>
          </p:cNvSpPr>
          <p:nvPr>
            <p:ph idx="1"/>
          </p:nvPr>
        </p:nvSpPr>
        <p:spPr>
          <a:xfrm>
            <a:off x="455613" y="1213643"/>
            <a:ext cx="8234362" cy="4519613"/>
          </a:xfrm>
        </p:spPr>
        <p:txBody>
          <a:bodyPr/>
          <a:lstStyle/>
          <a:p>
            <a:pPr marL="336550" indent="-336550" defTabSz="449263">
              <a:lnSpc>
                <a:spcPct val="93000"/>
              </a:lnSpc>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cs-CZ" sz="1600" dirty="0" smtClean="0"/>
              <a:t>Dělení IM</a:t>
            </a:r>
          </a:p>
          <a:p>
            <a:pPr marL="336550" indent="-336550" defTabSz="449263">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1600" dirty="0" err="1" smtClean="0"/>
              <a:t>Strategický</a:t>
            </a:r>
            <a:endParaRPr lang="en-GB" sz="1600" dirty="0" smtClean="0"/>
          </a:p>
          <a:p>
            <a:pPr marL="1100138" lvl="2" indent="-279400" defTabSz="449263">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1400" dirty="0" err="1" smtClean="0"/>
              <a:t>Strategické</a:t>
            </a:r>
            <a:r>
              <a:rPr lang="en-GB" sz="1400" dirty="0" smtClean="0"/>
              <a:t> </a:t>
            </a:r>
            <a:r>
              <a:rPr lang="en-GB" sz="1400" dirty="0" err="1" smtClean="0"/>
              <a:t>plánování</a:t>
            </a:r>
            <a:r>
              <a:rPr lang="en-GB" sz="1400" dirty="0" smtClean="0"/>
              <a:t>, </a:t>
            </a:r>
            <a:r>
              <a:rPr lang="en-GB" sz="1400" dirty="0" err="1" smtClean="0"/>
              <a:t>informační</a:t>
            </a:r>
            <a:r>
              <a:rPr lang="en-GB" sz="1400" dirty="0" smtClean="0"/>
              <a:t> </a:t>
            </a:r>
            <a:r>
              <a:rPr lang="en-GB" sz="1400" dirty="0" err="1" smtClean="0"/>
              <a:t>infrastruktura</a:t>
            </a:r>
            <a:endParaRPr lang="en-GB" sz="1400" dirty="0" smtClean="0"/>
          </a:p>
          <a:p>
            <a:pPr marL="336550" indent="-336550" defTabSz="449263">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1600" dirty="0" err="1" smtClean="0"/>
              <a:t>Administrativní</a:t>
            </a:r>
            <a:endParaRPr lang="en-GB" sz="1600" dirty="0" smtClean="0"/>
          </a:p>
          <a:p>
            <a:pPr marL="1100138" lvl="2" indent="-279400" defTabSz="449263">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1400" dirty="0" err="1" smtClean="0"/>
              <a:t>Zajištění</a:t>
            </a:r>
            <a:r>
              <a:rPr lang="en-GB" sz="1400" dirty="0" smtClean="0"/>
              <a:t> SW, management </a:t>
            </a:r>
            <a:r>
              <a:rPr lang="en-GB" sz="1400" dirty="0" err="1" smtClean="0"/>
              <a:t>dat</a:t>
            </a:r>
            <a:endParaRPr lang="en-GB" sz="1400" dirty="0" smtClean="0"/>
          </a:p>
          <a:p>
            <a:pPr marL="336550" indent="-336550" defTabSz="449263">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1600" dirty="0" err="1" smtClean="0"/>
              <a:t>Operativní</a:t>
            </a:r>
            <a:endParaRPr lang="en-GB" sz="1600" dirty="0" smtClean="0"/>
          </a:p>
          <a:p>
            <a:pPr marL="1100138" lvl="2" indent="-279400" defTabSz="449263">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1400" dirty="0" err="1" smtClean="0"/>
              <a:t>Provoz</a:t>
            </a:r>
            <a:r>
              <a:rPr lang="en-GB" sz="1400" dirty="0" smtClean="0"/>
              <a:t> HW, </a:t>
            </a:r>
            <a:r>
              <a:rPr lang="en-GB" sz="1400" dirty="0" err="1" smtClean="0"/>
              <a:t>správa</a:t>
            </a:r>
            <a:r>
              <a:rPr lang="en-GB" sz="1400" dirty="0" smtClean="0"/>
              <a:t> </a:t>
            </a:r>
            <a:r>
              <a:rPr lang="en-GB" sz="1400" dirty="0" err="1" smtClean="0"/>
              <a:t>dat</a:t>
            </a:r>
            <a:r>
              <a:rPr lang="en-GB" sz="1400" dirty="0" smtClean="0"/>
              <a:t>, …</a:t>
            </a:r>
          </a:p>
          <a:p>
            <a:pPr>
              <a:buNone/>
            </a:pPr>
            <a:endParaRPr lang="cs-CZ" dirty="0" smtClean="0"/>
          </a:p>
          <a:p>
            <a:pPr>
              <a:buNone/>
            </a:pPr>
            <a:r>
              <a:rPr lang="cs-CZ" sz="1600" dirty="0" smtClean="0"/>
              <a:t>Externí vstupní informace </a:t>
            </a:r>
          </a:p>
          <a:p>
            <a:r>
              <a:rPr lang="en-GB" sz="1600" dirty="0" err="1" smtClean="0"/>
              <a:t>Přímo</a:t>
            </a:r>
            <a:r>
              <a:rPr lang="en-GB" sz="1600" dirty="0" smtClean="0"/>
              <a:t> </a:t>
            </a:r>
            <a:r>
              <a:rPr lang="en-GB" sz="1600" dirty="0" err="1" smtClean="0"/>
              <a:t>ovlivňují</a:t>
            </a:r>
            <a:r>
              <a:rPr lang="en-GB" sz="1600" dirty="0" smtClean="0"/>
              <a:t> </a:t>
            </a:r>
            <a:r>
              <a:rPr lang="en-GB" sz="1600" dirty="0" err="1" smtClean="0"/>
              <a:t>konkurenceschopnost</a:t>
            </a:r>
            <a:r>
              <a:rPr lang="en-GB" sz="1600" dirty="0" smtClean="0"/>
              <a:t> </a:t>
            </a:r>
            <a:r>
              <a:rPr lang="en-GB" sz="1600" dirty="0" err="1" smtClean="0"/>
              <a:t>firmy</a:t>
            </a:r>
            <a:r>
              <a:rPr lang="en-GB" sz="1600" dirty="0" smtClean="0"/>
              <a:t> a </a:t>
            </a:r>
            <a:r>
              <a:rPr lang="en-GB" sz="1600" dirty="0" err="1" smtClean="0"/>
              <a:t>její</a:t>
            </a:r>
            <a:r>
              <a:rPr lang="en-GB" sz="1600" dirty="0" smtClean="0"/>
              <a:t> </a:t>
            </a:r>
            <a:r>
              <a:rPr lang="en-GB" sz="1600" dirty="0" err="1" smtClean="0"/>
              <a:t>zasazení</a:t>
            </a:r>
            <a:r>
              <a:rPr lang="en-GB" sz="1600" dirty="0" smtClean="0"/>
              <a:t> do </a:t>
            </a:r>
            <a:r>
              <a:rPr lang="en-GB" sz="1600" dirty="0" err="1" smtClean="0"/>
              <a:t>ekonomického</a:t>
            </a:r>
            <a:r>
              <a:rPr lang="en-GB" sz="1600" dirty="0" smtClean="0"/>
              <a:t> </a:t>
            </a:r>
            <a:r>
              <a:rPr lang="en-GB" sz="1600" dirty="0" err="1" smtClean="0"/>
              <a:t>prostředí</a:t>
            </a:r>
            <a:endParaRPr lang="cs-CZ" sz="1600" dirty="0" smtClean="0"/>
          </a:p>
          <a:p>
            <a:pPr marL="736600" lvl="1" indent="-279400" defTabSz="449263">
              <a:lnSpc>
                <a:spcPct val="93000"/>
              </a:lnSpc>
              <a:tabLst>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 pos="9431338" algn="l"/>
              </a:tabLst>
            </a:pPr>
            <a:r>
              <a:rPr lang="en-GB" sz="1400" dirty="0" err="1" smtClean="0"/>
              <a:t>Politické</a:t>
            </a:r>
            <a:r>
              <a:rPr lang="en-GB" sz="1400" dirty="0" smtClean="0"/>
              <a:t> – </a:t>
            </a:r>
            <a:r>
              <a:rPr lang="en-GB" sz="1400" dirty="0" err="1" smtClean="0"/>
              <a:t>legislativa</a:t>
            </a:r>
            <a:endParaRPr lang="en-GB" sz="1400" dirty="0" smtClean="0"/>
          </a:p>
          <a:p>
            <a:pPr marL="736600" lvl="1" indent="-279400" defTabSz="449263">
              <a:lnSpc>
                <a:spcPct val="93000"/>
              </a:lnSpc>
              <a:tabLst>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 pos="9431338" algn="l"/>
              </a:tabLst>
            </a:pPr>
            <a:r>
              <a:rPr lang="en-GB" sz="1400" dirty="0" err="1" smtClean="0"/>
              <a:t>Ekonomické</a:t>
            </a:r>
            <a:r>
              <a:rPr lang="en-GB" sz="1400" dirty="0" smtClean="0"/>
              <a:t> a </a:t>
            </a:r>
            <a:r>
              <a:rPr lang="en-GB" sz="1400" dirty="0" err="1" smtClean="0"/>
              <a:t>sociální</a:t>
            </a:r>
            <a:endParaRPr lang="en-GB" sz="1400" dirty="0" smtClean="0"/>
          </a:p>
          <a:p>
            <a:pPr marL="736600" lvl="1" indent="-279400" defTabSz="449263">
              <a:lnSpc>
                <a:spcPct val="93000"/>
              </a:lnSpc>
              <a:tabLst>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 pos="9431338" algn="l"/>
              </a:tabLst>
            </a:pPr>
            <a:r>
              <a:rPr lang="en-GB" sz="1400" dirty="0" err="1" smtClean="0"/>
              <a:t>Technologické</a:t>
            </a:r>
            <a:endParaRPr lang="en-GB" sz="1400" dirty="0" smtClean="0"/>
          </a:p>
          <a:p>
            <a:pPr>
              <a:buNone/>
            </a:pPr>
            <a:r>
              <a:rPr lang="cs-CZ" sz="1600" dirty="0" smtClean="0"/>
              <a:t>Interní vstupní informace</a:t>
            </a:r>
          </a:p>
          <a:p>
            <a:pPr marL="379413" indent="-279400" defTabSz="449263">
              <a:lnSpc>
                <a:spcPct val="93000"/>
              </a:lnSpc>
              <a:tabLst>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 pos="9431338" algn="l"/>
              </a:tabLst>
            </a:pPr>
            <a:r>
              <a:rPr lang="en-GB" sz="1600" dirty="0" err="1" smtClean="0"/>
              <a:t>Jsou</a:t>
            </a:r>
            <a:r>
              <a:rPr lang="en-GB" sz="1600" dirty="0" smtClean="0"/>
              <a:t> </a:t>
            </a:r>
            <a:r>
              <a:rPr lang="en-GB" sz="1600" dirty="0" err="1" smtClean="0"/>
              <a:t>ovlivněné</a:t>
            </a:r>
            <a:r>
              <a:rPr lang="en-GB" sz="1600" dirty="0" smtClean="0"/>
              <a:t>: </a:t>
            </a:r>
          </a:p>
          <a:p>
            <a:pPr lvl="1" defTabSz="449263">
              <a:lnSpc>
                <a:spcPct val="93000"/>
              </a:lnSpc>
              <a:tabLst>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 pos="9431338" algn="l"/>
              </a:tabLst>
            </a:pPr>
            <a:r>
              <a:rPr lang="en-GB" sz="1400" dirty="0" err="1" smtClean="0"/>
              <a:t>Vnitřní</a:t>
            </a:r>
            <a:r>
              <a:rPr lang="en-GB" sz="1400" dirty="0" smtClean="0"/>
              <a:t> </a:t>
            </a:r>
            <a:r>
              <a:rPr lang="en-GB" sz="1400" dirty="0" err="1" smtClean="0"/>
              <a:t>strukturou</a:t>
            </a:r>
            <a:r>
              <a:rPr lang="en-GB" sz="1400" dirty="0" smtClean="0"/>
              <a:t> </a:t>
            </a:r>
            <a:r>
              <a:rPr lang="en-GB" sz="1400" dirty="0" err="1" smtClean="0"/>
              <a:t>podniku</a:t>
            </a:r>
            <a:endParaRPr lang="en-GB" sz="1400" dirty="0" smtClean="0"/>
          </a:p>
          <a:p>
            <a:pPr lvl="1" defTabSz="449263">
              <a:lnSpc>
                <a:spcPct val="93000"/>
              </a:lnSpc>
              <a:tabLst>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 pos="9431338" algn="l"/>
              </a:tabLst>
            </a:pPr>
            <a:r>
              <a:rPr lang="en-GB" sz="1400" dirty="0" err="1" smtClean="0"/>
              <a:t>Kulturou</a:t>
            </a:r>
            <a:r>
              <a:rPr lang="en-GB" sz="1400" dirty="0" smtClean="0"/>
              <a:t> </a:t>
            </a:r>
            <a:r>
              <a:rPr lang="en-GB" sz="1400" dirty="0" err="1" smtClean="0"/>
              <a:t>podniku</a:t>
            </a:r>
            <a:endParaRPr lang="en-GB" sz="1400" dirty="0" smtClean="0"/>
          </a:p>
          <a:p>
            <a:pPr lvl="1" defTabSz="449263">
              <a:lnSpc>
                <a:spcPct val="93000"/>
              </a:lnSpc>
              <a:tabLst>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 pos="9431338" algn="l"/>
              </a:tabLst>
            </a:pPr>
            <a:r>
              <a:rPr lang="en-GB" sz="1400" dirty="0" err="1" smtClean="0"/>
              <a:t>Postavením</a:t>
            </a:r>
            <a:r>
              <a:rPr lang="en-GB" sz="1400" dirty="0" smtClean="0"/>
              <a:t> </a:t>
            </a:r>
            <a:r>
              <a:rPr lang="en-GB" sz="1400" dirty="0" err="1" smtClean="0"/>
              <a:t>informačního</a:t>
            </a:r>
            <a:r>
              <a:rPr lang="en-GB" sz="1400" dirty="0" smtClean="0"/>
              <a:t> </a:t>
            </a:r>
            <a:r>
              <a:rPr lang="en-GB" sz="1400" dirty="0" err="1" smtClean="0"/>
              <a:t>centra</a:t>
            </a:r>
            <a:r>
              <a:rPr lang="en-GB" sz="1400" dirty="0" smtClean="0"/>
              <a:t> v </a:t>
            </a:r>
            <a:r>
              <a:rPr lang="en-GB" sz="1400" dirty="0" err="1" smtClean="0"/>
              <a:t>podniku</a:t>
            </a:r>
            <a:endParaRPr lang="en-GB" sz="1400" dirty="0" smtClean="0"/>
          </a:p>
          <a:p>
            <a:pPr>
              <a:buNone/>
            </a:pPr>
            <a:endParaRPr lang="cs-CZ" dirty="0"/>
          </a:p>
        </p:txBody>
      </p:sp>
      <p:sp>
        <p:nvSpPr>
          <p:cNvPr id="5" name="Isosceles Triangle 4"/>
          <p:cNvSpPr/>
          <p:nvPr/>
        </p:nvSpPr>
        <p:spPr>
          <a:xfrm>
            <a:off x="6525482" y="1291062"/>
            <a:ext cx="2016224" cy="2016224"/>
          </a:xfrm>
          <a:prstGeom prst="triangl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cs-CZ"/>
          </a:p>
        </p:txBody>
      </p:sp>
      <p:cxnSp>
        <p:nvCxnSpPr>
          <p:cNvPr id="7" name="Straight Connector 6"/>
          <p:cNvCxnSpPr/>
          <p:nvPr/>
        </p:nvCxnSpPr>
        <p:spPr>
          <a:xfrm>
            <a:off x="6597490" y="2792108"/>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741506" y="2155158"/>
            <a:ext cx="144016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Up Arrow 9"/>
          <p:cNvSpPr/>
          <p:nvPr/>
        </p:nvSpPr>
        <p:spPr>
          <a:xfrm>
            <a:off x="7533594" y="1867126"/>
            <a:ext cx="432048" cy="144016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noAutofit/>
          </a:bodyPr>
          <a:lstStyle/>
          <a:p>
            <a:pPr algn="ctr"/>
            <a:r>
              <a:rPr lang="cs-CZ" sz="1100" dirty="0" smtClean="0"/>
              <a:t>Filtrování informací</a:t>
            </a:r>
            <a:endParaRPr lang="cs-CZ" sz="1100" dirty="0"/>
          </a:p>
        </p:txBody>
      </p:sp>
      <p:sp>
        <p:nvSpPr>
          <p:cNvPr id="11" name="Up-Down Arrow 10"/>
          <p:cNvSpPr/>
          <p:nvPr/>
        </p:nvSpPr>
        <p:spPr>
          <a:xfrm>
            <a:off x="7173554" y="1795118"/>
            <a:ext cx="398540" cy="1512168"/>
          </a:xfrm>
          <a:prstGeom prst="upDownArrow">
            <a:avLst/>
          </a:prstGeom>
          <a:solidFill>
            <a:srgbClr val="DC2828"/>
          </a:solidFill>
          <a:ln>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noAutofit/>
          </a:bodyPr>
          <a:lstStyle/>
          <a:p>
            <a:pPr algn="ctr"/>
            <a:r>
              <a:rPr lang="cs-CZ" sz="900" dirty="0" smtClean="0">
                <a:ln>
                  <a:solidFill>
                    <a:schemeClr val="tx1">
                      <a:lumMod val="20000"/>
                      <a:lumOff val="80000"/>
                    </a:schemeClr>
                  </a:solidFill>
                </a:ln>
              </a:rPr>
              <a:t>Tok informací firmou</a:t>
            </a:r>
            <a:endParaRPr lang="cs-CZ" sz="900" dirty="0">
              <a:ln>
                <a:solidFill>
                  <a:schemeClr val="tx1">
                    <a:lumMod val="20000"/>
                    <a:lumOff val="80000"/>
                  </a:schemeClr>
                </a:solidFill>
              </a:ln>
            </a:endParaRPr>
          </a:p>
        </p:txBody>
      </p:sp>
      <p:cxnSp>
        <p:nvCxnSpPr>
          <p:cNvPr id="13" name="Straight Arrow Connector 12"/>
          <p:cNvCxnSpPr/>
          <p:nvPr/>
        </p:nvCxnSpPr>
        <p:spPr>
          <a:xfrm flipV="1">
            <a:off x="5661386" y="1939134"/>
            <a:ext cx="1152128"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6021426" y="2515198"/>
            <a:ext cx="72008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6021426" y="3019254"/>
            <a:ext cx="576064"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148064" y="2827113"/>
            <a:ext cx="936104" cy="338554"/>
          </a:xfrm>
          <a:prstGeom prst="rect">
            <a:avLst/>
          </a:prstGeom>
          <a:noFill/>
        </p:spPr>
        <p:txBody>
          <a:bodyPr wrap="square" rtlCol="0">
            <a:spAutoFit/>
          </a:bodyPr>
          <a:lstStyle/>
          <a:p>
            <a:r>
              <a:rPr lang="cs-CZ" sz="800" dirty="0" smtClean="0"/>
              <a:t>Data, informace, znalosti</a:t>
            </a:r>
            <a:endParaRPr lang="cs-CZ" sz="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latin typeface="Arial" charset="0"/>
              </a:rPr>
              <a:t>Informační</a:t>
            </a:r>
            <a:r>
              <a:rPr lang="en-GB" dirty="0" smtClean="0">
                <a:latin typeface="Arial" charset="0"/>
              </a:rPr>
              <a:t> </a:t>
            </a:r>
            <a:r>
              <a:rPr lang="cs-CZ" dirty="0" smtClean="0">
                <a:latin typeface="Arial" charset="0"/>
              </a:rPr>
              <a:t>m</a:t>
            </a:r>
            <a:r>
              <a:rPr lang="en-GB" dirty="0" err="1" smtClean="0">
                <a:latin typeface="Arial" charset="0"/>
              </a:rPr>
              <a:t>anagement</a:t>
            </a:r>
            <a:endParaRPr lang="cs-CZ" dirty="0"/>
          </a:p>
        </p:txBody>
      </p:sp>
      <p:sp>
        <p:nvSpPr>
          <p:cNvPr id="3" name="Content Placeholder 2"/>
          <p:cNvSpPr>
            <a:spLocks noGrp="1"/>
          </p:cNvSpPr>
          <p:nvPr>
            <p:ph idx="1"/>
          </p:nvPr>
        </p:nvSpPr>
        <p:spPr>
          <a:xfrm>
            <a:off x="455613" y="1412875"/>
            <a:ext cx="8234362" cy="4680421"/>
          </a:xfrm>
        </p:spPr>
        <p:txBody>
          <a:bodyPr/>
          <a:lstStyle/>
          <a:p>
            <a:pPr marL="336550" indent="-336550" defTabSz="449263">
              <a:lnSpc>
                <a:spcPct val="87000"/>
              </a:lnSpc>
              <a:spcBef>
                <a:spcPts val="40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000" dirty="0" err="1" smtClean="0"/>
              <a:t>využití</a:t>
            </a:r>
            <a:r>
              <a:rPr lang="en-GB" sz="2000" dirty="0" smtClean="0"/>
              <a:t> v public </a:t>
            </a:r>
            <a:r>
              <a:rPr lang="en-GB" sz="2000" dirty="0" err="1" smtClean="0"/>
              <a:t>i</a:t>
            </a:r>
            <a:r>
              <a:rPr lang="en-GB" sz="2000" dirty="0" smtClean="0"/>
              <a:t> private </a:t>
            </a:r>
            <a:r>
              <a:rPr lang="en-GB" sz="2000" dirty="0" err="1" smtClean="0"/>
              <a:t>sektoru</a:t>
            </a:r>
            <a:endParaRPr lang="en-GB" sz="2000" dirty="0" smtClean="0"/>
          </a:p>
          <a:p>
            <a:pPr marL="336550" indent="-336550" defTabSz="449263">
              <a:lnSpc>
                <a:spcPct val="87000"/>
              </a:lnSpc>
              <a:spcBef>
                <a:spcPts val="40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000" dirty="0" err="1" smtClean="0"/>
              <a:t>účel</a:t>
            </a:r>
            <a:r>
              <a:rPr lang="en-GB" sz="2000" dirty="0" smtClean="0"/>
              <a:t> je </a:t>
            </a:r>
            <a:r>
              <a:rPr lang="en-GB" sz="2000" dirty="0" err="1" smtClean="0"/>
              <a:t>veden</a:t>
            </a:r>
            <a:r>
              <a:rPr lang="en-GB" sz="2000" dirty="0" smtClean="0"/>
              <a:t> </a:t>
            </a:r>
            <a:r>
              <a:rPr lang="en-GB" sz="2000" dirty="0" err="1" smtClean="0"/>
              <a:t>mnoha</a:t>
            </a:r>
            <a:r>
              <a:rPr lang="en-GB" sz="2000" dirty="0" smtClean="0"/>
              <a:t> </a:t>
            </a:r>
            <a:r>
              <a:rPr lang="en-GB" sz="2000" dirty="0" err="1" smtClean="0"/>
              <a:t>faktory</a:t>
            </a:r>
            <a:r>
              <a:rPr lang="en-GB" sz="2000" dirty="0" smtClean="0"/>
              <a:t>:</a:t>
            </a:r>
          </a:p>
          <a:p>
            <a:pPr marL="736600" lvl="1" indent="-279400" defTabSz="449263">
              <a:lnSpc>
                <a:spcPct val="87000"/>
              </a:lnSpc>
              <a:spcBef>
                <a:spcPts val="40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1800" dirty="0" err="1" smtClean="0"/>
              <a:t>potřeba</a:t>
            </a:r>
            <a:r>
              <a:rPr lang="en-GB" sz="1800" dirty="0" smtClean="0"/>
              <a:t> </a:t>
            </a:r>
            <a:r>
              <a:rPr lang="en-GB" sz="1800" dirty="0" err="1" smtClean="0"/>
              <a:t>zvýšit</a:t>
            </a:r>
            <a:r>
              <a:rPr lang="en-GB" sz="1800" dirty="0" smtClean="0"/>
              <a:t> </a:t>
            </a:r>
            <a:r>
              <a:rPr lang="en-GB" sz="1800" dirty="0" err="1" smtClean="0"/>
              <a:t>efektivitu</a:t>
            </a:r>
            <a:r>
              <a:rPr lang="en-GB" sz="1800" dirty="0" smtClean="0"/>
              <a:t> </a:t>
            </a:r>
            <a:r>
              <a:rPr lang="en-GB" sz="1800" dirty="0" err="1" smtClean="0"/>
              <a:t>obchodních</a:t>
            </a:r>
            <a:r>
              <a:rPr lang="en-GB" sz="1800" dirty="0" smtClean="0"/>
              <a:t> </a:t>
            </a:r>
            <a:r>
              <a:rPr lang="en-GB" sz="1800" dirty="0" err="1" smtClean="0"/>
              <a:t>procesů</a:t>
            </a:r>
            <a:endParaRPr lang="en-GB" sz="1800" dirty="0" smtClean="0"/>
          </a:p>
          <a:p>
            <a:pPr marL="736600" lvl="1" indent="-279400" defTabSz="449263">
              <a:lnSpc>
                <a:spcPct val="87000"/>
              </a:lnSpc>
              <a:spcBef>
                <a:spcPts val="40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1800" dirty="0" err="1" smtClean="0"/>
              <a:t>snahou</a:t>
            </a:r>
            <a:r>
              <a:rPr lang="en-GB" sz="1800" dirty="0" smtClean="0"/>
              <a:t> </a:t>
            </a:r>
            <a:r>
              <a:rPr lang="en-GB" sz="1800" dirty="0" err="1" smtClean="0"/>
              <a:t>přijít</a:t>
            </a:r>
            <a:r>
              <a:rPr lang="en-GB" sz="1800" dirty="0" smtClean="0"/>
              <a:t> s </a:t>
            </a:r>
            <a:r>
              <a:rPr lang="en-GB" sz="1800" dirty="0" err="1" smtClean="0"/>
              <a:t>novými</a:t>
            </a:r>
            <a:r>
              <a:rPr lang="en-GB" sz="1800" dirty="0" smtClean="0"/>
              <a:t> </a:t>
            </a:r>
            <a:r>
              <a:rPr lang="en-GB" sz="1800" dirty="0" err="1" smtClean="0"/>
              <a:t>službami</a:t>
            </a:r>
            <a:endParaRPr lang="en-GB" sz="1800" dirty="0" smtClean="0"/>
          </a:p>
          <a:p>
            <a:pPr marL="736600" lvl="1" indent="-279400" defTabSz="449263">
              <a:lnSpc>
                <a:spcPct val="87000"/>
              </a:lnSpc>
              <a:spcBef>
                <a:spcPts val="40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1800" dirty="0" err="1" smtClean="0"/>
              <a:t>zrychlit</a:t>
            </a:r>
            <a:r>
              <a:rPr lang="en-GB" sz="1800" dirty="0" smtClean="0"/>
              <a:t> </a:t>
            </a:r>
            <a:r>
              <a:rPr lang="en-GB" sz="1800" dirty="0" err="1" smtClean="0"/>
              <a:t>průchodnost</a:t>
            </a:r>
            <a:r>
              <a:rPr lang="en-GB" sz="1800" dirty="0" smtClean="0"/>
              <a:t> </a:t>
            </a:r>
            <a:r>
              <a:rPr lang="en-GB" sz="1800" dirty="0" err="1" smtClean="0"/>
              <a:t>informací</a:t>
            </a:r>
            <a:r>
              <a:rPr lang="en-GB" sz="1800" dirty="0" smtClean="0"/>
              <a:t> </a:t>
            </a:r>
            <a:r>
              <a:rPr lang="en-GB" sz="1800" dirty="0" err="1" smtClean="0"/>
              <a:t>firmou</a:t>
            </a:r>
            <a:endParaRPr lang="en-GB" sz="1800" dirty="0" smtClean="0"/>
          </a:p>
          <a:p>
            <a:pPr marL="736600" lvl="1" indent="-279400" defTabSz="449263">
              <a:lnSpc>
                <a:spcPct val="87000"/>
              </a:lnSpc>
              <a:spcBef>
                <a:spcPts val="400"/>
              </a:spcBef>
              <a:spcAft>
                <a:spcPts val="600"/>
              </a:spcAft>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endParaRPr lang="en-GB" sz="1800" dirty="0" smtClean="0"/>
          </a:p>
          <a:p>
            <a:pPr marL="336550" indent="-336550" defTabSz="449263">
              <a:lnSpc>
                <a:spcPct val="87000"/>
              </a:lnSpc>
              <a:spcBef>
                <a:spcPts val="40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smtClean="0"/>
              <a:t>IM </a:t>
            </a:r>
            <a:r>
              <a:rPr lang="en-GB" dirty="0" err="1" smtClean="0"/>
              <a:t>není</a:t>
            </a:r>
            <a:r>
              <a:rPr lang="en-GB" dirty="0" smtClean="0"/>
              <a:t> </a:t>
            </a:r>
            <a:r>
              <a:rPr lang="en-GB" dirty="0" err="1" smtClean="0"/>
              <a:t>technická</a:t>
            </a:r>
            <a:r>
              <a:rPr lang="en-GB" dirty="0" smtClean="0"/>
              <a:t> </a:t>
            </a:r>
            <a:r>
              <a:rPr lang="en-GB" dirty="0" err="1" smtClean="0"/>
              <a:t>záležitost</a:t>
            </a:r>
            <a:endParaRPr lang="en-GB" dirty="0" smtClean="0"/>
          </a:p>
          <a:p>
            <a:pPr marL="736600" lvl="1" indent="-279400" defTabSz="449263">
              <a:lnSpc>
                <a:spcPct val="87000"/>
              </a:lnSpc>
              <a:spcBef>
                <a:spcPts val="40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1800" dirty="0" err="1" smtClean="0"/>
              <a:t>jde</a:t>
            </a:r>
            <a:r>
              <a:rPr lang="en-GB" sz="1800" dirty="0" smtClean="0"/>
              <a:t> o </a:t>
            </a:r>
            <a:r>
              <a:rPr lang="en-GB" sz="1800" dirty="0" err="1" smtClean="0"/>
              <a:t>pochopení</a:t>
            </a:r>
            <a:r>
              <a:rPr lang="en-GB" sz="1800" dirty="0" smtClean="0"/>
              <a:t> </a:t>
            </a:r>
            <a:r>
              <a:rPr lang="en-GB" sz="1800" dirty="0" err="1" smtClean="0"/>
              <a:t>potřeb</a:t>
            </a:r>
            <a:r>
              <a:rPr lang="en-GB" sz="1800" dirty="0" smtClean="0"/>
              <a:t> a </a:t>
            </a:r>
            <a:r>
              <a:rPr lang="en-GB" sz="1800" dirty="0" err="1" smtClean="0"/>
              <a:t>procesů</a:t>
            </a:r>
            <a:r>
              <a:rPr lang="en-GB" sz="1800" dirty="0" smtClean="0"/>
              <a:t> v </a:t>
            </a:r>
            <a:r>
              <a:rPr lang="en-GB" sz="1800" dirty="0" err="1" smtClean="0"/>
              <a:t>organizaci</a:t>
            </a:r>
            <a:endParaRPr lang="en-GB" sz="1800" dirty="0" smtClean="0"/>
          </a:p>
          <a:p>
            <a:pPr marL="736600" lvl="1" indent="-279400" defTabSz="449263">
              <a:lnSpc>
                <a:spcPct val="87000"/>
              </a:lnSpc>
              <a:spcBef>
                <a:spcPts val="40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1800" dirty="0" smtClean="0"/>
              <a:t>je </a:t>
            </a:r>
            <a:r>
              <a:rPr lang="en-GB" sz="1800" dirty="0" err="1" smtClean="0"/>
              <a:t>nutno</a:t>
            </a:r>
            <a:r>
              <a:rPr lang="en-GB" sz="1800" dirty="0" smtClean="0"/>
              <a:t> </a:t>
            </a:r>
            <a:r>
              <a:rPr lang="en-GB" sz="1800" dirty="0" err="1" smtClean="0"/>
              <a:t>brát</a:t>
            </a:r>
            <a:r>
              <a:rPr lang="en-GB" sz="1800" dirty="0" smtClean="0"/>
              <a:t> v </a:t>
            </a:r>
            <a:r>
              <a:rPr lang="en-GB" sz="1800" dirty="0" err="1" smtClean="0"/>
              <a:t>potaz</a:t>
            </a:r>
            <a:r>
              <a:rPr lang="en-GB" sz="1800" dirty="0" smtClean="0"/>
              <a:t> </a:t>
            </a:r>
            <a:r>
              <a:rPr lang="en-GB" sz="1800" dirty="0" err="1" smtClean="0"/>
              <a:t>informační</a:t>
            </a:r>
            <a:r>
              <a:rPr lang="en-GB" sz="1800" dirty="0" smtClean="0"/>
              <a:t> </a:t>
            </a:r>
            <a:r>
              <a:rPr lang="en-GB" sz="1800" dirty="0" err="1" smtClean="0"/>
              <a:t>potřeby</a:t>
            </a:r>
            <a:r>
              <a:rPr lang="en-GB" sz="1800" dirty="0" smtClean="0"/>
              <a:t>, </a:t>
            </a:r>
            <a:r>
              <a:rPr lang="en-GB" sz="1800" dirty="0" err="1" smtClean="0"/>
              <a:t>informační</a:t>
            </a:r>
            <a:r>
              <a:rPr lang="en-GB" sz="1800" dirty="0" smtClean="0"/>
              <a:t> </a:t>
            </a:r>
            <a:r>
              <a:rPr lang="en-GB" sz="1800" dirty="0" err="1" smtClean="0"/>
              <a:t>architekturu</a:t>
            </a:r>
            <a:r>
              <a:rPr lang="en-GB" sz="1800" dirty="0" smtClean="0"/>
              <a:t>, metadata, </a:t>
            </a:r>
            <a:r>
              <a:rPr lang="en-GB" sz="1800" dirty="0" err="1" smtClean="0"/>
              <a:t>kvalitu</a:t>
            </a:r>
            <a:r>
              <a:rPr lang="en-GB" sz="1800" dirty="0" smtClean="0"/>
              <a:t> </a:t>
            </a:r>
            <a:r>
              <a:rPr lang="en-GB" sz="1800" dirty="0" err="1" smtClean="0"/>
              <a:t>obsahu</a:t>
            </a:r>
            <a:r>
              <a:rPr lang="en-GB" sz="1800" dirty="0" smtClean="0"/>
              <a:t>, ...</a:t>
            </a:r>
            <a:endParaRPr lang="cs-CZ" sz="1800" dirty="0" smtClean="0"/>
          </a:p>
          <a:p>
            <a:pPr marL="736600" lvl="1" indent="-279400" defTabSz="449263">
              <a:lnSpc>
                <a:spcPct val="87000"/>
              </a:lnSpc>
              <a:spcBef>
                <a:spcPts val="40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endParaRPr lang="cs-CZ" sz="1800" dirty="0" smtClean="0"/>
          </a:p>
          <a:p>
            <a:pPr marL="357188" indent="-357188" defTabSz="449263">
              <a:lnSpc>
                <a:spcPct val="87000"/>
              </a:lnSpc>
              <a:spcBef>
                <a:spcPts val="400"/>
              </a:spcBef>
              <a:spcAft>
                <a:spcPts val="600"/>
              </a:spcAft>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cs-CZ" sz="2200" dirty="0" smtClean="0"/>
              <a:t>Termíny:</a:t>
            </a:r>
            <a:endParaRPr lang="en-GB" sz="2200" dirty="0" smtClean="0"/>
          </a:p>
          <a:p>
            <a:pPr>
              <a:spcBef>
                <a:spcPts val="400"/>
              </a:spcBef>
              <a:spcAft>
                <a:spcPts val="600"/>
              </a:spcAft>
            </a:pPr>
            <a:r>
              <a:rPr lang="en-GB" sz="2000" dirty="0" smtClean="0"/>
              <a:t>www.steptwo.com.au/papers/cmb_definition/index.html</a:t>
            </a:r>
            <a:endParaRPr lang="cs-CZ"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Organizace kolem IM</a:t>
            </a:r>
            <a:endParaRPr lang="cs-CZ" dirty="0"/>
          </a:p>
        </p:txBody>
      </p:sp>
      <p:sp>
        <p:nvSpPr>
          <p:cNvPr id="3" name="Content Placeholder 2"/>
          <p:cNvSpPr>
            <a:spLocks noGrp="1"/>
          </p:cNvSpPr>
          <p:nvPr>
            <p:ph idx="1"/>
          </p:nvPr>
        </p:nvSpPr>
        <p:spPr/>
        <p:txBody>
          <a:bodyPr/>
          <a:lstStyle/>
          <a:p>
            <a:pPr marL="336550" indent="-336550" defTabSz="449263">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smtClean="0"/>
              <a:t>ARMA International – </a:t>
            </a:r>
            <a:r>
              <a:rPr lang="en-US" dirty="0" smtClean="0"/>
              <a:t>not-for-profit professional association and the authority on managing records and information</a:t>
            </a:r>
            <a:endParaRPr lang="en-GB" dirty="0" smtClean="0"/>
          </a:p>
          <a:p>
            <a:pPr marL="736600" lvl="1" indent="-279400" defTabSz="449263">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smtClean="0">
                <a:solidFill>
                  <a:srgbClr val="CCCCFF"/>
                </a:solidFill>
                <a:hlinkClick r:id="rId2"/>
              </a:rPr>
              <a:t>www.arma.org</a:t>
            </a:r>
          </a:p>
          <a:p>
            <a:pPr marL="736600" lvl="1" indent="-279400" defTabSz="449263">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err="1" smtClean="0"/>
              <a:t>Vydávají</a:t>
            </a:r>
            <a:r>
              <a:rPr lang="en-GB" dirty="0" smtClean="0"/>
              <a:t> The Information Management Journal</a:t>
            </a:r>
          </a:p>
          <a:p>
            <a:endParaRPr lang="cs-CZ" dirty="0" smtClean="0"/>
          </a:p>
          <a:p>
            <a:pPr marL="336550" indent="-336550" defTabSz="449263">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defRPr/>
            </a:pPr>
            <a:r>
              <a:rPr lang="en-GB" dirty="0" smtClean="0"/>
              <a:t>SIM – Society for Information Management</a:t>
            </a:r>
            <a:endParaRPr lang="cs-CZ" dirty="0" smtClean="0"/>
          </a:p>
          <a:p>
            <a:pPr marL="736600" lvl="1" indent="-336550" defTabSz="449263">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defRPr/>
            </a:pPr>
            <a:r>
              <a:rPr lang="en-US" dirty="0" smtClean="0"/>
              <a:t>Delivering Business Value through IT Leadership</a:t>
            </a:r>
            <a:endParaRPr lang="en-GB" dirty="0" smtClean="0"/>
          </a:p>
          <a:p>
            <a:pPr marL="736600" lvl="1" indent="-279400" defTabSz="449263">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defRPr/>
            </a:pPr>
            <a:r>
              <a:rPr lang="en-GB" dirty="0" smtClean="0">
                <a:solidFill>
                  <a:srgbClr val="CCCCFF"/>
                </a:solidFill>
                <a:hlinkClick r:id="rId3"/>
              </a:rPr>
              <a:t>www.simnet.org</a:t>
            </a:r>
          </a:p>
          <a:p>
            <a:pPr marL="736600" lvl="1" indent="-279400" defTabSz="449263">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defRPr/>
            </a:pPr>
            <a:r>
              <a:rPr lang="en-GB" dirty="0" err="1" smtClean="0"/>
              <a:t>Zaměřené</a:t>
            </a:r>
            <a:r>
              <a:rPr lang="en-GB" dirty="0" smtClean="0"/>
              <a:t> </a:t>
            </a:r>
            <a:r>
              <a:rPr lang="en-GB" dirty="0" err="1" smtClean="0"/>
              <a:t>spíše</a:t>
            </a:r>
            <a:r>
              <a:rPr lang="en-GB" dirty="0" smtClean="0"/>
              <a:t> </a:t>
            </a:r>
            <a:r>
              <a:rPr lang="en-GB" dirty="0" err="1" smtClean="0"/>
              <a:t>na</a:t>
            </a:r>
            <a:r>
              <a:rPr lang="en-GB" dirty="0" smtClean="0"/>
              <a:t> </a:t>
            </a:r>
            <a:r>
              <a:rPr lang="en-GB" dirty="0" err="1" smtClean="0"/>
              <a:t>praktické</a:t>
            </a:r>
            <a:r>
              <a:rPr lang="en-GB" dirty="0" smtClean="0"/>
              <a:t> </a:t>
            </a:r>
            <a:r>
              <a:rPr lang="en-GB" dirty="0" err="1" smtClean="0"/>
              <a:t>použití</a:t>
            </a:r>
            <a:r>
              <a:rPr lang="en-GB" dirty="0" smtClean="0"/>
              <a:t> IM</a:t>
            </a:r>
          </a:p>
          <a:p>
            <a:pPr marL="736600" lvl="1" indent="-279400" defTabSz="449263">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defRPr/>
            </a:pPr>
            <a:r>
              <a:rPr lang="en-GB" dirty="0" smtClean="0"/>
              <a:t>Webinars, workshops</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Problémové faktory IM</a:t>
            </a:r>
            <a:endParaRPr lang="cs-CZ" dirty="0"/>
          </a:p>
        </p:txBody>
      </p:sp>
      <p:sp>
        <p:nvSpPr>
          <p:cNvPr id="3" name="Content Placeholder 2"/>
          <p:cNvSpPr>
            <a:spLocks noGrp="1"/>
          </p:cNvSpPr>
          <p:nvPr>
            <p:ph idx="1"/>
          </p:nvPr>
        </p:nvSpPr>
        <p:spPr/>
        <p:txBody>
          <a:bodyPr/>
          <a:lstStyle/>
          <a:p>
            <a:pPr marL="336550" indent="-336550" defTabSz="449263">
              <a:lnSpc>
                <a:spcPct val="87000"/>
              </a:lnSpc>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000" dirty="0" err="1" smtClean="0"/>
              <a:t>velké</a:t>
            </a:r>
            <a:r>
              <a:rPr lang="en-GB" sz="2000" dirty="0" smtClean="0"/>
              <a:t> </a:t>
            </a:r>
            <a:r>
              <a:rPr lang="en-GB" sz="2000" dirty="0" err="1" smtClean="0"/>
              <a:t>množství</a:t>
            </a:r>
            <a:r>
              <a:rPr lang="en-GB" sz="2000" dirty="0" smtClean="0"/>
              <a:t> </a:t>
            </a:r>
            <a:r>
              <a:rPr lang="en-GB" sz="2000" dirty="0" err="1" smtClean="0"/>
              <a:t>informací</a:t>
            </a:r>
            <a:endParaRPr lang="en-GB" sz="2000" dirty="0" smtClean="0"/>
          </a:p>
          <a:p>
            <a:pPr marL="336550" indent="-336550" defTabSz="449263">
              <a:lnSpc>
                <a:spcPct val="87000"/>
              </a:lnSpc>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000" dirty="0" err="1" smtClean="0"/>
              <a:t>malá</a:t>
            </a:r>
            <a:r>
              <a:rPr lang="en-GB" sz="2000" dirty="0" smtClean="0"/>
              <a:t> </a:t>
            </a:r>
            <a:r>
              <a:rPr lang="en-GB" sz="2000" dirty="0" err="1" smtClean="0"/>
              <a:t>integrace</a:t>
            </a:r>
            <a:r>
              <a:rPr lang="en-GB" sz="2000" dirty="0" smtClean="0"/>
              <a:t> </a:t>
            </a:r>
            <a:r>
              <a:rPr lang="en-GB" sz="2000" dirty="0" err="1" smtClean="0"/>
              <a:t>nebo</a:t>
            </a:r>
            <a:r>
              <a:rPr lang="en-GB" sz="2000" dirty="0" smtClean="0"/>
              <a:t> </a:t>
            </a:r>
            <a:r>
              <a:rPr lang="en-GB" sz="2000" dirty="0" err="1" smtClean="0"/>
              <a:t>spolupráce</a:t>
            </a:r>
            <a:r>
              <a:rPr lang="en-GB" sz="2000" dirty="0" smtClean="0"/>
              <a:t> </a:t>
            </a:r>
            <a:r>
              <a:rPr lang="en-GB" sz="2000" dirty="0" err="1" smtClean="0"/>
              <a:t>již</a:t>
            </a:r>
            <a:r>
              <a:rPr lang="en-GB" sz="2000" dirty="0" smtClean="0"/>
              <a:t> </a:t>
            </a:r>
            <a:r>
              <a:rPr lang="en-GB" sz="2000" dirty="0" err="1" smtClean="0"/>
              <a:t>existujících</a:t>
            </a:r>
            <a:r>
              <a:rPr lang="en-GB" sz="2000" dirty="0" smtClean="0"/>
              <a:t> </a:t>
            </a:r>
            <a:r>
              <a:rPr lang="en-GB" sz="2000" dirty="0" err="1" smtClean="0"/>
              <a:t>informačních</a:t>
            </a:r>
            <a:r>
              <a:rPr lang="en-GB" sz="2000" dirty="0" smtClean="0"/>
              <a:t> </a:t>
            </a:r>
            <a:r>
              <a:rPr lang="en-GB" sz="2000" dirty="0" err="1" smtClean="0"/>
              <a:t>systémů</a:t>
            </a:r>
            <a:r>
              <a:rPr lang="en-GB" sz="2000" dirty="0" smtClean="0"/>
              <a:t> (ERP </a:t>
            </a:r>
            <a:r>
              <a:rPr lang="en-GB" sz="2000" dirty="0" err="1" smtClean="0"/>
              <a:t>apod</a:t>
            </a:r>
            <a:r>
              <a:rPr lang="en-GB" sz="2000" dirty="0" smtClean="0"/>
              <a:t>.)‏</a:t>
            </a:r>
          </a:p>
          <a:p>
            <a:pPr marL="336550" indent="-336550" defTabSz="449263">
              <a:lnSpc>
                <a:spcPct val="87000"/>
              </a:lnSpc>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000" dirty="0" err="1" smtClean="0"/>
              <a:t>slabá</a:t>
            </a:r>
            <a:r>
              <a:rPr lang="en-GB" sz="2000" dirty="0" smtClean="0"/>
              <a:t> </a:t>
            </a:r>
            <a:r>
              <a:rPr lang="en-GB" sz="2000" dirty="0" err="1" smtClean="0"/>
              <a:t>kvalita</a:t>
            </a:r>
            <a:r>
              <a:rPr lang="en-GB" sz="2000" dirty="0" smtClean="0"/>
              <a:t> </a:t>
            </a:r>
            <a:r>
              <a:rPr lang="en-GB" sz="2000" dirty="0" err="1" smtClean="0"/>
              <a:t>informací</a:t>
            </a:r>
            <a:r>
              <a:rPr lang="en-GB" sz="2000" dirty="0" smtClean="0"/>
              <a:t>, </a:t>
            </a:r>
            <a:r>
              <a:rPr lang="en-GB" sz="2000" dirty="0" err="1" smtClean="0"/>
              <a:t>nedostatek</a:t>
            </a:r>
            <a:r>
              <a:rPr lang="en-GB" sz="2000" dirty="0" smtClean="0"/>
              <a:t> </a:t>
            </a:r>
            <a:r>
              <a:rPr lang="en-GB" sz="2000" dirty="0" err="1" smtClean="0"/>
              <a:t>konzistence</a:t>
            </a:r>
            <a:r>
              <a:rPr lang="en-GB" sz="2000" dirty="0" smtClean="0"/>
              <a:t>, </a:t>
            </a:r>
            <a:r>
              <a:rPr lang="en-GB" sz="2000" dirty="0" err="1" smtClean="0"/>
              <a:t>duplikace</a:t>
            </a:r>
            <a:r>
              <a:rPr lang="en-GB" sz="2000" dirty="0" smtClean="0"/>
              <a:t>, </a:t>
            </a:r>
            <a:r>
              <a:rPr lang="en-GB" sz="2000" dirty="0" err="1" smtClean="0"/>
              <a:t>zastaralost</a:t>
            </a:r>
            <a:r>
              <a:rPr lang="en-GB" sz="2000" dirty="0" smtClean="0"/>
              <a:t> </a:t>
            </a:r>
            <a:r>
              <a:rPr lang="en-GB" sz="2000" dirty="0" err="1" smtClean="0"/>
              <a:t>informací</a:t>
            </a:r>
            <a:endParaRPr lang="en-GB" sz="2000" dirty="0" smtClean="0"/>
          </a:p>
          <a:p>
            <a:pPr marL="336550" indent="-336550" defTabSz="449263">
              <a:lnSpc>
                <a:spcPct val="87000"/>
              </a:lnSpc>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000" dirty="0" err="1" smtClean="0"/>
              <a:t>nebývá</a:t>
            </a:r>
            <a:r>
              <a:rPr lang="en-GB" sz="2000" dirty="0" smtClean="0"/>
              <a:t> </a:t>
            </a:r>
            <a:r>
              <a:rPr lang="en-GB" sz="2000" dirty="0" err="1" smtClean="0"/>
              <a:t>zavedena</a:t>
            </a:r>
            <a:r>
              <a:rPr lang="en-GB" sz="2000" dirty="0" smtClean="0"/>
              <a:t> </a:t>
            </a:r>
            <a:r>
              <a:rPr lang="en-GB" sz="2000" dirty="0" err="1" smtClean="0"/>
              <a:t>firemní</a:t>
            </a:r>
            <a:r>
              <a:rPr lang="en-GB" sz="2000" dirty="0" smtClean="0"/>
              <a:t> </a:t>
            </a:r>
            <a:r>
              <a:rPr lang="en-GB" sz="2000" dirty="0" err="1" smtClean="0"/>
              <a:t>taxonomie</a:t>
            </a:r>
            <a:r>
              <a:rPr lang="en-GB" sz="2000" dirty="0" smtClean="0"/>
              <a:t> / </a:t>
            </a:r>
            <a:r>
              <a:rPr lang="en-GB" sz="2000" dirty="0" err="1" smtClean="0"/>
              <a:t>nejednotné</a:t>
            </a:r>
            <a:r>
              <a:rPr lang="en-GB" sz="2000" dirty="0" smtClean="0"/>
              <a:t> </a:t>
            </a:r>
            <a:r>
              <a:rPr lang="en-GB" sz="2000" dirty="0" err="1" smtClean="0"/>
              <a:t>formáty</a:t>
            </a:r>
            <a:r>
              <a:rPr lang="en-GB" sz="2000" dirty="0" smtClean="0"/>
              <a:t> a </a:t>
            </a:r>
            <a:r>
              <a:rPr lang="en-GB" sz="2000" dirty="0" err="1" smtClean="0"/>
              <a:t>typy</a:t>
            </a:r>
            <a:r>
              <a:rPr lang="en-GB" sz="2000" dirty="0" smtClean="0"/>
              <a:t> </a:t>
            </a:r>
            <a:r>
              <a:rPr lang="en-GB" sz="2000" dirty="0" err="1" smtClean="0"/>
              <a:t>informací</a:t>
            </a:r>
            <a:r>
              <a:rPr lang="en-GB" sz="2000" dirty="0" smtClean="0"/>
              <a:t> v </a:t>
            </a:r>
            <a:r>
              <a:rPr lang="en-GB" sz="2000" dirty="0" err="1" smtClean="0"/>
              <a:t>podniku</a:t>
            </a:r>
            <a:endParaRPr lang="en-GB" sz="2000" dirty="0" smtClean="0"/>
          </a:p>
          <a:p>
            <a:pPr marL="336550" indent="-336550" defTabSz="449263">
              <a:lnSpc>
                <a:spcPct val="87000"/>
              </a:lnSpc>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000" dirty="0" err="1" smtClean="0"/>
              <a:t>velký</a:t>
            </a:r>
            <a:r>
              <a:rPr lang="en-GB" sz="2000" dirty="0" smtClean="0"/>
              <a:t> </a:t>
            </a:r>
            <a:r>
              <a:rPr lang="en-GB" sz="2000" dirty="0" err="1" smtClean="0"/>
              <a:t>počet</a:t>
            </a:r>
            <a:r>
              <a:rPr lang="en-GB" sz="2000" dirty="0" smtClean="0"/>
              <a:t> </a:t>
            </a:r>
            <a:r>
              <a:rPr lang="en-GB" sz="2000" dirty="0" err="1" smtClean="0"/>
              <a:t>odlišných</a:t>
            </a:r>
            <a:r>
              <a:rPr lang="en-GB" sz="2000" dirty="0" smtClean="0"/>
              <a:t> </a:t>
            </a:r>
            <a:r>
              <a:rPr lang="en-GB" sz="2000" dirty="0" err="1" smtClean="0"/>
              <a:t>obchodních</a:t>
            </a:r>
            <a:r>
              <a:rPr lang="en-GB" sz="2000" dirty="0" smtClean="0"/>
              <a:t> </a:t>
            </a:r>
            <a:r>
              <a:rPr lang="en-GB" sz="2000" dirty="0" err="1" smtClean="0"/>
              <a:t>potřeb</a:t>
            </a:r>
            <a:r>
              <a:rPr lang="en-GB" sz="2000" dirty="0" smtClean="0"/>
              <a:t> a </a:t>
            </a:r>
            <a:r>
              <a:rPr lang="en-GB" sz="2000" dirty="0" err="1" smtClean="0"/>
              <a:t>problémů</a:t>
            </a:r>
            <a:r>
              <a:rPr lang="en-GB" sz="2000" dirty="0" smtClean="0"/>
              <a:t>, </a:t>
            </a:r>
            <a:r>
              <a:rPr lang="en-GB" sz="2000" dirty="0" err="1" smtClean="0"/>
              <a:t>které</a:t>
            </a:r>
            <a:r>
              <a:rPr lang="en-GB" sz="2000" dirty="0" smtClean="0"/>
              <a:t> </a:t>
            </a:r>
            <a:r>
              <a:rPr lang="en-GB" sz="2000" dirty="0" err="1" smtClean="0"/>
              <a:t>nutno</a:t>
            </a:r>
            <a:r>
              <a:rPr lang="en-GB" sz="2000" dirty="0" smtClean="0"/>
              <a:t> </a:t>
            </a:r>
            <a:r>
              <a:rPr lang="en-GB" sz="2000" dirty="0" err="1" smtClean="0"/>
              <a:t>pokrýt</a:t>
            </a:r>
            <a:endParaRPr lang="en-GB" sz="2000" dirty="0" smtClean="0"/>
          </a:p>
          <a:p>
            <a:pPr marL="336550" indent="-336550" defTabSz="449263">
              <a:lnSpc>
                <a:spcPct val="87000"/>
              </a:lnSpc>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000" dirty="0" err="1" smtClean="0"/>
              <a:t>neochota</a:t>
            </a:r>
            <a:r>
              <a:rPr lang="en-GB" sz="2000" dirty="0" smtClean="0"/>
              <a:t> </a:t>
            </a:r>
            <a:r>
              <a:rPr lang="en-GB" sz="2000" dirty="0" err="1" smtClean="0"/>
              <a:t>měnit</a:t>
            </a:r>
            <a:r>
              <a:rPr lang="en-GB" sz="2000" dirty="0" smtClean="0"/>
              <a:t> </a:t>
            </a:r>
            <a:r>
              <a:rPr lang="en-GB" sz="2000" dirty="0" err="1" smtClean="0"/>
              <a:t>zaběhlé</a:t>
            </a:r>
            <a:r>
              <a:rPr lang="en-GB" sz="2000" dirty="0" smtClean="0"/>
              <a:t> </a:t>
            </a:r>
            <a:r>
              <a:rPr lang="en-GB" sz="2000" dirty="0" err="1" smtClean="0"/>
              <a:t>praktiky</a:t>
            </a:r>
            <a:r>
              <a:rPr lang="en-GB" sz="2000" dirty="0" smtClean="0"/>
              <a:t> a </a:t>
            </a:r>
            <a:r>
              <a:rPr lang="en-GB" sz="2000" dirty="0" err="1" smtClean="0"/>
              <a:t>procesy</a:t>
            </a:r>
            <a:endParaRPr lang="en-GB" sz="2000" dirty="0" smtClean="0"/>
          </a:p>
          <a:p>
            <a:pPr>
              <a:spcAft>
                <a:spcPts val="600"/>
              </a:spcAft>
            </a:pPr>
            <a:endParaRPr lang="cs-CZ"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Informační audit</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Informační mapy a toky</a:t>
            </a:r>
            <a:endParaRPr lang="cs-CZ" dirty="0"/>
          </a:p>
        </p:txBody>
      </p:sp>
      <p:sp>
        <p:nvSpPr>
          <p:cNvPr id="3" name="Content Placeholder 2"/>
          <p:cNvSpPr>
            <a:spLocks noGrp="1"/>
          </p:cNvSpPr>
          <p:nvPr>
            <p:ph idx="1"/>
          </p:nvPr>
        </p:nvSpPr>
        <p:spPr>
          <a:xfrm>
            <a:off x="455613" y="1412875"/>
            <a:ext cx="8234362" cy="4752429"/>
          </a:xfrm>
        </p:spPr>
        <p:txBody>
          <a:bodyPr>
            <a:normAutofit fontScale="92500" lnSpcReduction="10000"/>
          </a:bodyPr>
          <a:lstStyle/>
          <a:p>
            <a:pPr>
              <a:spcAft>
                <a:spcPts val="600"/>
              </a:spcAft>
            </a:pPr>
            <a:r>
              <a:rPr lang="cs-CZ" sz="2000" dirty="0" smtClean="0"/>
              <a:t>Strukturovaný návod ulehčující přístup k informacím a zdrojům</a:t>
            </a:r>
          </a:p>
          <a:p>
            <a:pPr>
              <a:spcAft>
                <a:spcPts val="600"/>
              </a:spcAft>
            </a:pPr>
            <a:r>
              <a:rPr lang="cs-CZ" sz="2000" dirty="0" smtClean="0"/>
              <a:t>Je potřeba znát informační požadavky, klienty, zdroje a toky (cesty)</a:t>
            </a:r>
          </a:p>
          <a:p>
            <a:pPr>
              <a:spcAft>
                <a:spcPts val="600"/>
              </a:spcAft>
            </a:pPr>
            <a:r>
              <a:rPr lang="cs-CZ" sz="2000" dirty="0" smtClean="0"/>
              <a:t>Přínos zmapování informačních toků:</a:t>
            </a:r>
          </a:p>
          <a:p>
            <a:pPr lvl="2">
              <a:spcAft>
                <a:spcPts val="600"/>
              </a:spcAft>
            </a:pPr>
            <a:r>
              <a:rPr lang="cs-CZ" sz="1400" dirty="0" smtClean="0"/>
              <a:t>Porozumění jak jsou informace používány a kým</a:t>
            </a:r>
          </a:p>
          <a:p>
            <a:pPr lvl="2">
              <a:spcAft>
                <a:spcPts val="600"/>
              </a:spcAft>
            </a:pPr>
            <a:r>
              <a:rPr lang="cs-CZ" sz="1400" dirty="0" smtClean="0"/>
              <a:t>Identifikuje konečné klienty</a:t>
            </a:r>
          </a:p>
          <a:p>
            <a:pPr lvl="2">
              <a:spcAft>
                <a:spcPts val="600"/>
              </a:spcAft>
            </a:pPr>
            <a:r>
              <a:rPr lang="cs-CZ" sz="1400" dirty="0" smtClean="0"/>
              <a:t>Zaměření informačních služeb na nejvyšší potenciální možnosti</a:t>
            </a:r>
          </a:p>
          <a:p>
            <a:pPr lvl="2">
              <a:spcAft>
                <a:spcPts val="600"/>
              </a:spcAft>
            </a:pPr>
            <a:endParaRPr lang="cs-CZ" sz="1400" dirty="0" smtClean="0"/>
          </a:p>
          <a:p>
            <a:pPr>
              <a:spcAft>
                <a:spcPts val="600"/>
              </a:spcAft>
            </a:pPr>
            <a:r>
              <a:rPr lang="cs-CZ" dirty="0" smtClean="0"/>
              <a:t>Mapování v 5-ti krocích</a:t>
            </a:r>
          </a:p>
          <a:p>
            <a:pPr lvl="1">
              <a:spcAft>
                <a:spcPts val="600"/>
              </a:spcAft>
            </a:pPr>
            <a:r>
              <a:rPr lang="cs-CZ" dirty="0" smtClean="0"/>
              <a:t>Popsat daný stav</a:t>
            </a:r>
          </a:p>
          <a:p>
            <a:pPr lvl="1">
              <a:spcAft>
                <a:spcPts val="600"/>
              </a:spcAft>
            </a:pPr>
            <a:r>
              <a:rPr lang="cs-CZ" dirty="0" smtClean="0"/>
              <a:t>Popsat potencionální klienty</a:t>
            </a:r>
          </a:p>
          <a:p>
            <a:pPr lvl="1">
              <a:spcAft>
                <a:spcPts val="600"/>
              </a:spcAft>
            </a:pPr>
            <a:r>
              <a:rPr lang="cs-CZ" dirty="0" smtClean="0"/>
              <a:t>Vypsat možné klienty</a:t>
            </a:r>
          </a:p>
          <a:p>
            <a:pPr lvl="1">
              <a:spcAft>
                <a:spcPts val="600"/>
              </a:spcAft>
            </a:pPr>
            <a:r>
              <a:rPr lang="cs-CZ" dirty="0" smtClean="0"/>
              <a:t>Vytvořit žebříček priorit</a:t>
            </a:r>
          </a:p>
          <a:p>
            <a:pPr lvl="1">
              <a:spcAft>
                <a:spcPts val="600"/>
              </a:spcAft>
            </a:pPr>
            <a:r>
              <a:rPr lang="cs-CZ" dirty="0" smtClean="0"/>
              <a:t>Vytvořit informační mapu</a:t>
            </a:r>
          </a:p>
          <a:p>
            <a:pPr>
              <a:spcAft>
                <a:spcPts val="600"/>
              </a:spcAft>
            </a:pPr>
            <a:endParaRPr lang="cs-CZ"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Rectangle 6"/>
          <p:cNvSpPr>
            <a:spLocks noGrp="1" noChangeArrowheads="1"/>
          </p:cNvSpPr>
          <p:nvPr>
            <p:ph type="title"/>
          </p:nvPr>
        </p:nvSpPr>
        <p:spPr>
          <a:xfrm>
            <a:off x="467544" y="200025"/>
            <a:ext cx="7560841" cy="863600"/>
          </a:xfrm>
        </p:spPr>
        <p:txBody>
          <a:bodyPr/>
          <a:lstStyle/>
          <a:p>
            <a:r>
              <a:rPr lang="cs-CZ" dirty="0" smtClean="0"/>
              <a:t>Informační průmysl - obsah</a:t>
            </a:r>
            <a:endParaRPr lang="en-US" sz="2600" b="0" dirty="0"/>
          </a:p>
        </p:txBody>
      </p:sp>
      <p:sp>
        <p:nvSpPr>
          <p:cNvPr id="51207" name="Rectangle 7"/>
          <p:cNvSpPr>
            <a:spLocks noGrp="1" noChangeArrowheads="1"/>
          </p:cNvSpPr>
          <p:nvPr>
            <p:ph type="body" idx="1"/>
          </p:nvPr>
        </p:nvSpPr>
        <p:spPr/>
        <p:txBody>
          <a:bodyPr/>
          <a:lstStyle/>
          <a:p>
            <a:r>
              <a:rPr lang="cs-CZ" dirty="0" smtClean="0"/>
              <a:t>Zaměření a obsah IP</a:t>
            </a:r>
          </a:p>
          <a:p>
            <a:pPr lvl="3"/>
            <a:r>
              <a:rPr lang="cs-CZ" dirty="0" smtClean="0"/>
              <a:t>Informační průmysl</a:t>
            </a:r>
          </a:p>
          <a:p>
            <a:pPr lvl="3"/>
            <a:r>
              <a:rPr lang="cs-CZ" dirty="0" smtClean="0"/>
              <a:t>Informační profesionál a jeho práce</a:t>
            </a:r>
          </a:p>
          <a:p>
            <a:r>
              <a:rPr lang="cs-CZ" dirty="0" smtClean="0"/>
              <a:t>Informační a znalostní management</a:t>
            </a:r>
          </a:p>
          <a:p>
            <a:pPr lvl="3"/>
            <a:r>
              <a:rPr lang="cs-CZ" dirty="0" smtClean="0"/>
              <a:t>Informační management</a:t>
            </a:r>
          </a:p>
          <a:p>
            <a:pPr lvl="3"/>
            <a:r>
              <a:rPr lang="cs-CZ" dirty="0" smtClean="0"/>
              <a:t>Informační audit</a:t>
            </a:r>
          </a:p>
          <a:p>
            <a:pPr lvl="3"/>
            <a:r>
              <a:rPr lang="cs-CZ" dirty="0" smtClean="0"/>
              <a:t>Znalostní management</a:t>
            </a:r>
          </a:p>
          <a:p>
            <a:r>
              <a:rPr lang="cs-CZ" dirty="0" err="1" smtClean="0"/>
              <a:t>Research</a:t>
            </a:r>
            <a:r>
              <a:rPr lang="cs-CZ" dirty="0" smtClean="0"/>
              <a:t> </a:t>
            </a:r>
            <a:r>
              <a:rPr lang="cs-CZ" dirty="0" smtClean="0"/>
              <a:t>– výzkum</a:t>
            </a:r>
            <a:endParaRPr lang="cs-CZ" dirty="0" smtClean="0"/>
          </a:p>
          <a:p>
            <a:r>
              <a:rPr lang="cs-CZ" dirty="0" smtClean="0"/>
              <a:t>Analýza a syntéza informací</a:t>
            </a:r>
          </a:p>
          <a:p>
            <a:r>
              <a:rPr lang="cs-CZ" dirty="0" err="1" smtClean="0"/>
              <a:t>Competitive</a:t>
            </a:r>
            <a:r>
              <a:rPr lang="cs-CZ" dirty="0" smtClean="0"/>
              <a:t> </a:t>
            </a:r>
            <a:r>
              <a:rPr lang="cs-CZ" dirty="0" err="1" smtClean="0"/>
              <a:t>Intelligence</a:t>
            </a:r>
            <a:endParaRPr lang="cs-CZ"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Výhody myšlenkových a znalostních map</a:t>
            </a:r>
            <a:endParaRPr lang="cs-CZ" dirty="0"/>
          </a:p>
        </p:txBody>
      </p:sp>
      <p:sp>
        <p:nvSpPr>
          <p:cNvPr id="3" name="Content Placeholder 2"/>
          <p:cNvSpPr>
            <a:spLocks noGrp="1"/>
          </p:cNvSpPr>
          <p:nvPr>
            <p:ph idx="1"/>
          </p:nvPr>
        </p:nvSpPr>
        <p:spPr>
          <a:xfrm>
            <a:off x="454819" y="1268760"/>
            <a:ext cx="8234362" cy="1872109"/>
          </a:xfrm>
        </p:spPr>
        <p:txBody>
          <a:bodyPr>
            <a:normAutofit/>
          </a:bodyPr>
          <a:lstStyle/>
          <a:p>
            <a:pPr>
              <a:lnSpc>
                <a:spcPct val="90000"/>
              </a:lnSpc>
              <a:spcBef>
                <a:spcPts val="0"/>
              </a:spcBef>
              <a:spcAft>
                <a:spcPts val="600"/>
              </a:spcAft>
              <a:buClr>
                <a:schemeClr val="accent1">
                  <a:lumMod val="75000"/>
                </a:schemeClr>
              </a:buClr>
            </a:pPr>
            <a:r>
              <a:rPr lang="cs-CZ" sz="1800" dirty="0" smtClean="0"/>
              <a:t>Nejvhodnější způsob organizace myšlenek, využívá se celostní reprezentace.</a:t>
            </a:r>
          </a:p>
          <a:p>
            <a:pPr>
              <a:lnSpc>
                <a:spcPct val="90000"/>
              </a:lnSpc>
              <a:spcBef>
                <a:spcPts val="0"/>
              </a:spcBef>
              <a:spcAft>
                <a:spcPts val="600"/>
              </a:spcAft>
              <a:buClr>
                <a:schemeClr val="accent1">
                  <a:lumMod val="75000"/>
                </a:schemeClr>
              </a:buClr>
            </a:pPr>
            <a:r>
              <a:rPr lang="cs-CZ" sz="1800" dirty="0" smtClean="0"/>
              <a:t>Přirozeným způsobem zvyšuje aktivitu duševních činností</a:t>
            </a:r>
          </a:p>
          <a:p>
            <a:pPr>
              <a:lnSpc>
                <a:spcPct val="90000"/>
              </a:lnSpc>
              <a:spcBef>
                <a:spcPts val="0"/>
              </a:spcBef>
              <a:spcAft>
                <a:spcPts val="600"/>
              </a:spcAft>
              <a:buClr>
                <a:schemeClr val="accent1">
                  <a:lumMod val="75000"/>
                </a:schemeClr>
              </a:buClr>
            </a:pPr>
            <a:r>
              <a:rPr lang="cs-CZ" sz="1800" dirty="0" smtClean="0"/>
              <a:t>Usnadňuje pochopení souvislostí</a:t>
            </a:r>
          </a:p>
          <a:p>
            <a:pPr>
              <a:lnSpc>
                <a:spcPct val="90000"/>
              </a:lnSpc>
              <a:spcBef>
                <a:spcPts val="0"/>
              </a:spcBef>
              <a:spcAft>
                <a:spcPts val="600"/>
              </a:spcAft>
              <a:buClr>
                <a:schemeClr val="accent1">
                  <a:lumMod val="75000"/>
                </a:schemeClr>
              </a:buClr>
            </a:pPr>
            <a:r>
              <a:rPr lang="cs-CZ" sz="1800" dirty="0" smtClean="0"/>
              <a:t>Usnadňuje strukturální a teoretickou analýzu složitých problémů.</a:t>
            </a:r>
          </a:p>
          <a:p>
            <a:pPr>
              <a:lnSpc>
                <a:spcPct val="90000"/>
              </a:lnSpc>
              <a:spcBef>
                <a:spcPts val="0"/>
              </a:spcBef>
              <a:spcAft>
                <a:spcPts val="600"/>
              </a:spcAft>
              <a:buClr>
                <a:schemeClr val="accent1">
                  <a:lumMod val="75000"/>
                </a:schemeClr>
              </a:buClr>
            </a:pPr>
            <a:r>
              <a:rPr lang="cs-CZ" sz="1800" dirty="0" smtClean="0"/>
              <a:t>Podporuje rychlejší a snazší absorbování a zpracování informací.</a:t>
            </a:r>
            <a:endParaRPr lang="cs-CZ" sz="1800" dirty="0"/>
          </a:p>
        </p:txBody>
      </p:sp>
      <p:pic>
        <p:nvPicPr>
          <p:cNvPr id="4" name="Picture 8" descr="Image19"/>
          <p:cNvPicPr>
            <a:picLocks noChangeAspect="1" noChangeArrowheads="1"/>
          </p:cNvPicPr>
          <p:nvPr/>
        </p:nvPicPr>
        <p:blipFill>
          <a:blip r:embed="rId2" cstate="print"/>
          <a:srcRect t="4460" b="5575"/>
          <a:stretch>
            <a:fillRect/>
          </a:stretch>
        </p:blipFill>
        <p:spPr bwMode="auto">
          <a:xfrm>
            <a:off x="1331640" y="2891439"/>
            <a:ext cx="5832647" cy="3273865"/>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Informační audit</a:t>
            </a:r>
            <a:endParaRPr lang="cs-CZ" dirty="0"/>
          </a:p>
        </p:txBody>
      </p:sp>
      <p:sp>
        <p:nvSpPr>
          <p:cNvPr id="3" name="Content Placeholder 2"/>
          <p:cNvSpPr>
            <a:spLocks noGrp="1"/>
          </p:cNvSpPr>
          <p:nvPr>
            <p:ph idx="1"/>
          </p:nvPr>
        </p:nvSpPr>
        <p:spPr/>
        <p:txBody>
          <a:bodyPr/>
          <a:lstStyle/>
          <a:p>
            <a:r>
              <a:rPr lang="en-GB" sz="2000" dirty="0" err="1" smtClean="0"/>
              <a:t>Zkoumají</a:t>
            </a:r>
            <a:r>
              <a:rPr lang="en-GB" sz="2000" dirty="0" smtClean="0"/>
              <a:t> se </a:t>
            </a:r>
            <a:r>
              <a:rPr lang="en-GB" sz="2000" dirty="0" err="1" smtClean="0"/>
              <a:t>toky</a:t>
            </a:r>
            <a:r>
              <a:rPr lang="en-GB" sz="2000" dirty="0" smtClean="0"/>
              <a:t> </a:t>
            </a:r>
            <a:r>
              <a:rPr lang="en-GB" sz="2000" dirty="0" err="1" smtClean="0"/>
              <a:t>informací</a:t>
            </a:r>
            <a:r>
              <a:rPr lang="en-GB" sz="2000" dirty="0" smtClean="0"/>
              <a:t> </a:t>
            </a:r>
            <a:r>
              <a:rPr lang="en-GB" sz="2000" dirty="0" err="1" smtClean="0"/>
              <a:t>podnikem</a:t>
            </a:r>
            <a:r>
              <a:rPr lang="en-GB" sz="2000" dirty="0" smtClean="0"/>
              <a:t>, </a:t>
            </a:r>
            <a:r>
              <a:rPr lang="en-GB" sz="2000" dirty="0" err="1" smtClean="0"/>
              <a:t>hledají</a:t>
            </a:r>
            <a:r>
              <a:rPr lang="en-GB" sz="2000" dirty="0" smtClean="0"/>
              <a:t> se </a:t>
            </a:r>
            <a:r>
              <a:rPr lang="en-GB" sz="2000" dirty="0" err="1" smtClean="0"/>
              <a:t>slabá</a:t>
            </a:r>
            <a:r>
              <a:rPr lang="en-GB" sz="2000" dirty="0" smtClean="0"/>
              <a:t> </a:t>
            </a:r>
            <a:r>
              <a:rPr lang="en-GB" sz="2000" dirty="0" err="1" smtClean="0"/>
              <a:t>místa</a:t>
            </a:r>
            <a:r>
              <a:rPr lang="en-GB" sz="2000" dirty="0" smtClean="0"/>
              <a:t> – bottle-necks, </a:t>
            </a:r>
            <a:r>
              <a:rPr lang="en-GB" sz="2000" dirty="0" err="1" smtClean="0"/>
              <a:t>mezery</a:t>
            </a:r>
            <a:r>
              <a:rPr lang="en-GB" sz="2000" dirty="0" smtClean="0"/>
              <a:t>, </a:t>
            </a:r>
            <a:r>
              <a:rPr lang="en-GB" sz="2000" dirty="0" err="1" smtClean="0"/>
              <a:t>prověřují</a:t>
            </a:r>
            <a:r>
              <a:rPr lang="en-GB" sz="2000" dirty="0" smtClean="0"/>
              <a:t> se </a:t>
            </a:r>
            <a:r>
              <a:rPr lang="en-GB" sz="2000" dirty="0" err="1" smtClean="0"/>
              <a:t>zdroje</a:t>
            </a:r>
            <a:r>
              <a:rPr lang="en-GB" sz="2000" dirty="0" smtClean="0"/>
              <a:t>, </a:t>
            </a:r>
            <a:r>
              <a:rPr lang="en-GB" sz="2000" dirty="0" err="1" smtClean="0"/>
              <a:t>hledají</a:t>
            </a:r>
            <a:r>
              <a:rPr lang="en-GB" sz="2000" dirty="0" smtClean="0"/>
              <a:t> se </a:t>
            </a:r>
            <a:r>
              <a:rPr lang="en-GB" sz="2000" dirty="0" err="1" smtClean="0"/>
              <a:t>alternativy</a:t>
            </a:r>
            <a:endParaRPr lang="en-GB" sz="2000" dirty="0" smtClean="0"/>
          </a:p>
          <a:p>
            <a:endParaRPr lang="cs-CZ" dirty="0"/>
          </a:p>
        </p:txBody>
      </p:sp>
      <p:pic>
        <p:nvPicPr>
          <p:cNvPr id="5" name="Picture 4"/>
          <p:cNvPicPr>
            <a:picLocks noChangeAspect="1" noChangeArrowheads="1"/>
          </p:cNvPicPr>
          <p:nvPr/>
        </p:nvPicPr>
        <p:blipFill>
          <a:blip r:embed="rId2" cstate="print"/>
          <a:srcRect/>
          <a:stretch>
            <a:fillRect/>
          </a:stretch>
        </p:blipFill>
        <p:spPr bwMode="auto">
          <a:xfrm>
            <a:off x="1057551" y="2204864"/>
            <a:ext cx="7089030" cy="3924474"/>
          </a:xfrm>
          <a:prstGeom prst="rect">
            <a:avLst/>
          </a:prstGeom>
          <a:noFill/>
          <a:ln w="9525">
            <a:noFill/>
            <a:round/>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Informační audit</a:t>
            </a:r>
            <a:endParaRPr lang="cs-CZ" dirty="0"/>
          </a:p>
        </p:txBody>
      </p:sp>
      <p:sp>
        <p:nvSpPr>
          <p:cNvPr id="3" name="Content Placeholder 2"/>
          <p:cNvSpPr>
            <a:spLocks noGrp="1"/>
          </p:cNvSpPr>
          <p:nvPr>
            <p:ph idx="1"/>
          </p:nvPr>
        </p:nvSpPr>
        <p:spPr>
          <a:xfrm>
            <a:off x="455613" y="1268761"/>
            <a:ext cx="8234362" cy="4663728"/>
          </a:xfrm>
        </p:spPr>
        <p:txBody>
          <a:bodyPr/>
          <a:lstStyle/>
          <a:p>
            <a:pPr marL="336550" indent="-336550" defTabSz="449263">
              <a:lnSpc>
                <a:spcPct val="93000"/>
              </a:lnSpc>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cs-CZ" dirty="0" smtClean="0"/>
              <a:t>Základní postup</a:t>
            </a:r>
          </a:p>
          <a:p>
            <a:pPr marL="693737" lvl="1" indent="-336550" defTabSz="449263">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err="1" smtClean="0"/>
              <a:t>Stanovíme</a:t>
            </a:r>
            <a:r>
              <a:rPr lang="en-GB" dirty="0" smtClean="0"/>
              <a:t> </a:t>
            </a:r>
            <a:r>
              <a:rPr lang="en-GB" dirty="0" err="1" smtClean="0"/>
              <a:t>ideální</a:t>
            </a:r>
            <a:r>
              <a:rPr lang="en-GB" dirty="0" smtClean="0"/>
              <a:t> </a:t>
            </a:r>
            <a:r>
              <a:rPr lang="en-GB" dirty="0" err="1" smtClean="0"/>
              <a:t>stav</a:t>
            </a:r>
            <a:r>
              <a:rPr lang="en-GB" dirty="0" smtClean="0"/>
              <a:t> </a:t>
            </a:r>
            <a:r>
              <a:rPr lang="en-GB" dirty="0" err="1" smtClean="0"/>
              <a:t>procesů</a:t>
            </a:r>
            <a:endParaRPr lang="en-GB" dirty="0" smtClean="0"/>
          </a:p>
          <a:p>
            <a:pPr marL="693737" lvl="1" indent="-336550" defTabSz="449263">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err="1" smtClean="0"/>
              <a:t>Zkoumáme</a:t>
            </a:r>
            <a:r>
              <a:rPr lang="en-GB" dirty="0" smtClean="0"/>
              <a:t> </a:t>
            </a:r>
            <a:r>
              <a:rPr lang="en-GB" dirty="0" err="1" smtClean="0"/>
              <a:t>současný</a:t>
            </a:r>
            <a:r>
              <a:rPr lang="en-GB" dirty="0" smtClean="0"/>
              <a:t> </a:t>
            </a:r>
            <a:r>
              <a:rPr lang="en-GB" dirty="0" err="1" smtClean="0"/>
              <a:t>stav</a:t>
            </a:r>
            <a:endParaRPr lang="en-GB" dirty="0" smtClean="0"/>
          </a:p>
          <a:p>
            <a:pPr marL="693737" lvl="1" indent="-336550" defTabSz="449263">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err="1" smtClean="0"/>
              <a:t>Zhodnotíme</a:t>
            </a:r>
            <a:r>
              <a:rPr lang="en-GB" dirty="0" smtClean="0"/>
              <a:t> </a:t>
            </a:r>
            <a:r>
              <a:rPr lang="en-GB" dirty="0" err="1" smtClean="0"/>
              <a:t>současný</a:t>
            </a:r>
            <a:r>
              <a:rPr lang="en-GB" dirty="0" smtClean="0"/>
              <a:t> </a:t>
            </a:r>
            <a:r>
              <a:rPr lang="en-GB" dirty="0" err="1" smtClean="0"/>
              <a:t>stav</a:t>
            </a:r>
            <a:r>
              <a:rPr lang="en-GB" dirty="0" smtClean="0"/>
              <a:t> a </a:t>
            </a:r>
            <a:r>
              <a:rPr lang="en-GB" dirty="0" err="1" smtClean="0"/>
              <a:t>porovnáme</a:t>
            </a:r>
            <a:r>
              <a:rPr lang="en-GB" dirty="0" smtClean="0"/>
              <a:t> s </a:t>
            </a:r>
            <a:r>
              <a:rPr lang="en-GB" dirty="0" err="1" smtClean="0"/>
              <a:t>ideálním</a:t>
            </a:r>
            <a:endParaRPr lang="en-GB" dirty="0" smtClean="0"/>
          </a:p>
          <a:p>
            <a:pPr marL="693737" lvl="1" indent="-336550" defTabSz="449263">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err="1" smtClean="0"/>
              <a:t>Najdeme</a:t>
            </a:r>
            <a:r>
              <a:rPr lang="en-GB" dirty="0" smtClean="0"/>
              <a:t> </a:t>
            </a:r>
            <a:r>
              <a:rPr lang="en-GB" dirty="0" err="1" smtClean="0"/>
              <a:t>rovnováhu</a:t>
            </a:r>
            <a:r>
              <a:rPr lang="en-GB" dirty="0" smtClean="0"/>
              <a:t> </a:t>
            </a:r>
            <a:r>
              <a:rPr lang="en-GB" dirty="0" err="1" smtClean="0"/>
              <a:t>mezi</a:t>
            </a:r>
            <a:r>
              <a:rPr lang="en-GB" dirty="0" smtClean="0"/>
              <a:t> </a:t>
            </a:r>
            <a:r>
              <a:rPr lang="en-GB" dirty="0" err="1" smtClean="0"/>
              <a:t>současným</a:t>
            </a:r>
            <a:r>
              <a:rPr lang="en-GB" dirty="0" smtClean="0"/>
              <a:t> a </a:t>
            </a:r>
            <a:r>
              <a:rPr lang="en-GB" dirty="0" err="1" smtClean="0"/>
              <a:t>ideálním</a:t>
            </a:r>
            <a:r>
              <a:rPr lang="en-GB" dirty="0" smtClean="0"/>
              <a:t> </a:t>
            </a:r>
            <a:r>
              <a:rPr lang="en-GB" dirty="0" err="1" smtClean="0"/>
              <a:t>stavem</a:t>
            </a:r>
            <a:r>
              <a:rPr lang="en-GB" dirty="0" smtClean="0"/>
              <a:t> a </a:t>
            </a:r>
            <a:r>
              <a:rPr lang="en-GB" dirty="0" err="1" smtClean="0"/>
              <a:t>navrhneme</a:t>
            </a:r>
            <a:r>
              <a:rPr lang="en-GB" dirty="0" smtClean="0"/>
              <a:t> </a:t>
            </a:r>
            <a:r>
              <a:rPr lang="en-GB" dirty="0" err="1" smtClean="0"/>
              <a:t>řešení</a:t>
            </a:r>
            <a:r>
              <a:rPr lang="en-GB" dirty="0" smtClean="0"/>
              <a:t> </a:t>
            </a:r>
            <a:r>
              <a:rPr lang="en-GB" dirty="0" err="1" smtClean="0"/>
              <a:t>jak</a:t>
            </a:r>
            <a:r>
              <a:rPr lang="en-GB" dirty="0" smtClean="0"/>
              <a:t> ho </a:t>
            </a:r>
            <a:r>
              <a:rPr lang="en-GB" dirty="0" err="1" smtClean="0"/>
              <a:t>dosáhnout</a:t>
            </a:r>
            <a:endParaRPr lang="en-GB" dirty="0" smtClean="0"/>
          </a:p>
          <a:p>
            <a:endParaRPr lang="cs-CZ" dirty="0" smtClean="0"/>
          </a:p>
          <a:p>
            <a:pPr>
              <a:buNone/>
            </a:pPr>
            <a:r>
              <a:rPr lang="cs-CZ" dirty="0" smtClean="0"/>
              <a:t>Metody sběru dat</a:t>
            </a:r>
          </a:p>
          <a:p>
            <a:pPr marL="693737" lvl="1" indent="-336550" defTabSz="449263">
              <a:lnSpc>
                <a:spcPct val="87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err="1" smtClean="0"/>
              <a:t>dotazníky</a:t>
            </a:r>
            <a:endParaRPr lang="en-GB" dirty="0" smtClean="0"/>
          </a:p>
          <a:p>
            <a:pPr marL="1100138" lvl="2" indent="-279400" defTabSz="449263">
              <a:lnSpc>
                <a:spcPct val="87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err="1" smtClean="0"/>
              <a:t>několik</a:t>
            </a:r>
            <a:r>
              <a:rPr lang="en-GB" dirty="0" smtClean="0"/>
              <a:t> </a:t>
            </a:r>
            <a:r>
              <a:rPr lang="en-GB" dirty="0" err="1" smtClean="0"/>
              <a:t>druhů</a:t>
            </a:r>
            <a:r>
              <a:rPr lang="en-GB" dirty="0" smtClean="0"/>
              <a:t>, </a:t>
            </a:r>
            <a:r>
              <a:rPr lang="en-GB" dirty="0" err="1" smtClean="0"/>
              <a:t>porovnávat</a:t>
            </a:r>
            <a:endParaRPr lang="en-GB" dirty="0" smtClean="0"/>
          </a:p>
          <a:p>
            <a:pPr marL="693737" lvl="1" indent="-336550" defTabSz="449263">
              <a:lnSpc>
                <a:spcPct val="87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smtClean="0"/>
              <a:t>interview</a:t>
            </a:r>
          </a:p>
          <a:p>
            <a:pPr marL="1100138" lvl="2" indent="-279400" defTabSz="449263">
              <a:lnSpc>
                <a:spcPct val="87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smtClean="0"/>
              <a:t>checklist</a:t>
            </a:r>
          </a:p>
          <a:p>
            <a:pPr marL="693737" lvl="1" indent="-336550" defTabSz="449263">
              <a:lnSpc>
                <a:spcPct val="87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err="1" smtClean="0"/>
              <a:t>řízené</a:t>
            </a:r>
            <a:r>
              <a:rPr lang="en-GB" dirty="0" smtClean="0"/>
              <a:t> </a:t>
            </a:r>
            <a:r>
              <a:rPr lang="en-GB" dirty="0" err="1" smtClean="0"/>
              <a:t>rozhovory</a:t>
            </a:r>
            <a:endParaRPr lang="en-GB" dirty="0" smtClean="0"/>
          </a:p>
          <a:p>
            <a:pPr marL="1100138" lvl="2" indent="-279400" defTabSz="449263">
              <a:lnSpc>
                <a:spcPct val="87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err="1" smtClean="0"/>
              <a:t>nejlepší</a:t>
            </a:r>
            <a:r>
              <a:rPr lang="en-GB" dirty="0" smtClean="0"/>
              <a:t>, </a:t>
            </a:r>
            <a:r>
              <a:rPr lang="en-GB" dirty="0" err="1" smtClean="0"/>
              <a:t>časově</a:t>
            </a:r>
            <a:r>
              <a:rPr lang="en-GB" dirty="0" smtClean="0"/>
              <a:t> </a:t>
            </a:r>
            <a:r>
              <a:rPr lang="en-GB" dirty="0" err="1" smtClean="0"/>
              <a:t>náročné</a:t>
            </a:r>
            <a:endParaRPr lang="en-GB" dirty="0" smtClean="0"/>
          </a:p>
          <a:p>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Fáze informačního auditu</a:t>
            </a:r>
            <a:endParaRPr lang="cs-CZ" dirty="0"/>
          </a:p>
        </p:txBody>
      </p:sp>
      <p:sp>
        <p:nvSpPr>
          <p:cNvPr id="3" name="Content Placeholder 2"/>
          <p:cNvSpPr>
            <a:spLocks noGrp="1"/>
          </p:cNvSpPr>
          <p:nvPr>
            <p:ph idx="1"/>
          </p:nvPr>
        </p:nvSpPr>
        <p:spPr>
          <a:xfrm>
            <a:off x="455613" y="1268760"/>
            <a:ext cx="8234362" cy="4824535"/>
          </a:xfrm>
        </p:spPr>
        <p:txBody>
          <a:bodyPr/>
          <a:lstStyle/>
          <a:p>
            <a:pPr marL="336550" indent="-336550" defTabSz="449263">
              <a:lnSpc>
                <a:spcPct val="93000"/>
              </a:lnSpc>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err="1" smtClean="0"/>
              <a:t>Nejběžnější</a:t>
            </a:r>
            <a:r>
              <a:rPr lang="en-GB" dirty="0" smtClean="0"/>
              <a:t> je </a:t>
            </a:r>
            <a:r>
              <a:rPr lang="en-GB" dirty="0" err="1" smtClean="0"/>
              <a:t>sedmistupňový</a:t>
            </a:r>
            <a:r>
              <a:rPr lang="en-GB" dirty="0" smtClean="0"/>
              <a:t> model </a:t>
            </a:r>
            <a:r>
              <a:rPr lang="en-GB" dirty="0" err="1" smtClean="0"/>
              <a:t>informačního</a:t>
            </a:r>
            <a:r>
              <a:rPr lang="en-GB" dirty="0" smtClean="0"/>
              <a:t> </a:t>
            </a:r>
            <a:r>
              <a:rPr lang="en-GB" dirty="0" err="1" smtClean="0"/>
              <a:t>auditu</a:t>
            </a:r>
            <a:endParaRPr lang="en-GB" dirty="0" smtClean="0"/>
          </a:p>
          <a:p>
            <a:pPr marL="736600" lvl="1" indent="-279400" defTabSz="449263">
              <a:lnSpc>
                <a:spcPct val="93000"/>
              </a:lnSpc>
              <a:spcBef>
                <a:spcPts val="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1800" dirty="0" err="1" smtClean="0"/>
              <a:t>Plánování</a:t>
            </a:r>
            <a:endParaRPr lang="en-GB" sz="1800" dirty="0" smtClean="0"/>
          </a:p>
          <a:p>
            <a:pPr marL="736600" lvl="1" indent="-279400" defTabSz="449263">
              <a:lnSpc>
                <a:spcPct val="93000"/>
              </a:lnSpc>
              <a:spcBef>
                <a:spcPts val="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1800" dirty="0" err="1" smtClean="0"/>
              <a:t>Sbírání</a:t>
            </a:r>
            <a:r>
              <a:rPr lang="en-GB" sz="1800" dirty="0" smtClean="0"/>
              <a:t> </a:t>
            </a:r>
            <a:r>
              <a:rPr lang="en-GB" sz="1800" dirty="0" err="1" smtClean="0"/>
              <a:t>dat</a:t>
            </a:r>
            <a:endParaRPr lang="en-GB" sz="1800" dirty="0" smtClean="0"/>
          </a:p>
          <a:p>
            <a:pPr marL="736600" lvl="1" indent="-279400" defTabSz="449263">
              <a:lnSpc>
                <a:spcPct val="93000"/>
              </a:lnSpc>
              <a:spcBef>
                <a:spcPts val="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1800" dirty="0" err="1" smtClean="0"/>
              <a:t>Analýza</a:t>
            </a:r>
            <a:r>
              <a:rPr lang="en-GB" sz="1800" dirty="0" smtClean="0"/>
              <a:t> </a:t>
            </a:r>
            <a:r>
              <a:rPr lang="en-GB" sz="1800" dirty="0" err="1" smtClean="0"/>
              <a:t>dat</a:t>
            </a:r>
            <a:endParaRPr lang="en-GB" sz="1800" dirty="0" smtClean="0"/>
          </a:p>
          <a:p>
            <a:pPr marL="736600" lvl="1" indent="-279400" defTabSz="449263">
              <a:lnSpc>
                <a:spcPct val="93000"/>
              </a:lnSpc>
              <a:spcBef>
                <a:spcPts val="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1800" dirty="0" err="1" smtClean="0"/>
              <a:t>Ověřování</a:t>
            </a:r>
            <a:r>
              <a:rPr lang="en-GB" sz="1800" dirty="0" smtClean="0"/>
              <a:t> </a:t>
            </a:r>
            <a:r>
              <a:rPr lang="en-GB" sz="1800" dirty="0" err="1" smtClean="0"/>
              <a:t>dat</a:t>
            </a:r>
            <a:endParaRPr lang="en-GB" sz="1800" dirty="0" smtClean="0"/>
          </a:p>
          <a:p>
            <a:pPr marL="736600" lvl="1" indent="-279400" defTabSz="449263">
              <a:lnSpc>
                <a:spcPct val="93000"/>
              </a:lnSpc>
              <a:spcBef>
                <a:spcPts val="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1800" dirty="0" err="1" smtClean="0"/>
              <a:t>Sdělování</a:t>
            </a:r>
            <a:r>
              <a:rPr lang="en-GB" sz="1800" dirty="0" smtClean="0"/>
              <a:t> </a:t>
            </a:r>
            <a:r>
              <a:rPr lang="en-GB" sz="1800" dirty="0" err="1" smtClean="0"/>
              <a:t>doporučení</a:t>
            </a:r>
            <a:endParaRPr lang="en-GB" sz="1800" dirty="0" smtClean="0"/>
          </a:p>
          <a:p>
            <a:pPr marL="736600" lvl="1" indent="-279400" defTabSz="449263">
              <a:lnSpc>
                <a:spcPct val="93000"/>
              </a:lnSpc>
              <a:spcBef>
                <a:spcPts val="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1800" dirty="0" err="1" smtClean="0"/>
              <a:t>Implementace</a:t>
            </a:r>
            <a:r>
              <a:rPr lang="en-GB" sz="1800" dirty="0" smtClean="0"/>
              <a:t> </a:t>
            </a:r>
            <a:r>
              <a:rPr lang="en-GB" sz="1800" dirty="0" err="1" smtClean="0"/>
              <a:t>doporučení</a:t>
            </a:r>
            <a:endParaRPr lang="en-GB" sz="1800" dirty="0" smtClean="0"/>
          </a:p>
          <a:p>
            <a:pPr marL="736600" lvl="1" indent="-279400" defTabSz="449263">
              <a:lnSpc>
                <a:spcPct val="93000"/>
              </a:lnSpc>
              <a:spcBef>
                <a:spcPts val="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1800" dirty="0" err="1" smtClean="0"/>
              <a:t>Informační</a:t>
            </a:r>
            <a:r>
              <a:rPr lang="en-GB" sz="1800" dirty="0" smtClean="0"/>
              <a:t> audit </a:t>
            </a:r>
            <a:r>
              <a:rPr lang="en-GB" sz="1800" dirty="0" err="1" smtClean="0"/>
              <a:t>jako</a:t>
            </a:r>
            <a:r>
              <a:rPr lang="en-GB" sz="1800" dirty="0" smtClean="0"/>
              <a:t> </a:t>
            </a:r>
            <a:r>
              <a:rPr lang="en-GB" sz="1800" dirty="0" err="1" smtClean="0"/>
              <a:t>kontinuum</a:t>
            </a:r>
            <a:r>
              <a:rPr lang="en-GB" sz="1800" dirty="0" smtClean="0"/>
              <a:t> -&gt; </a:t>
            </a:r>
            <a:r>
              <a:rPr lang="en-GB" sz="1200" dirty="0" err="1" smtClean="0"/>
              <a:t>plánování</a:t>
            </a:r>
            <a:r>
              <a:rPr lang="en-GB" sz="1800" dirty="0" smtClean="0"/>
              <a:t>, …</a:t>
            </a:r>
          </a:p>
          <a:p>
            <a:pPr>
              <a:buNone/>
            </a:pPr>
            <a:r>
              <a:rPr lang="cs-CZ" sz="700" dirty="0" smtClean="0"/>
              <a:t> </a:t>
            </a:r>
            <a:endParaRPr lang="cs-CZ" dirty="0" smtClean="0"/>
          </a:p>
          <a:p>
            <a:pPr marL="336550" indent="-336550" defTabSz="449263">
              <a:lnSpc>
                <a:spcPct val="93000"/>
              </a:lnSpc>
              <a:spcBef>
                <a:spcPts val="0"/>
              </a:spcBef>
              <a:spcAft>
                <a:spcPts val="600"/>
              </a:spcAft>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err="1" smtClean="0"/>
              <a:t>Výsledkem</a:t>
            </a:r>
            <a:r>
              <a:rPr lang="en-GB" dirty="0" smtClean="0"/>
              <a:t> IA je </a:t>
            </a:r>
            <a:r>
              <a:rPr lang="en-GB" dirty="0" err="1" smtClean="0"/>
              <a:t>doporučující</a:t>
            </a:r>
            <a:r>
              <a:rPr lang="en-GB" dirty="0" smtClean="0"/>
              <a:t> </a:t>
            </a:r>
            <a:r>
              <a:rPr lang="en-GB" dirty="0" err="1" smtClean="0"/>
              <a:t>zpráva</a:t>
            </a:r>
            <a:endParaRPr lang="en-GB" dirty="0" smtClean="0"/>
          </a:p>
          <a:p>
            <a:pPr marL="736600" lvl="1" indent="-279400" defTabSz="449263">
              <a:lnSpc>
                <a:spcPct val="93000"/>
              </a:lnSpc>
              <a:spcBef>
                <a:spcPts val="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1800" dirty="0" err="1" smtClean="0"/>
              <a:t>Přináší</a:t>
            </a:r>
            <a:r>
              <a:rPr lang="en-GB" sz="1800" dirty="0" smtClean="0"/>
              <a:t> </a:t>
            </a:r>
            <a:r>
              <a:rPr lang="en-GB" sz="1800" dirty="0" err="1" smtClean="0"/>
              <a:t>možná</a:t>
            </a:r>
            <a:r>
              <a:rPr lang="en-GB" sz="1800" dirty="0" smtClean="0"/>
              <a:t> </a:t>
            </a:r>
            <a:r>
              <a:rPr lang="en-GB" sz="1800" dirty="0" err="1" smtClean="0"/>
              <a:t>zlepšení</a:t>
            </a:r>
            <a:r>
              <a:rPr lang="en-GB" sz="1800" dirty="0" smtClean="0"/>
              <a:t> </a:t>
            </a:r>
            <a:r>
              <a:rPr lang="en-GB" sz="1800" dirty="0" err="1" smtClean="0"/>
              <a:t>komunikace</a:t>
            </a:r>
            <a:endParaRPr lang="en-GB" sz="1800" dirty="0" smtClean="0"/>
          </a:p>
          <a:p>
            <a:pPr marL="736600" lvl="1" indent="-279400" defTabSz="449263">
              <a:lnSpc>
                <a:spcPct val="93000"/>
              </a:lnSpc>
              <a:spcBef>
                <a:spcPts val="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1800" dirty="0" err="1" smtClean="0"/>
              <a:t>Návrhy</a:t>
            </a:r>
            <a:r>
              <a:rPr lang="en-GB" sz="1800" dirty="0" smtClean="0"/>
              <a:t> </a:t>
            </a:r>
            <a:r>
              <a:rPr lang="en-GB" sz="1800" dirty="0" err="1" smtClean="0"/>
              <a:t>na</a:t>
            </a:r>
            <a:r>
              <a:rPr lang="en-GB" sz="1800" dirty="0" smtClean="0"/>
              <a:t> </a:t>
            </a:r>
            <a:r>
              <a:rPr lang="en-GB" sz="1800" dirty="0" err="1" smtClean="0"/>
              <a:t>lepší</a:t>
            </a:r>
            <a:r>
              <a:rPr lang="en-GB" sz="1800" dirty="0" smtClean="0"/>
              <a:t> </a:t>
            </a:r>
            <a:r>
              <a:rPr lang="en-GB" sz="1800" dirty="0" err="1" smtClean="0"/>
              <a:t>zprůchodnění</a:t>
            </a:r>
            <a:r>
              <a:rPr lang="en-GB" sz="1800" dirty="0" smtClean="0"/>
              <a:t> </a:t>
            </a:r>
            <a:r>
              <a:rPr lang="en-GB" sz="1800" dirty="0" err="1" smtClean="0"/>
              <a:t>toků</a:t>
            </a:r>
            <a:r>
              <a:rPr lang="en-GB" sz="1800" dirty="0" smtClean="0"/>
              <a:t> </a:t>
            </a:r>
            <a:r>
              <a:rPr lang="en-GB" sz="1800" dirty="0" err="1" smtClean="0"/>
              <a:t>informací</a:t>
            </a:r>
            <a:endParaRPr lang="en-GB" sz="1800" dirty="0" smtClean="0"/>
          </a:p>
          <a:p>
            <a:pPr marL="736600" lvl="1" indent="-279400" defTabSz="449263">
              <a:lnSpc>
                <a:spcPct val="93000"/>
              </a:lnSpc>
              <a:spcBef>
                <a:spcPts val="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1800" dirty="0" err="1" smtClean="0"/>
              <a:t>Navrhuje</a:t>
            </a:r>
            <a:r>
              <a:rPr lang="en-GB" sz="1800" dirty="0" smtClean="0"/>
              <a:t> </a:t>
            </a:r>
            <a:r>
              <a:rPr lang="en-GB" sz="1800" dirty="0" err="1" smtClean="0"/>
              <a:t>levnější</a:t>
            </a:r>
            <a:r>
              <a:rPr lang="en-GB" sz="1800" dirty="0" smtClean="0"/>
              <a:t> </a:t>
            </a:r>
            <a:r>
              <a:rPr lang="en-GB" sz="1800" dirty="0" err="1" smtClean="0"/>
              <a:t>nebo</a:t>
            </a:r>
            <a:r>
              <a:rPr lang="en-GB" sz="1800" dirty="0" smtClean="0"/>
              <a:t> </a:t>
            </a:r>
            <a:r>
              <a:rPr lang="en-GB" sz="1800" dirty="0" err="1" smtClean="0"/>
              <a:t>efektivnější</a:t>
            </a:r>
            <a:r>
              <a:rPr lang="en-GB" sz="1800" dirty="0" smtClean="0"/>
              <a:t> </a:t>
            </a:r>
            <a:r>
              <a:rPr lang="en-GB" sz="1800" dirty="0" err="1" smtClean="0"/>
              <a:t>využívání</a:t>
            </a:r>
            <a:r>
              <a:rPr lang="en-GB" sz="1800" dirty="0" smtClean="0"/>
              <a:t> </a:t>
            </a:r>
            <a:r>
              <a:rPr lang="en-GB" sz="1800" dirty="0" err="1" smtClean="0"/>
              <a:t>zdrojů</a:t>
            </a:r>
            <a:endParaRPr lang="en-GB" sz="1800" dirty="0" smtClean="0"/>
          </a:p>
          <a:p>
            <a:pPr marL="736600" lvl="1" indent="-279400" defTabSz="449263">
              <a:lnSpc>
                <a:spcPct val="93000"/>
              </a:lnSpc>
              <a:spcBef>
                <a:spcPts val="0"/>
              </a:spcBef>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1800" dirty="0" err="1" smtClean="0"/>
              <a:t>Měl</a:t>
            </a:r>
            <a:r>
              <a:rPr lang="en-GB" sz="1800" dirty="0" smtClean="0"/>
              <a:t> by </a:t>
            </a:r>
            <a:r>
              <a:rPr lang="en-GB" sz="1800" dirty="0" err="1" smtClean="0"/>
              <a:t>přinést</a:t>
            </a:r>
            <a:r>
              <a:rPr lang="en-GB" sz="1800" dirty="0" smtClean="0"/>
              <a:t> </a:t>
            </a:r>
            <a:r>
              <a:rPr lang="en-GB" sz="1800" dirty="0" err="1" smtClean="0"/>
              <a:t>možnost</a:t>
            </a:r>
            <a:r>
              <a:rPr lang="en-GB" sz="1800" dirty="0" smtClean="0"/>
              <a:t> </a:t>
            </a:r>
            <a:r>
              <a:rPr lang="en-GB" sz="1800" dirty="0" err="1" smtClean="0"/>
              <a:t>rychlejšího</a:t>
            </a:r>
            <a:r>
              <a:rPr lang="en-GB" sz="1800" dirty="0" smtClean="0"/>
              <a:t> a </a:t>
            </a:r>
            <a:r>
              <a:rPr lang="en-GB" sz="1800" dirty="0" err="1" smtClean="0"/>
              <a:t>efektivnějšího</a:t>
            </a:r>
            <a:r>
              <a:rPr lang="en-GB" sz="1800" dirty="0" smtClean="0"/>
              <a:t> </a:t>
            </a:r>
            <a:r>
              <a:rPr lang="en-GB" sz="1800" dirty="0" err="1" smtClean="0"/>
              <a:t>využívání</a:t>
            </a:r>
            <a:r>
              <a:rPr lang="en-GB" sz="1800" dirty="0" smtClean="0"/>
              <a:t> </a:t>
            </a:r>
            <a:r>
              <a:rPr lang="en-GB" sz="1800" dirty="0" err="1" smtClean="0"/>
              <a:t>informací</a:t>
            </a:r>
            <a:endParaRPr lang="en-GB" sz="18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znalostní management</a:t>
            </a:r>
            <a:br>
              <a:rPr lang="cs-CZ" dirty="0" smtClean="0"/>
            </a:b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Znalostní management</a:t>
            </a:r>
            <a:endParaRPr lang="cs-CZ" dirty="0"/>
          </a:p>
        </p:txBody>
      </p:sp>
      <p:sp>
        <p:nvSpPr>
          <p:cNvPr id="3" name="Content Placeholder 2"/>
          <p:cNvSpPr>
            <a:spLocks noGrp="1"/>
          </p:cNvSpPr>
          <p:nvPr>
            <p:ph idx="1"/>
          </p:nvPr>
        </p:nvSpPr>
        <p:spPr/>
        <p:txBody>
          <a:bodyPr>
            <a:normAutofit fontScale="92500" lnSpcReduction="10000"/>
          </a:bodyPr>
          <a:lstStyle/>
          <a:p>
            <a:r>
              <a:rPr lang="cs-CZ" dirty="0" smtClean="0"/>
              <a:t>Data &gt; Informace &gt; Znalosti</a:t>
            </a:r>
          </a:p>
          <a:p>
            <a:endParaRPr lang="cs-CZ" dirty="0" smtClean="0"/>
          </a:p>
          <a:p>
            <a:r>
              <a:rPr lang="cs-CZ" dirty="0" smtClean="0"/>
              <a:t>Vytváření znalostí z informací:</a:t>
            </a:r>
          </a:p>
          <a:p>
            <a:pPr lvl="2"/>
            <a:r>
              <a:rPr lang="cs-CZ" dirty="0" smtClean="0"/>
              <a:t>Srovnáváním (V čem se liší od toho co už znám?)</a:t>
            </a:r>
          </a:p>
          <a:p>
            <a:pPr lvl="2"/>
            <a:r>
              <a:rPr lang="cs-CZ" dirty="0" smtClean="0"/>
              <a:t>Odvozováním (Jaké to bude mít důsledky na rozhodnutí?)</a:t>
            </a:r>
          </a:p>
          <a:p>
            <a:pPr lvl="2"/>
            <a:r>
              <a:rPr lang="cs-CZ" dirty="0" smtClean="0"/>
              <a:t>Spojováním (Jak to souvisí s jinými informacemi?)</a:t>
            </a:r>
          </a:p>
          <a:p>
            <a:pPr lvl="2"/>
            <a:r>
              <a:rPr lang="cs-CZ" dirty="0" smtClean="0"/>
              <a:t>Komunikováním (Co si o tom myslí ostatní?)</a:t>
            </a:r>
          </a:p>
          <a:p>
            <a:endParaRPr lang="cs-CZ" dirty="0" smtClean="0"/>
          </a:p>
          <a:p>
            <a:r>
              <a:rPr lang="cs-CZ" dirty="0" smtClean="0"/>
              <a:t>Znalostní společnost – znalosti jsou hodnoceny jako „intelektuální kapitál“</a:t>
            </a:r>
          </a:p>
          <a:p>
            <a:endParaRPr lang="cs-CZ" dirty="0" smtClean="0"/>
          </a:p>
          <a:p>
            <a:r>
              <a:rPr lang="cs-CZ" dirty="0" smtClean="0"/>
              <a:t>Strategický význam znalostí – jsou využitelné pro strategické rozhodování</a:t>
            </a:r>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Struktura znalostí</a:t>
            </a:r>
            <a:endParaRPr lang="cs-CZ" dirty="0"/>
          </a:p>
        </p:txBody>
      </p:sp>
      <p:sp>
        <p:nvSpPr>
          <p:cNvPr id="3" name="Content Placeholder 2"/>
          <p:cNvSpPr>
            <a:spLocks noGrp="1"/>
          </p:cNvSpPr>
          <p:nvPr>
            <p:ph idx="1"/>
          </p:nvPr>
        </p:nvSpPr>
        <p:spPr/>
        <p:txBody>
          <a:bodyPr>
            <a:normAutofit fontScale="92500" lnSpcReduction="10000"/>
          </a:bodyPr>
          <a:lstStyle/>
          <a:p>
            <a:pPr>
              <a:buNone/>
            </a:pPr>
            <a:r>
              <a:rPr lang="cs-CZ" dirty="0" smtClean="0"/>
              <a:t>Obsah</a:t>
            </a:r>
          </a:p>
          <a:p>
            <a:pPr lvl="2"/>
            <a:r>
              <a:rPr lang="cs-CZ" dirty="0" smtClean="0"/>
              <a:t>Každá znalost vázána na podnikovou aktivitu (proces)</a:t>
            </a:r>
          </a:p>
          <a:p>
            <a:pPr lvl="2"/>
            <a:r>
              <a:rPr lang="cs-CZ" dirty="0" smtClean="0"/>
              <a:t>Specifická terminologie</a:t>
            </a:r>
          </a:p>
          <a:p>
            <a:endParaRPr lang="cs-CZ" dirty="0" smtClean="0"/>
          </a:p>
          <a:p>
            <a:pPr>
              <a:buNone/>
            </a:pPr>
            <a:r>
              <a:rPr lang="cs-CZ" dirty="0" smtClean="0"/>
              <a:t>Forma</a:t>
            </a:r>
          </a:p>
          <a:p>
            <a:pPr lvl="2"/>
            <a:r>
              <a:rPr lang="cs-CZ" dirty="0" smtClean="0"/>
              <a:t>Formu určuje médium</a:t>
            </a:r>
          </a:p>
          <a:p>
            <a:endParaRPr lang="cs-CZ" dirty="0" smtClean="0"/>
          </a:p>
          <a:p>
            <a:pPr>
              <a:buNone/>
            </a:pPr>
            <a:r>
              <a:rPr lang="cs-CZ" dirty="0" smtClean="0"/>
              <a:t>Aspekt času</a:t>
            </a:r>
          </a:p>
          <a:p>
            <a:pPr lvl="2"/>
            <a:r>
              <a:rPr lang="cs-CZ" dirty="0" smtClean="0"/>
              <a:t>Pokud není znalost dostupná v okamžiku rozhodování, její hodnota výrazně klesá</a:t>
            </a:r>
          </a:p>
          <a:p>
            <a:pPr>
              <a:buNone/>
            </a:pPr>
            <a:endParaRPr lang="cs-CZ" dirty="0" smtClean="0"/>
          </a:p>
          <a:p>
            <a:pPr>
              <a:buNone/>
            </a:pPr>
            <a:r>
              <a:rPr lang="cs-CZ" dirty="0" smtClean="0"/>
              <a:t>Aspekt místa</a:t>
            </a:r>
          </a:p>
          <a:p>
            <a:pPr marL="1079500" lvl="4" indent="-360363"/>
            <a:r>
              <a:rPr lang="cs-CZ" sz="1800" dirty="0" smtClean="0"/>
              <a:t>Pokud není znalost dostupná v místě rozhodování, její hodnota/použitelnost  opět výrazně klesá</a:t>
            </a:r>
          </a:p>
          <a:p>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Životní cyklus znalostí</a:t>
            </a:r>
            <a:endParaRPr lang="cs-CZ" dirty="0"/>
          </a:p>
        </p:txBody>
      </p:sp>
      <p:grpSp>
        <p:nvGrpSpPr>
          <p:cNvPr id="27" name="Group 26"/>
          <p:cNvGrpSpPr/>
          <p:nvPr/>
        </p:nvGrpSpPr>
        <p:grpSpPr>
          <a:xfrm>
            <a:off x="611560" y="1717061"/>
            <a:ext cx="7553731" cy="3672308"/>
            <a:chOff x="611560" y="1772816"/>
            <a:chExt cx="7553731" cy="3672308"/>
          </a:xfrm>
        </p:grpSpPr>
        <p:sp>
          <p:nvSpPr>
            <p:cNvPr id="4" name="Rectangle 3"/>
            <p:cNvSpPr/>
            <p:nvPr/>
          </p:nvSpPr>
          <p:spPr>
            <a:xfrm>
              <a:off x="1115616" y="2132855"/>
              <a:ext cx="6840760" cy="3312269"/>
            </a:xfrm>
            <a:prstGeom prst="rect">
              <a:avLst/>
            </a:prstGeom>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cs-CZ"/>
            </a:p>
          </p:txBody>
        </p:sp>
        <p:cxnSp>
          <p:nvCxnSpPr>
            <p:cNvPr id="6" name="Straight Connector 5"/>
            <p:cNvCxnSpPr/>
            <p:nvPr/>
          </p:nvCxnSpPr>
          <p:spPr>
            <a:xfrm rot="5400000">
              <a:off x="-36462" y="3788990"/>
              <a:ext cx="3312269"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4" idx="0"/>
              <a:endCxn id="4" idx="2"/>
            </p:cNvCxnSpPr>
            <p:nvPr/>
          </p:nvCxnSpPr>
          <p:spPr>
            <a:xfrm rot="16200000" flipH="1">
              <a:off x="2879861" y="3788989"/>
              <a:ext cx="3312269"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115616" y="2780928"/>
              <a:ext cx="684076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115616" y="4221088"/>
              <a:ext cx="684076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137918" y="4437112"/>
              <a:ext cx="461665" cy="752586"/>
            </a:xfrm>
            <a:prstGeom prst="rect">
              <a:avLst/>
            </a:prstGeom>
            <a:noFill/>
          </p:spPr>
          <p:txBody>
            <a:bodyPr vert="vert270" wrap="square" rtlCol="0">
              <a:spAutoFit/>
            </a:bodyPr>
            <a:lstStyle/>
            <a:p>
              <a:r>
                <a:rPr lang="cs-CZ" dirty="0" smtClean="0">
                  <a:solidFill>
                    <a:schemeClr val="accent1">
                      <a:lumMod val="60000"/>
                      <a:lumOff val="40000"/>
                    </a:schemeClr>
                  </a:solidFill>
                </a:rPr>
                <a:t>nízký</a:t>
              </a:r>
              <a:endParaRPr lang="cs-CZ" dirty="0">
                <a:solidFill>
                  <a:schemeClr val="accent1">
                    <a:lumMod val="60000"/>
                    <a:lumOff val="40000"/>
                  </a:schemeClr>
                </a:solidFill>
              </a:endParaRPr>
            </a:p>
          </p:txBody>
        </p:sp>
        <p:sp>
          <p:nvSpPr>
            <p:cNvPr id="15" name="TextBox 14"/>
            <p:cNvSpPr txBox="1"/>
            <p:nvPr/>
          </p:nvSpPr>
          <p:spPr>
            <a:xfrm>
              <a:off x="5735279" y="2299174"/>
              <a:ext cx="792088" cy="369332"/>
            </a:xfrm>
            <a:prstGeom prst="rect">
              <a:avLst/>
            </a:prstGeom>
            <a:noFill/>
          </p:spPr>
          <p:txBody>
            <a:bodyPr wrap="square" rtlCol="0">
              <a:spAutoFit/>
            </a:bodyPr>
            <a:lstStyle/>
            <a:p>
              <a:r>
                <a:rPr lang="cs-CZ" dirty="0" smtClean="0">
                  <a:solidFill>
                    <a:schemeClr val="accent1">
                      <a:lumMod val="60000"/>
                      <a:lumOff val="40000"/>
                    </a:schemeClr>
                  </a:solidFill>
                </a:rPr>
                <a:t>nízký</a:t>
              </a:r>
              <a:endParaRPr lang="cs-CZ" dirty="0">
                <a:solidFill>
                  <a:schemeClr val="accent1">
                    <a:lumMod val="60000"/>
                    <a:lumOff val="40000"/>
                  </a:schemeClr>
                </a:solidFill>
              </a:endParaRPr>
            </a:p>
          </p:txBody>
        </p:sp>
        <p:sp>
          <p:nvSpPr>
            <p:cNvPr id="16" name="TextBox 15"/>
            <p:cNvSpPr txBox="1"/>
            <p:nvPr/>
          </p:nvSpPr>
          <p:spPr>
            <a:xfrm>
              <a:off x="2655188" y="2299174"/>
              <a:ext cx="908700" cy="369332"/>
            </a:xfrm>
            <a:prstGeom prst="rect">
              <a:avLst/>
            </a:prstGeom>
            <a:noFill/>
          </p:spPr>
          <p:txBody>
            <a:bodyPr wrap="square" rtlCol="0">
              <a:spAutoFit/>
            </a:bodyPr>
            <a:lstStyle/>
            <a:p>
              <a:r>
                <a:rPr lang="cs-CZ" dirty="0" smtClean="0">
                  <a:solidFill>
                    <a:schemeClr val="accent1">
                      <a:lumMod val="60000"/>
                      <a:lumOff val="40000"/>
                    </a:schemeClr>
                  </a:solidFill>
                </a:rPr>
                <a:t>vysoký</a:t>
              </a:r>
              <a:endParaRPr lang="cs-CZ" dirty="0">
                <a:solidFill>
                  <a:schemeClr val="accent1">
                    <a:lumMod val="60000"/>
                    <a:lumOff val="40000"/>
                  </a:schemeClr>
                </a:solidFill>
              </a:endParaRPr>
            </a:p>
          </p:txBody>
        </p:sp>
        <p:sp>
          <p:nvSpPr>
            <p:cNvPr id="17" name="TextBox 16"/>
            <p:cNvSpPr txBox="1"/>
            <p:nvPr/>
          </p:nvSpPr>
          <p:spPr>
            <a:xfrm>
              <a:off x="1115616" y="2996952"/>
              <a:ext cx="461665" cy="864096"/>
            </a:xfrm>
            <a:prstGeom prst="rect">
              <a:avLst/>
            </a:prstGeom>
            <a:noFill/>
          </p:spPr>
          <p:txBody>
            <a:bodyPr vert="vert270" wrap="square" rtlCol="0">
              <a:spAutoFit/>
            </a:bodyPr>
            <a:lstStyle/>
            <a:p>
              <a:r>
                <a:rPr lang="cs-CZ" dirty="0" smtClean="0">
                  <a:solidFill>
                    <a:schemeClr val="accent1">
                      <a:lumMod val="60000"/>
                      <a:lumOff val="40000"/>
                    </a:schemeClr>
                  </a:solidFill>
                </a:rPr>
                <a:t>vysoký</a:t>
              </a:r>
              <a:endParaRPr lang="cs-CZ" dirty="0">
                <a:solidFill>
                  <a:schemeClr val="accent1">
                    <a:lumMod val="60000"/>
                    <a:lumOff val="40000"/>
                  </a:schemeClr>
                </a:solidFill>
              </a:endParaRPr>
            </a:p>
          </p:txBody>
        </p:sp>
        <p:sp>
          <p:nvSpPr>
            <p:cNvPr id="18" name="TextBox 17"/>
            <p:cNvSpPr txBox="1"/>
            <p:nvPr/>
          </p:nvSpPr>
          <p:spPr>
            <a:xfrm>
              <a:off x="611560" y="2348880"/>
              <a:ext cx="461665" cy="2808213"/>
            </a:xfrm>
            <a:prstGeom prst="rect">
              <a:avLst/>
            </a:prstGeom>
            <a:noFill/>
          </p:spPr>
          <p:txBody>
            <a:bodyPr vert="vert270" wrap="square" rtlCol="0">
              <a:spAutoFit/>
            </a:bodyPr>
            <a:lstStyle/>
            <a:p>
              <a:r>
                <a:rPr lang="cs-CZ" dirty="0" smtClean="0">
                  <a:solidFill>
                    <a:schemeClr val="accent5">
                      <a:lumMod val="50000"/>
                    </a:schemeClr>
                  </a:solidFill>
                </a:rPr>
                <a:t>Růstový potenciál odvětví</a:t>
              </a:r>
              <a:endParaRPr lang="cs-CZ" dirty="0">
                <a:solidFill>
                  <a:schemeClr val="accent5">
                    <a:lumMod val="50000"/>
                  </a:schemeClr>
                </a:solidFill>
              </a:endParaRPr>
            </a:p>
          </p:txBody>
        </p:sp>
        <p:sp>
          <p:nvSpPr>
            <p:cNvPr id="19" name="TextBox 18"/>
            <p:cNvSpPr txBox="1"/>
            <p:nvPr/>
          </p:nvSpPr>
          <p:spPr>
            <a:xfrm>
              <a:off x="978708" y="1772816"/>
              <a:ext cx="7186583" cy="369332"/>
            </a:xfrm>
            <a:prstGeom prst="rect">
              <a:avLst/>
            </a:prstGeom>
            <a:noFill/>
          </p:spPr>
          <p:txBody>
            <a:bodyPr wrap="none" rtlCol="0">
              <a:spAutoFit/>
            </a:bodyPr>
            <a:lstStyle/>
            <a:p>
              <a:r>
                <a:rPr lang="cs-CZ" dirty="0" smtClean="0">
                  <a:solidFill>
                    <a:schemeClr val="accent5">
                      <a:lumMod val="50000"/>
                    </a:schemeClr>
                  </a:solidFill>
                </a:rPr>
                <a:t>Znalostní charakter oboru – podíl znalostí v hodnotě produktu/služby</a:t>
              </a:r>
              <a:endParaRPr lang="cs-CZ" dirty="0">
                <a:solidFill>
                  <a:schemeClr val="accent5">
                    <a:lumMod val="50000"/>
                  </a:schemeClr>
                </a:solidFill>
              </a:endParaRPr>
            </a:p>
          </p:txBody>
        </p:sp>
        <p:sp>
          <p:nvSpPr>
            <p:cNvPr id="20" name="TextBox 19"/>
            <p:cNvSpPr txBox="1"/>
            <p:nvPr/>
          </p:nvSpPr>
          <p:spPr>
            <a:xfrm>
              <a:off x="5004048" y="3140968"/>
              <a:ext cx="2376264" cy="646331"/>
            </a:xfrm>
            <a:prstGeom prst="rect">
              <a:avLst/>
            </a:prstGeom>
            <a:noFill/>
          </p:spPr>
          <p:txBody>
            <a:bodyPr wrap="square" rtlCol="0">
              <a:spAutoFit/>
            </a:bodyPr>
            <a:lstStyle/>
            <a:p>
              <a:pPr algn="ctr"/>
              <a:r>
                <a:rPr lang="cs-CZ" dirty="0" smtClean="0"/>
                <a:t>Oblast potenciálních znalostí</a:t>
              </a:r>
              <a:endParaRPr lang="cs-CZ" dirty="0"/>
            </a:p>
          </p:txBody>
        </p:sp>
        <p:sp>
          <p:nvSpPr>
            <p:cNvPr id="21" name="TextBox 20"/>
            <p:cNvSpPr txBox="1"/>
            <p:nvPr/>
          </p:nvSpPr>
          <p:spPr>
            <a:xfrm>
              <a:off x="1673533" y="3148405"/>
              <a:ext cx="2376264" cy="646331"/>
            </a:xfrm>
            <a:prstGeom prst="rect">
              <a:avLst/>
            </a:prstGeom>
            <a:noFill/>
          </p:spPr>
          <p:txBody>
            <a:bodyPr wrap="square" rtlCol="0">
              <a:spAutoFit/>
            </a:bodyPr>
            <a:lstStyle/>
            <a:p>
              <a:pPr algn="ctr"/>
              <a:r>
                <a:rPr lang="cs-CZ" dirty="0" smtClean="0"/>
                <a:t>Oblast klíčových znalostí</a:t>
              </a:r>
              <a:endParaRPr lang="cs-CZ" dirty="0"/>
            </a:p>
          </p:txBody>
        </p:sp>
        <p:sp>
          <p:nvSpPr>
            <p:cNvPr id="22" name="TextBox 21"/>
            <p:cNvSpPr txBox="1"/>
            <p:nvPr/>
          </p:nvSpPr>
          <p:spPr>
            <a:xfrm>
              <a:off x="1745541" y="4549416"/>
              <a:ext cx="2376264" cy="646331"/>
            </a:xfrm>
            <a:prstGeom prst="rect">
              <a:avLst/>
            </a:prstGeom>
            <a:noFill/>
          </p:spPr>
          <p:txBody>
            <a:bodyPr wrap="square" rtlCol="0">
              <a:spAutoFit/>
            </a:bodyPr>
            <a:lstStyle/>
            <a:p>
              <a:pPr algn="ctr"/>
              <a:r>
                <a:rPr lang="cs-CZ" dirty="0" smtClean="0"/>
                <a:t>Oblast klíčových znalostí</a:t>
              </a:r>
              <a:endParaRPr lang="cs-CZ" dirty="0"/>
            </a:p>
          </p:txBody>
        </p:sp>
        <p:sp>
          <p:nvSpPr>
            <p:cNvPr id="23" name="TextBox 22"/>
            <p:cNvSpPr txBox="1"/>
            <p:nvPr/>
          </p:nvSpPr>
          <p:spPr>
            <a:xfrm>
              <a:off x="5076056" y="4549416"/>
              <a:ext cx="2376264" cy="646331"/>
            </a:xfrm>
            <a:prstGeom prst="rect">
              <a:avLst/>
            </a:prstGeom>
            <a:noFill/>
          </p:spPr>
          <p:txBody>
            <a:bodyPr wrap="square" rtlCol="0">
              <a:spAutoFit/>
            </a:bodyPr>
            <a:lstStyle/>
            <a:p>
              <a:pPr algn="ctr"/>
              <a:r>
                <a:rPr lang="cs-CZ" dirty="0" smtClean="0"/>
                <a:t>Oblast zastaralých znalostí</a:t>
              </a:r>
              <a:endParaRPr lang="cs-CZ" dirty="0"/>
            </a:p>
          </p:txBody>
        </p:sp>
        <p:sp>
          <p:nvSpPr>
            <p:cNvPr id="24" name="Left Arrow 23"/>
            <p:cNvSpPr/>
            <p:nvPr/>
          </p:nvSpPr>
          <p:spPr>
            <a:xfrm>
              <a:off x="3995936" y="3317490"/>
              <a:ext cx="936104" cy="36004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Down Arrow 24"/>
            <p:cNvSpPr/>
            <p:nvPr/>
          </p:nvSpPr>
          <p:spPr>
            <a:xfrm>
              <a:off x="3635896" y="3905652"/>
              <a:ext cx="48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Right Arrow 25"/>
            <p:cNvSpPr/>
            <p:nvPr/>
          </p:nvSpPr>
          <p:spPr>
            <a:xfrm>
              <a:off x="4023340" y="4653136"/>
              <a:ext cx="936104"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smtClean="0"/>
              <a:t>Tacitní</a:t>
            </a:r>
            <a:r>
              <a:rPr lang="cs-CZ" dirty="0" smtClean="0"/>
              <a:t> a explicitní znalosti</a:t>
            </a:r>
            <a:endParaRPr lang="cs-CZ" dirty="0"/>
          </a:p>
        </p:txBody>
      </p:sp>
      <p:sp>
        <p:nvSpPr>
          <p:cNvPr id="3" name="Content Placeholder 2"/>
          <p:cNvSpPr>
            <a:spLocks noGrp="1"/>
          </p:cNvSpPr>
          <p:nvPr>
            <p:ph idx="1"/>
          </p:nvPr>
        </p:nvSpPr>
        <p:spPr/>
        <p:txBody>
          <a:bodyPr>
            <a:normAutofit fontScale="92500" lnSpcReduction="10000"/>
          </a:bodyPr>
          <a:lstStyle/>
          <a:p>
            <a:pPr>
              <a:buNone/>
            </a:pPr>
            <a:r>
              <a:rPr lang="cs-CZ" b="1" dirty="0" err="1" smtClean="0"/>
              <a:t>Tacitní</a:t>
            </a:r>
            <a:r>
              <a:rPr lang="cs-CZ" b="1" dirty="0" smtClean="0"/>
              <a:t> </a:t>
            </a:r>
          </a:p>
          <a:p>
            <a:r>
              <a:rPr lang="cs-CZ" dirty="0" smtClean="0"/>
              <a:t>Nevyslovitelné, skryté, tiché, nestrukturované, nedají se snadno postřehnout, vyjádřit či vysvětlit.</a:t>
            </a:r>
          </a:p>
          <a:p>
            <a:r>
              <a:rPr lang="cs-CZ" dirty="0" smtClean="0"/>
              <a:t>Uchovávány v hlavě jedince, často skryté v podvědomí</a:t>
            </a:r>
          </a:p>
          <a:p>
            <a:r>
              <a:rPr lang="cs-CZ" dirty="0" smtClean="0"/>
              <a:t>Zdroj kreativity</a:t>
            </a:r>
          </a:p>
          <a:p>
            <a:r>
              <a:rPr lang="cs-CZ" dirty="0" smtClean="0"/>
              <a:t>Nejsou to zkušenosti nebo intuice, ty jsou jen součástí</a:t>
            </a:r>
          </a:p>
          <a:p>
            <a:endParaRPr lang="cs-CZ" dirty="0" smtClean="0"/>
          </a:p>
          <a:p>
            <a:pPr>
              <a:buNone/>
            </a:pPr>
            <a:r>
              <a:rPr lang="cs-CZ" b="1" dirty="0" smtClean="0"/>
              <a:t>Explicitní</a:t>
            </a:r>
          </a:p>
          <a:p>
            <a:r>
              <a:rPr lang="cs-CZ" dirty="0" smtClean="0"/>
              <a:t>Lze snadno vyjádřit formálním a systematickým jazykem</a:t>
            </a:r>
          </a:p>
          <a:p>
            <a:r>
              <a:rPr lang="cs-CZ" dirty="0" smtClean="0"/>
              <a:t>Jsou komunikovatelné, strukturované a lze je vyjádřit pomocí dat</a:t>
            </a:r>
          </a:p>
          <a:p>
            <a:r>
              <a:rPr lang="cs-CZ" dirty="0" smtClean="0"/>
              <a:t>Skladujeme v informačních systémech</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Konverze znalostí</a:t>
            </a:r>
            <a:endParaRPr lang="cs-CZ" dirty="0"/>
          </a:p>
        </p:txBody>
      </p:sp>
      <p:sp>
        <p:nvSpPr>
          <p:cNvPr id="3" name="Content Placeholder 2"/>
          <p:cNvSpPr>
            <a:spLocks noGrp="1"/>
          </p:cNvSpPr>
          <p:nvPr>
            <p:ph idx="1"/>
          </p:nvPr>
        </p:nvSpPr>
        <p:spPr>
          <a:xfrm>
            <a:off x="455613" y="1268760"/>
            <a:ext cx="8234362" cy="4824535"/>
          </a:xfrm>
        </p:spPr>
        <p:txBody>
          <a:bodyPr>
            <a:normAutofit fontScale="92500" lnSpcReduction="10000"/>
          </a:bodyPr>
          <a:lstStyle/>
          <a:p>
            <a:pPr>
              <a:buNone/>
            </a:pPr>
            <a:r>
              <a:rPr lang="cs-CZ" sz="1600" b="1" dirty="0" smtClean="0"/>
              <a:t>Socializace</a:t>
            </a:r>
          </a:p>
          <a:p>
            <a:r>
              <a:rPr lang="cs-CZ" sz="1600" dirty="0" err="1" smtClean="0"/>
              <a:t>Tacitní</a:t>
            </a:r>
            <a:r>
              <a:rPr lang="cs-CZ" sz="1600" dirty="0" smtClean="0"/>
              <a:t> na </a:t>
            </a:r>
            <a:r>
              <a:rPr lang="cs-CZ" sz="1600" dirty="0" err="1" smtClean="0"/>
              <a:t>tacitní</a:t>
            </a:r>
            <a:r>
              <a:rPr lang="cs-CZ" sz="1600" dirty="0" smtClean="0"/>
              <a:t> – sdílená zkušenost (</a:t>
            </a:r>
            <a:r>
              <a:rPr lang="cs-CZ" sz="1600" dirty="0" err="1" smtClean="0"/>
              <a:t>učňovtsví</a:t>
            </a:r>
            <a:r>
              <a:rPr lang="cs-CZ" sz="1600" dirty="0" smtClean="0"/>
              <a:t>)</a:t>
            </a:r>
          </a:p>
          <a:p>
            <a:r>
              <a:rPr lang="cs-CZ" sz="1600" dirty="0" smtClean="0"/>
              <a:t>Obtížně se řídí, předpokladem je důvěra, náklonnost, přátelství</a:t>
            </a:r>
          </a:p>
          <a:p>
            <a:r>
              <a:rPr lang="cs-CZ" sz="1600" dirty="0" smtClean="0"/>
              <a:t>Nedochází k velké ztrátě znalostí</a:t>
            </a:r>
          </a:p>
          <a:p>
            <a:endParaRPr lang="cs-CZ" sz="1600" dirty="0" smtClean="0"/>
          </a:p>
          <a:p>
            <a:pPr>
              <a:buNone/>
            </a:pPr>
            <a:r>
              <a:rPr lang="cs-CZ" sz="1600" b="1" dirty="0" err="1" smtClean="0"/>
              <a:t>Externalizace</a:t>
            </a:r>
            <a:endParaRPr lang="cs-CZ" sz="1600" b="1" dirty="0" smtClean="0"/>
          </a:p>
          <a:p>
            <a:r>
              <a:rPr lang="cs-CZ" sz="1600" dirty="0" err="1" smtClean="0"/>
              <a:t>Tacitní</a:t>
            </a:r>
            <a:r>
              <a:rPr lang="cs-CZ" sz="1600" dirty="0" smtClean="0"/>
              <a:t> na explicitní – pokus přepsat </a:t>
            </a:r>
            <a:r>
              <a:rPr lang="cs-CZ" sz="1600" dirty="0" err="1" smtClean="0"/>
              <a:t>tacitní</a:t>
            </a:r>
            <a:r>
              <a:rPr lang="cs-CZ" sz="1600" dirty="0" smtClean="0"/>
              <a:t> </a:t>
            </a:r>
            <a:r>
              <a:rPr lang="cs-CZ" sz="1600" dirty="0" err="1" smtClean="0"/>
              <a:t>znalostdo</a:t>
            </a:r>
            <a:r>
              <a:rPr lang="cs-CZ" sz="1600" dirty="0" smtClean="0"/>
              <a:t> explicitní formy (usnadnit práci se </a:t>
            </a:r>
            <a:r>
              <a:rPr lang="cs-CZ" sz="1600" dirty="0" err="1" smtClean="0"/>
              <a:t>znalostmy</a:t>
            </a:r>
            <a:r>
              <a:rPr lang="cs-CZ" sz="1600" dirty="0" smtClean="0"/>
              <a:t>)</a:t>
            </a:r>
          </a:p>
          <a:p>
            <a:r>
              <a:rPr lang="cs-CZ" sz="1600" dirty="0" smtClean="0"/>
              <a:t>Převod pomocí metafor, analogií, modelů, vyprávění příběhů,…</a:t>
            </a:r>
          </a:p>
          <a:p>
            <a:r>
              <a:rPr lang="cs-CZ" sz="1600" dirty="0" smtClean="0"/>
              <a:t>Složitý přenos, protože TZ jsou specifické a vázané na nositele</a:t>
            </a:r>
          </a:p>
          <a:p>
            <a:endParaRPr lang="cs-CZ" sz="1600" dirty="0" smtClean="0"/>
          </a:p>
          <a:p>
            <a:pPr>
              <a:buNone/>
            </a:pPr>
            <a:r>
              <a:rPr lang="cs-CZ" sz="1600" b="1" dirty="0" smtClean="0"/>
              <a:t>Internalizace</a:t>
            </a:r>
          </a:p>
          <a:p>
            <a:r>
              <a:rPr lang="cs-CZ" sz="1600" dirty="0" smtClean="0"/>
              <a:t>Učení se při činnosti, výsledek je vhodné kontrolovat (např. testem)</a:t>
            </a:r>
          </a:p>
          <a:p>
            <a:r>
              <a:rPr lang="cs-CZ" sz="1600" dirty="0" smtClean="0"/>
              <a:t>Osvojená znalost interaguje s </a:t>
            </a:r>
            <a:r>
              <a:rPr lang="cs-CZ" sz="1600" dirty="0" err="1" smtClean="0"/>
              <a:t>tacitními</a:t>
            </a:r>
            <a:r>
              <a:rPr lang="cs-CZ" sz="1600" dirty="0" smtClean="0"/>
              <a:t> znalostmi</a:t>
            </a:r>
          </a:p>
          <a:p>
            <a:r>
              <a:rPr lang="cs-CZ" sz="1600" dirty="0" smtClean="0"/>
              <a:t>Přínos pro jednotlivce, malý dopad na organizaci</a:t>
            </a:r>
          </a:p>
          <a:p>
            <a:endParaRPr lang="cs-CZ" sz="1600" dirty="0" smtClean="0"/>
          </a:p>
          <a:p>
            <a:pPr>
              <a:buNone/>
            </a:pPr>
            <a:r>
              <a:rPr lang="cs-CZ" sz="1600" b="1" dirty="0" smtClean="0"/>
              <a:t>Kombinace</a:t>
            </a:r>
          </a:p>
          <a:p>
            <a:r>
              <a:rPr lang="cs-CZ" sz="1600" dirty="0" smtClean="0"/>
              <a:t>Spojení oddělených explicitních znalostí do nové</a:t>
            </a:r>
            <a:endParaRPr lang="cs-CZ"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Zaměření Informačního </a:t>
            </a:r>
            <a:r>
              <a:rPr lang="cs-CZ" dirty="0" err="1" smtClean="0"/>
              <a:t>PRůmyslu</a:t>
            </a:r>
            <a:r>
              <a:rPr lang="cs-CZ" dirty="0" smtClean="0"/>
              <a:t/>
            </a:r>
            <a:br>
              <a:rPr lang="cs-CZ" dirty="0" smtClean="0"/>
            </a:br>
            <a:endParaRPr lang="cs-CZ" dirty="0"/>
          </a:p>
        </p:txBody>
      </p:sp>
      <p:sp>
        <p:nvSpPr>
          <p:cNvPr id="5" name="Text Placeholder 4"/>
          <p:cNvSpPr>
            <a:spLocks noGrp="1"/>
          </p:cNvSpPr>
          <p:nvPr>
            <p:ph type="body" idx="1"/>
          </p:nvPr>
        </p:nvSpPr>
        <p:spPr/>
        <p:txBody>
          <a:bodyPr/>
          <a:lstStyle/>
          <a:p>
            <a:pPr indent="88900"/>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Spirála znalostí</a:t>
            </a:r>
            <a:endParaRPr lang="cs-CZ" dirty="0"/>
          </a:p>
        </p:txBody>
      </p:sp>
      <p:sp>
        <p:nvSpPr>
          <p:cNvPr id="5" name="Content Placeholder 4"/>
          <p:cNvSpPr>
            <a:spLocks noGrp="1"/>
          </p:cNvSpPr>
          <p:nvPr>
            <p:ph idx="1"/>
          </p:nvPr>
        </p:nvSpPr>
        <p:spPr>
          <a:xfrm>
            <a:off x="455613" y="1340769"/>
            <a:ext cx="8234362" cy="1008112"/>
          </a:xfrm>
        </p:spPr>
        <p:txBody>
          <a:bodyPr>
            <a:normAutofit fontScale="92500" lnSpcReduction="20000"/>
          </a:bodyPr>
          <a:lstStyle/>
          <a:p>
            <a:r>
              <a:rPr lang="cs-CZ" dirty="0" smtClean="0"/>
              <a:t>Na začátku je </a:t>
            </a:r>
            <a:r>
              <a:rPr lang="cs-CZ" dirty="0" err="1" smtClean="0"/>
              <a:t>tacitní</a:t>
            </a:r>
            <a:r>
              <a:rPr lang="cs-CZ" dirty="0" smtClean="0"/>
              <a:t> znalost jednotlivce</a:t>
            </a:r>
          </a:p>
          <a:p>
            <a:r>
              <a:rPr lang="cs-CZ" dirty="0" smtClean="0"/>
              <a:t>Následuje transformace na explicitní</a:t>
            </a:r>
          </a:p>
          <a:p>
            <a:r>
              <a:rPr lang="cs-CZ" dirty="0" smtClean="0"/>
              <a:t>Ta se šíří po organizaci, použije ji jiný jedinec…</a:t>
            </a:r>
          </a:p>
          <a:p>
            <a:endParaRPr lang="cs-CZ" dirty="0" smtClean="0"/>
          </a:p>
          <a:p>
            <a:endParaRPr lang="cs-CZ" dirty="0"/>
          </a:p>
        </p:txBody>
      </p:sp>
      <p:pic>
        <p:nvPicPr>
          <p:cNvPr id="6" name="Picture 4" descr="p142fig1"/>
          <p:cNvPicPr>
            <a:picLocks noChangeAspect="1" noChangeArrowheads="1"/>
          </p:cNvPicPr>
          <p:nvPr/>
        </p:nvPicPr>
        <p:blipFill>
          <a:blip r:embed="rId2" cstate="print"/>
          <a:srcRect/>
          <a:stretch>
            <a:fillRect/>
          </a:stretch>
        </p:blipFill>
        <p:spPr bwMode="auto">
          <a:xfrm>
            <a:off x="455613" y="2277936"/>
            <a:ext cx="8234362" cy="3948225"/>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Zajímavosti a další informace</a:t>
            </a:r>
            <a:endParaRPr lang="cs-CZ" dirty="0"/>
          </a:p>
        </p:txBody>
      </p:sp>
      <p:sp>
        <p:nvSpPr>
          <p:cNvPr id="3" name="Content Placeholder 2"/>
          <p:cNvSpPr>
            <a:spLocks noGrp="1"/>
          </p:cNvSpPr>
          <p:nvPr>
            <p:ph idx="1"/>
          </p:nvPr>
        </p:nvSpPr>
        <p:spPr/>
        <p:txBody>
          <a:bodyPr/>
          <a:lstStyle/>
          <a:p>
            <a:r>
              <a:rPr lang="cs-CZ" i="1" dirty="0" smtClean="0"/>
              <a:t>C</a:t>
            </a:r>
            <a:r>
              <a:rPr lang="en-US" i="1" dirty="0" err="1" smtClean="0"/>
              <a:t>apturing</a:t>
            </a:r>
            <a:r>
              <a:rPr lang="en-US" i="1" dirty="0" smtClean="0"/>
              <a:t> Your Employees' Knowledge Before They Walk out the Door </a:t>
            </a:r>
            <a:r>
              <a:rPr lang="en-US" dirty="0" smtClean="0"/>
              <a:t>, on Tuesday, October 5 at 12:00 PM EDT</a:t>
            </a:r>
            <a:r>
              <a:rPr lang="cs-CZ" dirty="0" smtClean="0"/>
              <a:t> - F</a:t>
            </a:r>
            <a:r>
              <a:rPr lang="en-US" dirty="0" err="1" smtClean="0"/>
              <a:t>ree</a:t>
            </a:r>
            <a:r>
              <a:rPr lang="en-US" dirty="0" smtClean="0"/>
              <a:t> webinar</a:t>
            </a:r>
            <a:r>
              <a:rPr lang="cs-CZ" dirty="0" smtClean="0"/>
              <a:t> - </a:t>
            </a:r>
            <a:r>
              <a:rPr lang="cs-CZ" dirty="0" smtClean="0">
                <a:hlinkClick r:id="rId2"/>
              </a:rPr>
              <a:t>http://www.</a:t>
            </a:r>
            <a:r>
              <a:rPr lang="cs-CZ" dirty="0" err="1" smtClean="0">
                <a:hlinkClick r:id="rId2"/>
              </a:rPr>
              <a:t>infomap.com</a:t>
            </a:r>
            <a:r>
              <a:rPr lang="cs-CZ" dirty="0" smtClean="0">
                <a:hlinkClick r:id="rId2"/>
              </a:rPr>
              <a:t>/index.</a:t>
            </a:r>
            <a:r>
              <a:rPr lang="cs-CZ" dirty="0" err="1" smtClean="0">
                <a:hlinkClick r:id="rId2"/>
              </a:rPr>
              <a:t>cfm</a:t>
            </a:r>
            <a:r>
              <a:rPr lang="cs-CZ" dirty="0" smtClean="0">
                <a:hlinkClick r:id="rId2"/>
              </a:rPr>
              <a:t>/</a:t>
            </a:r>
            <a:r>
              <a:rPr lang="cs-CZ" dirty="0" err="1" smtClean="0">
                <a:hlinkClick r:id="rId2"/>
              </a:rPr>
              <a:t>AboutUs</a:t>
            </a:r>
            <a:r>
              <a:rPr lang="cs-CZ" dirty="0" smtClean="0">
                <a:hlinkClick r:id="rId2"/>
              </a:rPr>
              <a:t>/</a:t>
            </a:r>
            <a:r>
              <a:rPr lang="cs-CZ" dirty="0" err="1" smtClean="0">
                <a:hlinkClick r:id="rId2"/>
              </a:rPr>
              <a:t>NewsEvents</a:t>
            </a:r>
            <a:r>
              <a:rPr lang="cs-CZ" dirty="0" smtClean="0">
                <a:hlinkClick r:id="rId2"/>
              </a:rPr>
              <a:t>/</a:t>
            </a:r>
            <a:r>
              <a:rPr lang="cs-CZ" dirty="0" err="1" smtClean="0">
                <a:hlinkClick r:id="rId2"/>
              </a:rPr>
              <a:t>PressReleases</a:t>
            </a:r>
            <a:r>
              <a:rPr lang="cs-CZ" dirty="0" smtClean="0">
                <a:hlinkClick r:id="rId2"/>
              </a:rPr>
              <a:t>?NID=260</a:t>
            </a:r>
            <a:endParaRPr lang="cs-CZ" dirty="0" smtClean="0"/>
          </a:p>
          <a:p>
            <a:endParaRPr lang="cs-CZ" dirty="0" smtClean="0"/>
          </a:p>
          <a:p>
            <a:r>
              <a:rPr lang="cs-CZ" b="1" dirty="0" smtClean="0"/>
              <a:t>Kliková Anna - Znalostní mapa ve </a:t>
            </a:r>
            <a:r>
              <a:rPr lang="cs-CZ" b="1" dirty="0" err="1" smtClean="0"/>
              <a:t>FreeMind</a:t>
            </a:r>
            <a:r>
              <a:rPr lang="cs-CZ" b="1" dirty="0" smtClean="0"/>
              <a:t> - </a:t>
            </a:r>
            <a:r>
              <a:rPr lang="cs-CZ" dirty="0" smtClean="0"/>
              <a:t>http</a:t>
            </a:r>
            <a:r>
              <a:rPr lang="cs-CZ" dirty="0" smtClean="0"/>
              <a:t>://www.</a:t>
            </a:r>
            <a:r>
              <a:rPr lang="cs-CZ" dirty="0" err="1" smtClean="0"/>
              <a:t>virtuniv.cz</a:t>
            </a:r>
            <a:r>
              <a:rPr lang="cs-CZ" dirty="0" smtClean="0"/>
              <a:t>/index.</a:t>
            </a:r>
            <a:r>
              <a:rPr lang="cs-CZ" dirty="0" err="1" smtClean="0"/>
              <a:t>php</a:t>
            </a:r>
            <a:r>
              <a:rPr lang="cs-CZ" dirty="0" smtClean="0"/>
              <a:t>/PLE_</a:t>
            </a:r>
            <a:r>
              <a:rPr lang="cs-CZ" dirty="0" err="1" smtClean="0"/>
              <a:t>Klikov</a:t>
            </a:r>
            <a:r>
              <a:rPr lang="cs-CZ" dirty="0" smtClean="0"/>
              <a:t>%C3%A1_Anna_-_</a:t>
            </a:r>
            <a:r>
              <a:rPr lang="cs-CZ" dirty="0" err="1" smtClean="0"/>
              <a:t>Znalostn</a:t>
            </a:r>
            <a:r>
              <a:rPr lang="cs-CZ" dirty="0" smtClean="0"/>
              <a:t>%C3%AD_mapa_ve_</a:t>
            </a:r>
            <a:r>
              <a:rPr lang="cs-CZ" dirty="0" err="1" smtClean="0"/>
              <a:t>FreeMind</a:t>
            </a:r>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Informační profesionál</a:t>
            </a:r>
            <a:endParaRPr lang="cs-CZ" dirty="0"/>
          </a:p>
        </p:txBody>
      </p:sp>
      <p:sp>
        <p:nvSpPr>
          <p:cNvPr id="5" name="Text Placeholder 4"/>
          <p:cNvSpPr>
            <a:spLocks noGrp="1"/>
          </p:cNvSpPr>
          <p:nvPr>
            <p:ph type="body" idx="1"/>
          </p:nvPr>
        </p:nvSpPr>
        <p:spPr/>
        <p:txBody>
          <a:bodyPr/>
          <a:lstStyle/>
          <a:p>
            <a:pPr indent="88900"/>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Informační profesionál</a:t>
            </a:r>
            <a:endParaRPr lang="cs-CZ" dirty="0"/>
          </a:p>
        </p:txBody>
      </p:sp>
      <p:sp>
        <p:nvSpPr>
          <p:cNvPr id="3" name="Content Placeholder 2"/>
          <p:cNvSpPr>
            <a:spLocks noGrp="1"/>
          </p:cNvSpPr>
          <p:nvPr>
            <p:ph idx="1"/>
          </p:nvPr>
        </p:nvSpPr>
        <p:spPr/>
        <p:txBody>
          <a:bodyPr/>
          <a:lstStyle/>
          <a:p>
            <a:pPr>
              <a:buNone/>
            </a:pPr>
            <a:r>
              <a:rPr lang="cs-CZ" dirty="0" smtClean="0"/>
              <a:t>Obvyklé vzdělání: </a:t>
            </a:r>
          </a:p>
          <a:p>
            <a:pPr lvl="1"/>
            <a:r>
              <a:rPr lang="cs-CZ" dirty="0" smtClean="0"/>
              <a:t>informační věda, ekonomika, práva</a:t>
            </a:r>
          </a:p>
          <a:p>
            <a:pPr lvl="1"/>
            <a:endParaRPr lang="cs-CZ" dirty="0" smtClean="0"/>
          </a:p>
          <a:p>
            <a:pPr>
              <a:buNone/>
            </a:pPr>
            <a:r>
              <a:rPr lang="cs-CZ" dirty="0" smtClean="0"/>
              <a:t>Předpoklady: </a:t>
            </a:r>
          </a:p>
          <a:p>
            <a:pPr lvl="1"/>
            <a:r>
              <a:rPr lang="cs-CZ" dirty="0" smtClean="0"/>
              <a:t>Široké spektrum znalostí¨, vyhledávací techniky a strategie</a:t>
            </a:r>
          </a:p>
          <a:p>
            <a:pPr lvl="1"/>
            <a:endParaRPr lang="cs-CZ" dirty="0" smtClean="0"/>
          </a:p>
          <a:p>
            <a:pPr>
              <a:buNone/>
            </a:pPr>
            <a:r>
              <a:rPr lang="cs-CZ" dirty="0" smtClean="0"/>
              <a:t>Výhody:</a:t>
            </a:r>
          </a:p>
          <a:p>
            <a:pPr lvl="1"/>
            <a:r>
              <a:rPr lang="cs-CZ" dirty="0" smtClean="0"/>
              <a:t>Tvůrčí, aktivní, akční, finanční, pestré úkoly</a:t>
            </a:r>
          </a:p>
          <a:p>
            <a:pPr lvl="1"/>
            <a:endParaRPr lang="cs-CZ" dirty="0" smtClean="0"/>
          </a:p>
          <a:p>
            <a:pPr>
              <a:buNone/>
            </a:pPr>
            <a:r>
              <a:rPr lang="cs-CZ" dirty="0" smtClean="0"/>
              <a:t>Nevýhody:</a:t>
            </a:r>
          </a:p>
          <a:p>
            <a:pPr lvl="1"/>
            <a:r>
              <a:rPr lang="cs-CZ" dirty="0" smtClean="0"/>
              <a:t>Stres, přesčasy, vysoké nasazení,…</a:t>
            </a:r>
          </a:p>
          <a:p>
            <a:endParaRPr lang="cs-CZ"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800" dirty="0" err="1" smtClean="0">
                <a:latin typeface="Arial" charset="0"/>
              </a:rPr>
              <a:t>Association</a:t>
            </a:r>
            <a:r>
              <a:rPr lang="cs-CZ" sz="2800" dirty="0" smtClean="0">
                <a:latin typeface="Arial" charset="0"/>
              </a:rPr>
              <a:t> </a:t>
            </a:r>
            <a:r>
              <a:rPr lang="cs-CZ" sz="2800" dirty="0" err="1" smtClean="0">
                <a:latin typeface="Arial" charset="0"/>
              </a:rPr>
              <a:t>of</a:t>
            </a:r>
            <a:r>
              <a:rPr lang="cs-CZ" sz="2800" dirty="0" smtClean="0">
                <a:latin typeface="Arial" charset="0"/>
              </a:rPr>
              <a:t> Independent </a:t>
            </a:r>
            <a:br>
              <a:rPr lang="cs-CZ" sz="2800" dirty="0" smtClean="0">
                <a:latin typeface="Arial" charset="0"/>
              </a:rPr>
            </a:br>
            <a:r>
              <a:rPr lang="cs-CZ" sz="2800" dirty="0" err="1" smtClean="0">
                <a:latin typeface="Arial" charset="0"/>
              </a:rPr>
              <a:t>Information</a:t>
            </a:r>
            <a:r>
              <a:rPr lang="cs-CZ" sz="2800" dirty="0" smtClean="0">
                <a:latin typeface="Arial" charset="0"/>
              </a:rPr>
              <a:t> </a:t>
            </a:r>
            <a:r>
              <a:rPr lang="cs-CZ" sz="2800" dirty="0" err="1" smtClean="0">
                <a:latin typeface="Arial" charset="0"/>
              </a:rPr>
              <a:t>Profesionals</a:t>
            </a:r>
            <a:endParaRPr lang="cs-CZ" dirty="0"/>
          </a:p>
        </p:txBody>
      </p:sp>
      <p:sp>
        <p:nvSpPr>
          <p:cNvPr id="3" name="Content Placeholder 2"/>
          <p:cNvSpPr>
            <a:spLocks noGrp="1"/>
          </p:cNvSpPr>
          <p:nvPr>
            <p:ph idx="1"/>
          </p:nvPr>
        </p:nvSpPr>
        <p:spPr/>
        <p:txBody>
          <a:bodyPr>
            <a:normAutofit lnSpcReduction="10000"/>
          </a:bodyPr>
          <a:lstStyle/>
          <a:p>
            <a:r>
              <a:rPr lang="cs-CZ" dirty="0" smtClean="0"/>
              <a:t>www.</a:t>
            </a:r>
            <a:r>
              <a:rPr lang="cs-CZ" dirty="0" err="1" smtClean="0"/>
              <a:t>aiip.org</a:t>
            </a:r>
            <a:endParaRPr lang="cs-CZ" dirty="0" smtClean="0"/>
          </a:p>
          <a:p>
            <a:r>
              <a:rPr lang="cs-CZ" dirty="0" smtClean="0"/>
              <a:t>členy zejména nezávislí brokeři</a:t>
            </a:r>
          </a:p>
          <a:p>
            <a:r>
              <a:rPr lang="cs-CZ" dirty="0" smtClean="0"/>
              <a:t>zvyšovat povědomí o </a:t>
            </a:r>
            <a:r>
              <a:rPr lang="cs-CZ" dirty="0" smtClean="0"/>
              <a:t>profesi, obecné zaměření oboru</a:t>
            </a:r>
          </a:p>
          <a:p>
            <a:endParaRPr lang="cs-CZ" dirty="0" smtClean="0"/>
          </a:p>
          <a:p>
            <a:pPr>
              <a:buFontTx/>
              <a:buNone/>
            </a:pPr>
            <a:r>
              <a:rPr lang="en-US" dirty="0" smtClean="0"/>
              <a:t>Range of Services</a:t>
            </a:r>
            <a:r>
              <a:rPr lang="cs-CZ" dirty="0" smtClean="0"/>
              <a:t>:</a:t>
            </a:r>
            <a:endParaRPr lang="en-US" dirty="0" smtClean="0"/>
          </a:p>
          <a:p>
            <a:pPr lvl="1"/>
            <a:r>
              <a:rPr lang="en-US" dirty="0" smtClean="0"/>
              <a:t>Business Research and</a:t>
            </a:r>
          </a:p>
          <a:p>
            <a:pPr lvl="1"/>
            <a:r>
              <a:rPr lang="en-US" dirty="0" smtClean="0"/>
              <a:t>Market and Industry Research</a:t>
            </a:r>
            <a:r>
              <a:rPr lang="cs-CZ" dirty="0" smtClean="0"/>
              <a:t> </a:t>
            </a:r>
            <a:r>
              <a:rPr lang="cs-CZ" dirty="0" err="1" smtClean="0"/>
              <a:t>and</a:t>
            </a:r>
            <a:r>
              <a:rPr lang="cs-CZ" dirty="0" smtClean="0"/>
              <a:t> </a:t>
            </a:r>
            <a:r>
              <a:rPr lang="cs-CZ" dirty="0" err="1" smtClean="0"/>
              <a:t>Analysis</a:t>
            </a:r>
            <a:endParaRPr lang="en-US" dirty="0" smtClean="0"/>
          </a:p>
          <a:p>
            <a:pPr lvl="1"/>
            <a:r>
              <a:rPr lang="en-US" dirty="0" smtClean="0"/>
              <a:t>Online Information Searching</a:t>
            </a:r>
          </a:p>
          <a:p>
            <a:pPr lvl="1"/>
            <a:r>
              <a:rPr lang="en-US" dirty="0" smtClean="0"/>
              <a:t>Information/Knowledge Management</a:t>
            </a:r>
          </a:p>
          <a:p>
            <a:pPr lvl="1"/>
            <a:r>
              <a:rPr lang="en-US" dirty="0" smtClean="0"/>
              <a:t>Writing, Editing and Document Creation</a:t>
            </a:r>
          </a:p>
          <a:p>
            <a:pPr lvl="1"/>
            <a:r>
              <a:rPr lang="en-US" dirty="0" smtClean="0"/>
              <a:t>Training and Consulting</a:t>
            </a:r>
          </a:p>
          <a:p>
            <a:pPr lvl="1"/>
            <a:r>
              <a:rPr lang="en-US" dirty="0" smtClean="0"/>
              <a:t>Library Setup and Maintenance</a:t>
            </a:r>
            <a:endParaRPr lang="cs-CZ" dirty="0" smtClean="0"/>
          </a:p>
          <a:p>
            <a:pPr>
              <a:buNone/>
            </a:pPr>
            <a:endParaRPr lang="cs-CZ" dirty="0" smtClean="0"/>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IP – kde ho nalezneme</a:t>
            </a:r>
            <a:endParaRPr lang="cs-CZ" dirty="0"/>
          </a:p>
        </p:txBody>
      </p:sp>
      <p:sp>
        <p:nvSpPr>
          <p:cNvPr id="4" name="Content Placeholder 3"/>
          <p:cNvSpPr>
            <a:spLocks noGrp="1"/>
          </p:cNvSpPr>
          <p:nvPr>
            <p:ph idx="1"/>
          </p:nvPr>
        </p:nvSpPr>
        <p:spPr/>
        <p:txBody>
          <a:bodyPr/>
          <a:lstStyle/>
          <a:p>
            <a:r>
              <a:rPr lang="cs-CZ" dirty="0" smtClean="0"/>
              <a:t>Soukromé i veřejné firmy</a:t>
            </a:r>
          </a:p>
          <a:p>
            <a:r>
              <a:rPr lang="cs-CZ" dirty="0" smtClean="0"/>
              <a:t>Průmyslová odvětví s rychlejším vývojem</a:t>
            </a:r>
          </a:p>
          <a:p>
            <a:r>
              <a:rPr lang="cs-CZ" dirty="0" smtClean="0"/>
              <a:t>Větší, pružnější firmy, obory s několika málo konkurenty</a:t>
            </a:r>
          </a:p>
          <a:p>
            <a:r>
              <a:rPr lang="cs-CZ" dirty="0" smtClean="0"/>
              <a:t>Objem informací i prostředků investovaných do IP roste</a:t>
            </a:r>
          </a:p>
          <a:p>
            <a:r>
              <a:rPr lang="cs-CZ" dirty="0" smtClean="0"/>
              <a:t>Přechod na znalosti</a:t>
            </a:r>
          </a:p>
          <a:p>
            <a:r>
              <a:rPr lang="cs-CZ" dirty="0" smtClean="0"/>
              <a:t>Informace a znalosti </a:t>
            </a:r>
          </a:p>
          <a:p>
            <a:pPr indent="0">
              <a:buNone/>
            </a:pPr>
            <a:r>
              <a:rPr lang="cs-CZ" dirty="0" smtClean="0"/>
              <a:t>přináší úspěch</a:t>
            </a:r>
          </a:p>
          <a:p>
            <a:endParaRPr lang="cs-CZ" dirty="0"/>
          </a:p>
        </p:txBody>
      </p:sp>
      <p:pic>
        <p:nvPicPr>
          <p:cNvPr id="3077" name="Picture 5"/>
          <p:cNvPicPr>
            <a:picLocks noChangeAspect="1" noChangeArrowheads="1"/>
          </p:cNvPicPr>
          <p:nvPr/>
        </p:nvPicPr>
        <p:blipFill>
          <a:blip r:embed="rId2" cstate="print"/>
          <a:srcRect/>
          <a:stretch>
            <a:fillRect/>
          </a:stretch>
        </p:blipFill>
        <p:spPr bwMode="auto">
          <a:xfrm>
            <a:off x="5796136" y="3254541"/>
            <a:ext cx="2943225" cy="2876550"/>
          </a:xfrm>
          <a:prstGeom prst="rect">
            <a:avLst/>
          </a:prstGeom>
          <a:blipFill dpi="0" rotWithShape="1">
            <a:blip r:embed="rId3" cstate="print">
              <a:alphaModFix amt="18000"/>
            </a:blip>
            <a:srcRect/>
            <a:tile tx="0" ty="0" sx="100000" sy="100000" flip="none" algn="tl"/>
          </a:blip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Informační průmysl</a:t>
            </a:r>
            <a:endParaRPr lang="cs-CZ" dirty="0"/>
          </a:p>
        </p:txBody>
      </p:sp>
      <p:sp>
        <p:nvSpPr>
          <p:cNvPr id="3" name="Content Placeholder 2"/>
          <p:cNvSpPr>
            <a:spLocks noGrp="1"/>
          </p:cNvSpPr>
          <p:nvPr>
            <p:ph idx="1"/>
          </p:nvPr>
        </p:nvSpPr>
        <p:spPr>
          <a:xfrm>
            <a:off x="455613" y="1268760"/>
            <a:ext cx="8234362" cy="4824535"/>
          </a:xfrm>
        </p:spPr>
        <p:txBody>
          <a:bodyPr>
            <a:normAutofit fontScale="92500" lnSpcReduction="10000"/>
          </a:bodyPr>
          <a:lstStyle/>
          <a:p>
            <a:pPr>
              <a:buNone/>
            </a:pPr>
            <a:r>
              <a:rPr lang="cs-CZ" b="1" dirty="0" smtClean="0"/>
              <a:t>IP zahrnuje:</a:t>
            </a:r>
          </a:p>
          <a:p>
            <a:r>
              <a:rPr lang="cs-CZ" dirty="0" smtClean="0"/>
              <a:t>Informační zdroje</a:t>
            </a:r>
          </a:p>
          <a:p>
            <a:r>
              <a:rPr lang="cs-CZ" dirty="0" smtClean="0"/>
              <a:t>Management informací a znalostí</a:t>
            </a:r>
          </a:p>
          <a:p>
            <a:r>
              <a:rPr lang="cs-CZ" dirty="0" smtClean="0"/>
              <a:t>Průzkum a následné vyhodnocení výsledků</a:t>
            </a:r>
          </a:p>
          <a:p>
            <a:endParaRPr lang="cs-CZ" dirty="0" smtClean="0"/>
          </a:p>
          <a:p>
            <a:pPr>
              <a:buNone/>
            </a:pPr>
            <a:r>
              <a:rPr lang="cs-CZ" b="1" dirty="0" smtClean="0"/>
              <a:t>Vhodné schopnosti</a:t>
            </a:r>
          </a:p>
          <a:p>
            <a:pPr>
              <a:lnSpc>
                <a:spcPct val="90000"/>
              </a:lnSpc>
              <a:spcBef>
                <a:spcPts val="0"/>
              </a:spcBef>
              <a:spcAft>
                <a:spcPts val="1200"/>
              </a:spcAft>
            </a:pPr>
            <a:r>
              <a:rPr lang="cs-CZ" dirty="0" smtClean="0"/>
              <a:t>Práce s čísly i textem</a:t>
            </a:r>
          </a:p>
          <a:p>
            <a:pPr>
              <a:lnSpc>
                <a:spcPct val="90000"/>
              </a:lnSpc>
              <a:spcBef>
                <a:spcPts val="0"/>
              </a:spcBef>
              <a:spcAft>
                <a:spcPts val="1200"/>
              </a:spcAft>
            </a:pPr>
            <a:r>
              <a:rPr lang="cs-CZ" dirty="0" smtClean="0"/>
              <a:t>Rychle vytáhnout relevantní informace z většího množství jiných, méně relevantních informací</a:t>
            </a:r>
          </a:p>
          <a:p>
            <a:pPr>
              <a:lnSpc>
                <a:spcPct val="90000"/>
              </a:lnSpc>
              <a:spcBef>
                <a:spcPts val="0"/>
              </a:spcBef>
              <a:spcAft>
                <a:spcPts val="1200"/>
              </a:spcAft>
            </a:pPr>
            <a:r>
              <a:rPr lang="cs-CZ" dirty="0" smtClean="0"/>
              <a:t>Správně položit dotaz a dostat se k co největšímu množství správných dokumentů</a:t>
            </a:r>
          </a:p>
          <a:p>
            <a:pPr>
              <a:lnSpc>
                <a:spcPct val="90000"/>
              </a:lnSpc>
              <a:spcBef>
                <a:spcPts val="0"/>
              </a:spcBef>
              <a:spcAft>
                <a:spcPts val="1200"/>
              </a:spcAft>
            </a:pPr>
            <a:r>
              <a:rPr lang="cs-CZ" dirty="0" smtClean="0"/>
              <a:t>Znalost klasifikací oborových činností</a:t>
            </a:r>
          </a:p>
          <a:p>
            <a:pPr>
              <a:lnSpc>
                <a:spcPct val="90000"/>
              </a:lnSpc>
              <a:spcBef>
                <a:spcPts val="0"/>
              </a:spcBef>
              <a:spcAft>
                <a:spcPts val="1200"/>
              </a:spcAft>
            </a:pPr>
            <a:r>
              <a:rPr lang="cs-CZ" dirty="0" smtClean="0"/>
              <a:t>Povědomí o vhodných zdrojích</a:t>
            </a: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IP - sekce</a:t>
            </a:r>
            <a:endParaRPr lang="cs-CZ" dirty="0"/>
          </a:p>
        </p:txBody>
      </p:sp>
      <p:sp>
        <p:nvSpPr>
          <p:cNvPr id="3" name="Content Placeholder 2"/>
          <p:cNvSpPr>
            <a:spLocks noGrp="1"/>
          </p:cNvSpPr>
          <p:nvPr>
            <p:ph idx="1"/>
          </p:nvPr>
        </p:nvSpPr>
        <p:spPr/>
        <p:txBody>
          <a:bodyPr>
            <a:normAutofit fontScale="92500" lnSpcReduction="10000"/>
          </a:bodyPr>
          <a:lstStyle/>
          <a:p>
            <a:pPr>
              <a:buNone/>
            </a:pPr>
            <a:r>
              <a:rPr lang="cs-CZ" sz="2800" dirty="0" smtClean="0"/>
              <a:t>Producenti informací</a:t>
            </a:r>
          </a:p>
          <a:p>
            <a:pPr lvl="1"/>
            <a:r>
              <a:rPr lang="cs-CZ" sz="2400" dirty="0" smtClean="0"/>
              <a:t>Státní agentury, výroční zprávy, obchodní rejstříky, …</a:t>
            </a:r>
          </a:p>
          <a:p>
            <a:pPr lvl="1"/>
            <a:endParaRPr lang="cs-CZ" sz="2400" dirty="0" smtClean="0"/>
          </a:p>
          <a:p>
            <a:pPr>
              <a:buNone/>
            </a:pPr>
            <a:r>
              <a:rPr lang="cs-CZ" sz="2800" dirty="0" smtClean="0"/>
              <a:t>Vydavatelé informací</a:t>
            </a:r>
          </a:p>
          <a:p>
            <a:pPr lvl="1"/>
            <a:r>
              <a:rPr lang="cs-CZ" sz="2400" dirty="0" smtClean="0"/>
              <a:t>Thomson Dialog, </a:t>
            </a:r>
            <a:r>
              <a:rPr lang="en-US" sz="2400" dirty="0" smtClean="0"/>
              <a:t>Bureau van </a:t>
            </a:r>
            <a:r>
              <a:rPr lang="en-US" sz="2400" dirty="0" err="1" smtClean="0"/>
              <a:t>Dijk</a:t>
            </a:r>
            <a:r>
              <a:rPr lang="cs-CZ" sz="2400" dirty="0" smtClean="0"/>
              <a:t>, </a:t>
            </a:r>
            <a:r>
              <a:rPr lang="cs-CZ" sz="2400" dirty="0" err="1" smtClean="0"/>
              <a:t>Čekia</a:t>
            </a:r>
            <a:r>
              <a:rPr lang="cs-CZ" sz="2400" dirty="0" smtClean="0"/>
              <a:t>, …</a:t>
            </a:r>
          </a:p>
          <a:p>
            <a:pPr lvl="1"/>
            <a:endParaRPr lang="cs-CZ" sz="2400" dirty="0" smtClean="0"/>
          </a:p>
          <a:p>
            <a:pPr>
              <a:buNone/>
            </a:pPr>
            <a:r>
              <a:rPr lang="cs-CZ" sz="2800" dirty="0" smtClean="0"/>
              <a:t>Hledači a zpracovatelé</a:t>
            </a:r>
          </a:p>
          <a:p>
            <a:pPr lvl="1"/>
            <a:r>
              <a:rPr lang="cs-CZ" sz="2400" dirty="0" smtClean="0"/>
              <a:t>Informační centra v podnicích, brokeři, analytici, …</a:t>
            </a:r>
          </a:p>
          <a:p>
            <a:pPr lvl="1"/>
            <a:endParaRPr lang="cs-CZ" sz="2400" dirty="0" smtClean="0"/>
          </a:p>
          <a:p>
            <a:pPr>
              <a:buNone/>
            </a:pPr>
            <a:r>
              <a:rPr lang="cs-CZ" sz="2800" dirty="0" smtClean="0"/>
              <a:t>Příjemci informací</a:t>
            </a:r>
          </a:p>
          <a:p>
            <a:pPr lvl="1"/>
            <a:r>
              <a:rPr lang="cs-CZ" sz="2400" dirty="0" smtClean="0"/>
              <a:t>Management firem, státní instituce, …</a:t>
            </a:r>
          </a:p>
          <a:p>
            <a:pPr>
              <a:buNone/>
            </a:pP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Trendy v IP</a:t>
            </a:r>
            <a:endParaRPr lang="cs-CZ" dirty="0"/>
          </a:p>
        </p:txBody>
      </p:sp>
      <p:sp>
        <p:nvSpPr>
          <p:cNvPr id="3" name="Content Placeholder 2"/>
          <p:cNvSpPr>
            <a:spLocks noGrp="1"/>
          </p:cNvSpPr>
          <p:nvPr>
            <p:ph idx="1"/>
          </p:nvPr>
        </p:nvSpPr>
        <p:spPr/>
        <p:txBody>
          <a:bodyPr/>
          <a:lstStyle/>
          <a:p>
            <a:r>
              <a:rPr lang="cs-CZ" dirty="0" smtClean="0"/>
              <a:t>Od dodávání dat k hledání významu informací</a:t>
            </a:r>
          </a:p>
          <a:p>
            <a:r>
              <a:rPr lang="cs-CZ" dirty="0" smtClean="0"/>
              <a:t>Řešení s přidanou hodnotou</a:t>
            </a:r>
          </a:p>
          <a:p>
            <a:r>
              <a:rPr lang="cs-CZ" dirty="0" err="1" smtClean="0"/>
              <a:t>Customization</a:t>
            </a:r>
            <a:r>
              <a:rPr lang="cs-CZ" dirty="0" smtClean="0"/>
              <a:t> &amp; </a:t>
            </a:r>
            <a:r>
              <a:rPr lang="cs-CZ" dirty="0" err="1" smtClean="0"/>
              <a:t>personalization</a:t>
            </a:r>
            <a:endParaRPr lang="cs-CZ" dirty="0" smtClean="0"/>
          </a:p>
          <a:p>
            <a:r>
              <a:rPr lang="cs-CZ" dirty="0" smtClean="0"/>
              <a:t>Integrace do pracovního procesu (</a:t>
            </a:r>
            <a:r>
              <a:rPr lang="cs-CZ" dirty="0" err="1" smtClean="0"/>
              <a:t>workflow</a:t>
            </a:r>
            <a:r>
              <a:rPr lang="cs-CZ" dirty="0" smtClean="0"/>
              <a:t> </a:t>
            </a:r>
            <a:r>
              <a:rPr lang="cs-CZ" dirty="0" err="1" smtClean="0"/>
              <a:t>tools</a:t>
            </a:r>
            <a:r>
              <a:rPr lang="cs-CZ" dirty="0" smtClean="0"/>
              <a:t>)</a:t>
            </a:r>
          </a:p>
          <a:p>
            <a:r>
              <a:rPr lang="cs-CZ" dirty="0" smtClean="0"/>
              <a:t>Mobilní nástroje</a:t>
            </a:r>
          </a:p>
          <a:p>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11" name="Picture 15"/>
          <p:cNvPicPr>
            <a:picLocks noChangeAspect="1" noChangeArrowheads="1"/>
          </p:cNvPicPr>
          <p:nvPr/>
        </p:nvPicPr>
        <p:blipFill>
          <a:blip r:embed="rId2" cstate="print"/>
          <a:srcRect t="19056" b="15880"/>
          <a:stretch>
            <a:fillRect/>
          </a:stretch>
        </p:blipFill>
        <p:spPr bwMode="auto">
          <a:xfrm>
            <a:off x="6491140" y="5663981"/>
            <a:ext cx="1826546" cy="334319"/>
          </a:xfrm>
          <a:prstGeom prst="rect">
            <a:avLst/>
          </a:prstGeom>
          <a:noFill/>
          <a:ln w="9525">
            <a:noFill/>
            <a:miter lim="800000"/>
            <a:headEnd/>
            <a:tailEnd/>
          </a:ln>
        </p:spPr>
      </p:pic>
      <p:sp>
        <p:nvSpPr>
          <p:cNvPr id="2" name="Title 1"/>
          <p:cNvSpPr>
            <a:spLocks noGrp="1"/>
          </p:cNvSpPr>
          <p:nvPr>
            <p:ph type="title"/>
          </p:nvPr>
        </p:nvSpPr>
        <p:spPr/>
        <p:txBody>
          <a:bodyPr/>
          <a:lstStyle/>
          <a:p>
            <a:r>
              <a:rPr lang="cs-CZ" dirty="0" smtClean="0"/>
              <a:t>IP – světový hráči</a:t>
            </a:r>
            <a:endParaRPr lang="cs-CZ" dirty="0"/>
          </a:p>
        </p:txBody>
      </p:sp>
      <p:sp>
        <p:nvSpPr>
          <p:cNvPr id="3" name="Content Placeholder 2"/>
          <p:cNvSpPr>
            <a:spLocks noGrp="1"/>
          </p:cNvSpPr>
          <p:nvPr>
            <p:ph idx="1"/>
          </p:nvPr>
        </p:nvSpPr>
        <p:spPr/>
        <p:txBody>
          <a:bodyPr/>
          <a:lstStyle/>
          <a:p>
            <a:r>
              <a:rPr lang="cs-CZ" dirty="0" smtClean="0"/>
              <a:t>2007: </a:t>
            </a:r>
            <a:r>
              <a:rPr lang="cs-CZ" dirty="0" smtClean="0"/>
              <a:t>$381 mld., +5,3% (2006: 6%) </a:t>
            </a:r>
          </a:p>
          <a:p>
            <a:r>
              <a:rPr lang="cs-CZ" dirty="0" smtClean="0"/>
              <a:t>Hlavní hráči:</a:t>
            </a:r>
          </a:p>
          <a:p>
            <a:pPr lvl="1"/>
            <a:r>
              <a:rPr lang="cs-CZ" dirty="0" err="1" smtClean="0"/>
              <a:t>Google</a:t>
            </a:r>
            <a:r>
              <a:rPr lang="cs-CZ" dirty="0" smtClean="0"/>
              <a:t> (2006: +73%, 2007: +57%)</a:t>
            </a:r>
          </a:p>
          <a:p>
            <a:pPr lvl="1"/>
            <a:r>
              <a:rPr lang="cs-CZ" dirty="0" err="1" smtClean="0"/>
              <a:t>Reed</a:t>
            </a:r>
            <a:r>
              <a:rPr lang="cs-CZ" dirty="0" smtClean="0"/>
              <a:t> </a:t>
            </a:r>
            <a:r>
              <a:rPr lang="cs-CZ" dirty="0" err="1" smtClean="0"/>
              <a:t>Elsevier</a:t>
            </a:r>
            <a:endParaRPr lang="cs-CZ" dirty="0" smtClean="0"/>
          </a:p>
          <a:p>
            <a:pPr lvl="1"/>
            <a:r>
              <a:rPr lang="cs-CZ" dirty="0" err="1" smtClean="0"/>
              <a:t>Pearson</a:t>
            </a:r>
            <a:endParaRPr lang="cs-CZ" dirty="0" smtClean="0"/>
          </a:p>
          <a:p>
            <a:pPr lvl="1"/>
            <a:r>
              <a:rPr lang="cs-CZ" dirty="0" err="1" smtClean="0"/>
              <a:t>Yahoo</a:t>
            </a:r>
            <a:r>
              <a:rPr lang="cs-CZ" dirty="0" smtClean="0"/>
              <a:t>! (2006: +22%, 2007: +10%)</a:t>
            </a:r>
          </a:p>
          <a:p>
            <a:pPr lvl="1"/>
            <a:r>
              <a:rPr lang="cs-CZ" dirty="0" smtClean="0"/>
              <a:t>Thomson</a:t>
            </a:r>
          </a:p>
          <a:p>
            <a:pPr lvl="1"/>
            <a:r>
              <a:rPr lang="cs-CZ" dirty="0" err="1" smtClean="0"/>
              <a:t>Gannett</a:t>
            </a:r>
            <a:r>
              <a:rPr lang="cs-CZ" dirty="0" smtClean="0"/>
              <a:t> (USA </a:t>
            </a:r>
            <a:r>
              <a:rPr lang="cs-CZ" dirty="0" err="1" smtClean="0"/>
              <a:t>Today</a:t>
            </a:r>
            <a:r>
              <a:rPr lang="cs-CZ" dirty="0" smtClean="0"/>
              <a:t>…)</a:t>
            </a:r>
          </a:p>
          <a:p>
            <a:pPr lvl="1"/>
            <a:r>
              <a:rPr lang="cs-CZ" dirty="0" err="1" smtClean="0"/>
              <a:t>McGraw</a:t>
            </a:r>
            <a:r>
              <a:rPr lang="cs-CZ" dirty="0" smtClean="0"/>
              <a:t>-</a:t>
            </a:r>
            <a:r>
              <a:rPr lang="cs-CZ" dirty="0" err="1" smtClean="0"/>
              <a:t>Hill</a:t>
            </a:r>
            <a:r>
              <a:rPr lang="cs-CZ" dirty="0" smtClean="0"/>
              <a:t> (Standard &amp; </a:t>
            </a:r>
            <a:r>
              <a:rPr lang="cs-CZ" dirty="0" err="1" smtClean="0"/>
              <a:t>Poor</a:t>
            </a:r>
            <a:r>
              <a:rPr lang="cs-CZ" dirty="0" smtClean="0"/>
              <a:t>'s…)</a:t>
            </a:r>
          </a:p>
          <a:p>
            <a:pPr lvl="1"/>
            <a:r>
              <a:rPr lang="cs-CZ" dirty="0" err="1" smtClean="0"/>
              <a:t>Bloomberg</a:t>
            </a:r>
            <a:endParaRPr lang="cs-CZ" dirty="0" smtClean="0"/>
          </a:p>
          <a:p>
            <a:pPr lvl="1"/>
            <a:r>
              <a:rPr lang="cs-CZ" dirty="0" err="1" smtClean="0"/>
              <a:t>Reuters</a:t>
            </a:r>
            <a:endParaRPr lang="cs-CZ" dirty="0" smtClean="0"/>
          </a:p>
          <a:p>
            <a:pPr lvl="1"/>
            <a:r>
              <a:rPr lang="cs-CZ" dirty="0" err="1" smtClean="0"/>
              <a:t>Wolters</a:t>
            </a:r>
            <a:r>
              <a:rPr lang="cs-CZ" dirty="0" smtClean="0"/>
              <a:t> </a:t>
            </a:r>
            <a:r>
              <a:rPr lang="cs-CZ" dirty="0" err="1" smtClean="0"/>
              <a:t>Kluwe</a:t>
            </a:r>
            <a:endParaRPr lang="cs-CZ" dirty="0"/>
          </a:p>
        </p:txBody>
      </p:sp>
      <p:sp>
        <p:nvSpPr>
          <p:cNvPr id="4" name="Text Box 2052"/>
          <p:cNvSpPr txBox="1">
            <a:spLocks noChangeArrowheads="1"/>
          </p:cNvSpPr>
          <p:nvPr/>
        </p:nvSpPr>
        <p:spPr bwMode="auto">
          <a:xfrm>
            <a:off x="7532940" y="5959114"/>
            <a:ext cx="1287532" cy="261610"/>
          </a:xfrm>
          <a:prstGeom prst="rect">
            <a:avLst/>
          </a:prstGeom>
          <a:noFill/>
          <a:ln w="9525">
            <a:noFill/>
            <a:miter lim="800000"/>
            <a:headEnd/>
            <a:tailEnd/>
          </a:ln>
          <a:effectLst/>
        </p:spPr>
        <p:txBody>
          <a:bodyPr wrap="none">
            <a:spAutoFit/>
          </a:bodyPr>
          <a:lstStyle/>
          <a:p>
            <a:r>
              <a:rPr lang="cs-CZ" sz="1100" dirty="0"/>
              <a:t>Zdroj: </a:t>
            </a:r>
            <a:r>
              <a:rPr lang="cs-CZ" sz="1100" dirty="0" err="1"/>
              <a:t>Outsell</a:t>
            </a:r>
            <a:r>
              <a:rPr lang="cs-CZ" sz="1100" dirty="0"/>
              <a:t> </a:t>
            </a:r>
            <a:r>
              <a:rPr lang="cs-CZ" sz="1100" dirty="0" err="1"/>
              <a:t>Inc</a:t>
            </a:r>
            <a:r>
              <a:rPr lang="cs-CZ" sz="1100" dirty="0"/>
              <a:t>.</a:t>
            </a:r>
            <a:endParaRPr lang="cs-CZ" sz="1100" b="1" dirty="0"/>
          </a:p>
        </p:txBody>
      </p:sp>
      <p:pic>
        <p:nvPicPr>
          <p:cNvPr id="4098" name="Picture 2"/>
          <p:cNvPicPr>
            <a:picLocks noChangeAspect="1" noChangeArrowheads="1"/>
          </p:cNvPicPr>
          <p:nvPr/>
        </p:nvPicPr>
        <p:blipFill>
          <a:blip r:embed="rId3" cstate="print"/>
          <a:srcRect/>
          <a:stretch>
            <a:fillRect/>
          </a:stretch>
        </p:blipFill>
        <p:spPr bwMode="auto">
          <a:xfrm>
            <a:off x="6588126" y="2132856"/>
            <a:ext cx="858528" cy="503982"/>
          </a:xfrm>
          <a:prstGeom prst="rect">
            <a:avLst/>
          </a:prstGeom>
          <a:noFill/>
          <a:ln w="9525">
            <a:noFill/>
            <a:miter lim="800000"/>
            <a:headEnd/>
            <a:tailEnd/>
          </a:ln>
        </p:spPr>
      </p:pic>
      <p:pic>
        <p:nvPicPr>
          <p:cNvPr id="4099" name="Picture 3"/>
          <p:cNvPicPr>
            <a:picLocks noChangeAspect="1" noChangeArrowheads="1"/>
          </p:cNvPicPr>
          <p:nvPr/>
        </p:nvPicPr>
        <p:blipFill>
          <a:blip r:embed="rId4" cstate="print"/>
          <a:srcRect/>
          <a:stretch>
            <a:fillRect/>
          </a:stretch>
        </p:blipFill>
        <p:spPr bwMode="auto">
          <a:xfrm>
            <a:off x="6601980" y="2695019"/>
            <a:ext cx="1417340" cy="191341"/>
          </a:xfrm>
          <a:prstGeom prst="rect">
            <a:avLst/>
          </a:prstGeom>
          <a:noFill/>
          <a:ln w="9525">
            <a:noFill/>
            <a:miter lim="800000"/>
            <a:headEnd/>
            <a:tailEnd/>
          </a:ln>
        </p:spPr>
      </p:pic>
      <p:pic>
        <p:nvPicPr>
          <p:cNvPr id="4101" name="Picture 5"/>
          <p:cNvPicPr>
            <a:picLocks noChangeAspect="1" noChangeArrowheads="1"/>
          </p:cNvPicPr>
          <p:nvPr/>
        </p:nvPicPr>
        <p:blipFill>
          <a:blip r:embed="rId5" cstate="print"/>
          <a:srcRect/>
          <a:stretch>
            <a:fillRect/>
          </a:stretch>
        </p:blipFill>
        <p:spPr bwMode="auto">
          <a:xfrm>
            <a:off x="6588125" y="3040757"/>
            <a:ext cx="992825" cy="316806"/>
          </a:xfrm>
          <a:prstGeom prst="rect">
            <a:avLst/>
          </a:prstGeom>
          <a:noFill/>
          <a:ln w="9525">
            <a:noFill/>
            <a:miter lim="800000"/>
            <a:headEnd/>
            <a:tailEnd/>
          </a:ln>
        </p:spPr>
      </p:pic>
      <p:pic>
        <p:nvPicPr>
          <p:cNvPr id="4103" name="Picture 7"/>
          <p:cNvPicPr>
            <a:picLocks noChangeAspect="1" noChangeArrowheads="1"/>
          </p:cNvPicPr>
          <p:nvPr/>
        </p:nvPicPr>
        <p:blipFill>
          <a:blip r:embed="rId6" cstate="print"/>
          <a:srcRect t="26135" b="26135"/>
          <a:stretch>
            <a:fillRect/>
          </a:stretch>
        </p:blipFill>
        <p:spPr bwMode="auto">
          <a:xfrm>
            <a:off x="6588125" y="3368965"/>
            <a:ext cx="916310" cy="306804"/>
          </a:xfrm>
          <a:prstGeom prst="rect">
            <a:avLst/>
          </a:prstGeom>
          <a:noFill/>
          <a:ln w="9525">
            <a:noFill/>
            <a:miter lim="800000"/>
            <a:headEnd/>
            <a:tailEnd/>
          </a:ln>
        </p:spPr>
      </p:pic>
      <p:pic>
        <p:nvPicPr>
          <p:cNvPr id="4105" name="Picture 9"/>
          <p:cNvPicPr>
            <a:picLocks noChangeAspect="1" noChangeArrowheads="1"/>
          </p:cNvPicPr>
          <p:nvPr/>
        </p:nvPicPr>
        <p:blipFill>
          <a:blip r:embed="rId7" cstate="print"/>
          <a:srcRect t="29396" b="33596"/>
          <a:stretch>
            <a:fillRect/>
          </a:stretch>
        </p:blipFill>
        <p:spPr bwMode="auto">
          <a:xfrm>
            <a:off x="6588125" y="3716338"/>
            <a:ext cx="857250" cy="317235"/>
          </a:xfrm>
          <a:prstGeom prst="rect">
            <a:avLst/>
          </a:prstGeom>
          <a:noFill/>
          <a:ln w="9525">
            <a:noFill/>
            <a:miter lim="800000"/>
            <a:headEnd/>
            <a:tailEnd/>
          </a:ln>
        </p:spPr>
      </p:pic>
      <p:pic>
        <p:nvPicPr>
          <p:cNvPr id="4107" name="Picture 11"/>
          <p:cNvPicPr>
            <a:picLocks noChangeAspect="1" noChangeArrowheads="1"/>
          </p:cNvPicPr>
          <p:nvPr/>
        </p:nvPicPr>
        <p:blipFill>
          <a:blip r:embed="rId8" cstate="print"/>
          <a:srcRect/>
          <a:stretch>
            <a:fillRect/>
          </a:stretch>
        </p:blipFill>
        <p:spPr bwMode="auto">
          <a:xfrm>
            <a:off x="6588125" y="4169792"/>
            <a:ext cx="925670" cy="267271"/>
          </a:xfrm>
          <a:prstGeom prst="rect">
            <a:avLst/>
          </a:prstGeom>
          <a:noFill/>
          <a:ln w="9525">
            <a:noFill/>
            <a:miter lim="800000"/>
            <a:headEnd/>
            <a:tailEnd/>
          </a:ln>
        </p:spPr>
      </p:pic>
      <p:pic>
        <p:nvPicPr>
          <p:cNvPr id="4108" name="Picture 12"/>
          <p:cNvPicPr>
            <a:picLocks noChangeAspect="1" noChangeArrowheads="1"/>
          </p:cNvPicPr>
          <p:nvPr/>
        </p:nvPicPr>
        <p:blipFill>
          <a:blip r:embed="rId9" cstate="print"/>
          <a:srcRect t="18664" b="27996"/>
          <a:stretch>
            <a:fillRect/>
          </a:stretch>
        </p:blipFill>
        <p:spPr bwMode="auto">
          <a:xfrm>
            <a:off x="6588125" y="4573581"/>
            <a:ext cx="950019" cy="295282"/>
          </a:xfrm>
          <a:prstGeom prst="rect">
            <a:avLst/>
          </a:prstGeom>
          <a:noFill/>
          <a:ln w="9525">
            <a:noFill/>
            <a:miter lim="800000"/>
            <a:headEnd/>
            <a:tailEnd/>
          </a:ln>
        </p:spPr>
      </p:pic>
      <p:pic>
        <p:nvPicPr>
          <p:cNvPr id="4109" name="Picture 13"/>
          <p:cNvPicPr>
            <a:picLocks noChangeAspect="1" noChangeArrowheads="1"/>
          </p:cNvPicPr>
          <p:nvPr/>
        </p:nvPicPr>
        <p:blipFill>
          <a:blip r:embed="rId10" cstate="print"/>
          <a:srcRect t="34710" b="38567"/>
          <a:stretch>
            <a:fillRect/>
          </a:stretch>
        </p:blipFill>
        <p:spPr bwMode="auto">
          <a:xfrm>
            <a:off x="6588125" y="4979776"/>
            <a:ext cx="971550" cy="249449"/>
          </a:xfrm>
          <a:prstGeom prst="rect">
            <a:avLst/>
          </a:prstGeom>
          <a:noFill/>
          <a:ln w="9525">
            <a:noFill/>
            <a:miter lim="800000"/>
            <a:headEnd/>
            <a:tailEnd/>
          </a:ln>
        </p:spPr>
      </p:pic>
      <p:pic>
        <p:nvPicPr>
          <p:cNvPr id="4110" name="Picture 14"/>
          <p:cNvPicPr>
            <a:picLocks noChangeAspect="1" noChangeArrowheads="1"/>
          </p:cNvPicPr>
          <p:nvPr/>
        </p:nvPicPr>
        <p:blipFill>
          <a:blip r:embed="rId11" cstate="print"/>
          <a:srcRect t="21597" b="16198"/>
          <a:stretch>
            <a:fillRect/>
          </a:stretch>
        </p:blipFill>
        <p:spPr bwMode="auto">
          <a:xfrm>
            <a:off x="6399910" y="5244708"/>
            <a:ext cx="1421705" cy="3448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Trh profesionálních informací (2006)</a:t>
            </a:r>
            <a:endParaRPr lang="cs-CZ" dirty="0"/>
          </a:p>
        </p:txBody>
      </p:sp>
      <p:sp>
        <p:nvSpPr>
          <p:cNvPr id="3" name="Content Placeholder 2"/>
          <p:cNvSpPr>
            <a:spLocks noGrp="1"/>
          </p:cNvSpPr>
          <p:nvPr>
            <p:ph idx="1"/>
          </p:nvPr>
        </p:nvSpPr>
        <p:spPr/>
        <p:txBody>
          <a:bodyPr/>
          <a:lstStyle/>
          <a:p>
            <a:r>
              <a:rPr lang="cs-CZ" dirty="0" smtClean="0"/>
              <a:t>právní </a:t>
            </a:r>
            <a:r>
              <a:rPr lang="cs-CZ" dirty="0" err="1" smtClean="0"/>
              <a:t>info</a:t>
            </a:r>
            <a:r>
              <a:rPr lang="cs-CZ" dirty="0" smtClean="0"/>
              <a:t> 33%</a:t>
            </a:r>
          </a:p>
          <a:p>
            <a:r>
              <a:rPr lang="cs-CZ" dirty="0" smtClean="0"/>
              <a:t>přírodní vědy a technika 27%</a:t>
            </a:r>
          </a:p>
          <a:p>
            <a:r>
              <a:rPr lang="cs-CZ" dirty="0" smtClean="0"/>
              <a:t>medicína 23%</a:t>
            </a:r>
          </a:p>
          <a:p>
            <a:r>
              <a:rPr lang="cs-CZ" dirty="0" smtClean="0"/>
              <a:t>obchodní </a:t>
            </a:r>
            <a:r>
              <a:rPr lang="cs-CZ" dirty="0" err="1" smtClean="0"/>
              <a:t>info</a:t>
            </a:r>
            <a:r>
              <a:rPr lang="cs-CZ" dirty="0" smtClean="0"/>
              <a:t> 17%</a:t>
            </a:r>
          </a:p>
          <a:p>
            <a:endParaRPr lang="cs-CZ" dirty="0" smtClean="0"/>
          </a:p>
          <a:p>
            <a:r>
              <a:rPr lang="cs-CZ" dirty="0" smtClean="0"/>
              <a:t>Knihy (včetně elektronických) 36%</a:t>
            </a:r>
          </a:p>
          <a:p>
            <a:r>
              <a:rPr lang="cs-CZ" dirty="0" smtClean="0"/>
              <a:t>Časopisy (včetně elektronických) 20%</a:t>
            </a:r>
          </a:p>
          <a:p>
            <a:r>
              <a:rPr lang="cs-CZ" dirty="0" smtClean="0"/>
              <a:t>Sekundární zdroje 22%</a:t>
            </a:r>
          </a:p>
          <a:p>
            <a:r>
              <a:rPr lang="cs-CZ" dirty="0" smtClean="0"/>
              <a:t>Adresáře a databáze 10%</a:t>
            </a:r>
          </a:p>
          <a:p>
            <a:r>
              <a:rPr lang="cs-CZ" dirty="0" smtClean="0"/>
              <a:t>Bulletiny a aktualizace 10%</a:t>
            </a:r>
          </a:p>
          <a:p>
            <a:r>
              <a:rPr lang="cs-CZ" dirty="0" smtClean="0"/>
              <a:t>Ostatní 2%</a:t>
            </a:r>
          </a:p>
          <a:p>
            <a:pPr>
              <a:buNone/>
            </a:pPr>
            <a:endParaRPr lang="cs-CZ" dirty="0" smtClean="0"/>
          </a:p>
          <a:p>
            <a:pPr>
              <a:buNone/>
            </a:pPr>
            <a:endParaRPr lang="cs-CZ" dirty="0"/>
          </a:p>
        </p:txBody>
      </p:sp>
      <p:sp>
        <p:nvSpPr>
          <p:cNvPr id="4" name="TextBox 3"/>
          <p:cNvSpPr txBox="1"/>
          <p:nvPr/>
        </p:nvSpPr>
        <p:spPr>
          <a:xfrm>
            <a:off x="4139952" y="6021288"/>
            <a:ext cx="4824536" cy="215444"/>
          </a:xfrm>
          <a:prstGeom prst="rect">
            <a:avLst/>
          </a:prstGeom>
          <a:noFill/>
        </p:spPr>
        <p:txBody>
          <a:bodyPr wrap="square" rtlCol="0">
            <a:spAutoFit/>
          </a:bodyPr>
          <a:lstStyle/>
          <a:p>
            <a:r>
              <a:rPr lang="cs-CZ" sz="800" dirty="0" smtClean="0"/>
              <a:t>http://www.</a:t>
            </a:r>
            <a:r>
              <a:rPr lang="cs-CZ" sz="800" dirty="0" err="1" smtClean="0"/>
              <a:t>czechpsi.info</a:t>
            </a:r>
            <a:r>
              <a:rPr lang="cs-CZ" sz="800" dirty="0" smtClean="0"/>
              <a:t>/fakta-o-</a:t>
            </a:r>
            <a:r>
              <a:rPr lang="cs-CZ" sz="800" dirty="0" err="1" smtClean="0"/>
              <a:t>svetovem</a:t>
            </a:r>
            <a:r>
              <a:rPr lang="cs-CZ" sz="800" dirty="0" smtClean="0"/>
              <a:t>-</a:t>
            </a:r>
            <a:r>
              <a:rPr lang="cs-CZ" sz="800" dirty="0" err="1" smtClean="0"/>
              <a:t>informacnim</a:t>
            </a:r>
            <a:r>
              <a:rPr lang="cs-CZ" sz="800" dirty="0" smtClean="0"/>
              <a:t>-</a:t>
            </a:r>
            <a:r>
              <a:rPr lang="cs-CZ" sz="800" dirty="0" err="1" smtClean="0"/>
              <a:t>prumyslu</a:t>
            </a:r>
            <a:r>
              <a:rPr lang="cs-CZ" sz="800" dirty="0" smtClean="0"/>
              <a:t>-a-trhu-</a:t>
            </a:r>
            <a:r>
              <a:rPr lang="cs-CZ" sz="800" dirty="0" err="1" smtClean="0"/>
              <a:t>informacniho</a:t>
            </a:r>
            <a:r>
              <a:rPr lang="cs-CZ" sz="800" dirty="0" smtClean="0"/>
              <a:t>-obsahu.</a:t>
            </a:r>
            <a:r>
              <a:rPr lang="cs-CZ" sz="800" dirty="0" err="1" smtClean="0"/>
              <a:t>html</a:t>
            </a:r>
            <a:endParaRPr lang="cs-CZ" sz="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808080"/>
      </a:accent1>
      <a:accent2>
        <a:srgbClr val="FFD200"/>
      </a:accent2>
      <a:accent3>
        <a:srgbClr val="FFFFFF"/>
      </a:accent3>
      <a:accent4>
        <a:srgbClr val="000000"/>
      </a:accent4>
      <a:accent5>
        <a:srgbClr val="C0C0C0"/>
      </a:accent5>
      <a:accent6>
        <a:srgbClr val="E7BE00"/>
      </a:accent6>
      <a:hlink>
        <a:srgbClr val="808080"/>
      </a:hlink>
      <a:folHlink>
        <a:srgbClr val="C0C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1651</TotalTime>
  <Words>1773</Words>
  <Application>Microsoft Office PowerPoint</Application>
  <PresentationFormat>On-screen Show (4:3)</PresentationFormat>
  <Paragraphs>352</Paragraphs>
  <Slides>34</Slides>
  <Notes>2</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34</vt:i4>
      </vt:variant>
    </vt:vector>
  </HeadingPairs>
  <TitlesOfParts>
    <vt:vector size="37" baseType="lpstr">
      <vt:lpstr>Arial</vt:lpstr>
      <vt:lpstr>Blank</vt:lpstr>
      <vt:lpstr>1_Blank</vt:lpstr>
      <vt:lpstr>Informační průmysl 2010</vt:lpstr>
      <vt:lpstr>Informační průmysl - obsah</vt:lpstr>
      <vt:lpstr>Zaměření Informačního PRůmyslu </vt:lpstr>
      <vt:lpstr>IP – kde ho nalezneme</vt:lpstr>
      <vt:lpstr>Informační průmysl</vt:lpstr>
      <vt:lpstr>IP - sekce</vt:lpstr>
      <vt:lpstr>Trendy v IP</vt:lpstr>
      <vt:lpstr>IP – světový hráči</vt:lpstr>
      <vt:lpstr>Trh profesionálních informací (2006)</vt:lpstr>
      <vt:lpstr>Business Information Market</vt:lpstr>
      <vt:lpstr>Právní a obchodní informace</vt:lpstr>
      <vt:lpstr>Informační management </vt:lpstr>
      <vt:lpstr>Informační management</vt:lpstr>
      <vt:lpstr>Informační management</vt:lpstr>
      <vt:lpstr>Informační management</vt:lpstr>
      <vt:lpstr>Organizace kolem IM</vt:lpstr>
      <vt:lpstr>Problémové faktory IM</vt:lpstr>
      <vt:lpstr>Informační audit</vt:lpstr>
      <vt:lpstr>Informační mapy a toky</vt:lpstr>
      <vt:lpstr>Výhody myšlenkových a znalostních map</vt:lpstr>
      <vt:lpstr>Informační audit</vt:lpstr>
      <vt:lpstr>Informační audit</vt:lpstr>
      <vt:lpstr>Fáze informačního auditu</vt:lpstr>
      <vt:lpstr>znalostní management </vt:lpstr>
      <vt:lpstr>Znalostní management</vt:lpstr>
      <vt:lpstr>Struktura znalostí</vt:lpstr>
      <vt:lpstr>Životní cyklus znalostí</vt:lpstr>
      <vt:lpstr>Tacitní a explicitní znalosti</vt:lpstr>
      <vt:lpstr>Konverze znalostí</vt:lpstr>
      <vt:lpstr>Spirála znalostí</vt:lpstr>
      <vt:lpstr>Zajímavosti a další informace</vt:lpstr>
      <vt:lpstr>Informační profesionál</vt:lpstr>
      <vt:lpstr>Informační profesionál</vt:lpstr>
      <vt:lpstr>Association of Independent  Information Profesionals</vt:lpstr>
    </vt:vector>
  </TitlesOfParts>
  <Company>Ernst &amp; Young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(Arial bold 30 point) second line title</dc:title>
  <dc:creator>Petr Smejkal</dc:creator>
  <cp:lastModifiedBy>Petr Smejkal</cp:lastModifiedBy>
  <cp:revision>87</cp:revision>
  <dcterms:created xsi:type="dcterms:W3CDTF">2010-09-06T12:20:12Z</dcterms:created>
  <dcterms:modified xsi:type="dcterms:W3CDTF">2010-09-30T21:46:42Z</dcterms:modified>
</cp:coreProperties>
</file>