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36"/>
  </p:notesMasterIdLst>
  <p:handoutMasterIdLst>
    <p:handoutMasterId r:id="rId37"/>
  </p:handoutMasterIdLst>
  <p:sldIdLst>
    <p:sldId id="259" r:id="rId3"/>
    <p:sldId id="273" r:id="rId4"/>
    <p:sldId id="336" r:id="rId5"/>
    <p:sldId id="332" r:id="rId6"/>
    <p:sldId id="327" r:id="rId7"/>
    <p:sldId id="328" r:id="rId8"/>
    <p:sldId id="329" r:id="rId9"/>
    <p:sldId id="337" r:id="rId10"/>
    <p:sldId id="330" r:id="rId11"/>
    <p:sldId id="331" r:id="rId12"/>
    <p:sldId id="335" r:id="rId13"/>
    <p:sldId id="307" r:id="rId14"/>
    <p:sldId id="285" r:id="rId15"/>
    <p:sldId id="320" r:id="rId16"/>
    <p:sldId id="321" r:id="rId17"/>
    <p:sldId id="322" r:id="rId18"/>
    <p:sldId id="347" r:id="rId19"/>
    <p:sldId id="323" r:id="rId20"/>
    <p:sldId id="324" r:id="rId21"/>
    <p:sldId id="325" r:id="rId22"/>
    <p:sldId id="308" r:id="rId23"/>
    <p:sldId id="326" r:id="rId24"/>
    <p:sldId id="333" r:id="rId25"/>
    <p:sldId id="334" r:id="rId26"/>
    <p:sldId id="340" r:id="rId27"/>
    <p:sldId id="341" r:id="rId28"/>
    <p:sldId id="348" r:id="rId29"/>
    <p:sldId id="346" r:id="rId30"/>
    <p:sldId id="342" r:id="rId31"/>
    <p:sldId id="343" r:id="rId32"/>
    <p:sldId id="345" r:id="rId33"/>
    <p:sldId id="339" r:id="rId34"/>
    <p:sldId id="338" r:id="rId35"/>
  </p:sldIdLst>
  <p:sldSz cx="9144000" cy="6858000" type="screen4x3"/>
  <p:notesSz cx="7086600" cy="9410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9" autoAdjust="0"/>
    <p:restoredTop sz="81593" autoAdjust="0"/>
  </p:normalViewPr>
  <p:slideViewPr>
    <p:cSldViewPr>
      <p:cViewPr varScale="1">
        <p:scale>
          <a:sx n="85" d="100"/>
          <a:sy n="85" d="100"/>
        </p:scale>
        <p:origin x="-1020" y="-78"/>
      </p:cViewPr>
      <p:guideLst>
        <p:guide orient="horz" pos="343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2010</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ekia.cz/magnusweb" TargetMode="External"/><Relationship Id="rId7" Type="http://schemas.openxmlformats.org/officeDocument/2006/relationships/hyperlink" Target="http://www.ihsglobalinsight.com/" TargetMode="External"/><Relationship Id="rId2" Type="http://schemas.openxmlformats.org/officeDocument/2006/relationships/hyperlink" Target="https://amadeus.bvdep.com/" TargetMode="External"/><Relationship Id="rId1" Type="http://schemas.openxmlformats.org/officeDocument/2006/relationships/slideLayout" Target="../slideLayouts/slideLayout2.xml"/><Relationship Id="rId6" Type="http://schemas.openxmlformats.org/officeDocument/2006/relationships/hyperlink" Target="http://factiva.com/" TargetMode="External"/><Relationship Id="rId5" Type="http://schemas.openxmlformats.org/officeDocument/2006/relationships/hyperlink" Target="http://www.onesource.com/" TargetMode="External"/><Relationship Id="rId4" Type="http://schemas.openxmlformats.org/officeDocument/2006/relationships/hyperlink" Target="http://www.hoovers.com/fre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2010</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Kompetence </a:t>
            </a:r>
            <a:r>
              <a:rPr lang="cs-CZ" dirty="0" err="1" smtClean="0"/>
              <a:t>Info</a:t>
            </a:r>
            <a:r>
              <a:rPr lang="cs-CZ" dirty="0" smtClean="0"/>
              <a:t> Pro</a:t>
            </a:r>
            <a:endParaRPr lang="cs-CZ" dirty="0"/>
          </a:p>
        </p:txBody>
      </p:sp>
      <p:sp>
        <p:nvSpPr>
          <p:cNvPr id="3" name="Content Placeholder 2"/>
          <p:cNvSpPr>
            <a:spLocks noGrp="1"/>
          </p:cNvSpPr>
          <p:nvPr>
            <p:ph idx="1"/>
          </p:nvPr>
        </p:nvSpPr>
        <p:spPr/>
        <p:txBody>
          <a:bodyPr/>
          <a:lstStyle/>
          <a:p>
            <a:r>
              <a:rPr lang="cs-CZ" dirty="0" smtClean="0"/>
              <a:t>Kompetence </a:t>
            </a:r>
            <a:r>
              <a:rPr lang="cs-CZ" dirty="0" err="1" smtClean="0"/>
              <a:t>Info</a:t>
            </a:r>
            <a:r>
              <a:rPr lang="cs-CZ" dirty="0" smtClean="0"/>
              <a:t> Pro:</a:t>
            </a:r>
          </a:p>
          <a:p>
            <a:pPr lvl="1"/>
            <a:r>
              <a:rPr lang="cs-CZ" dirty="0" smtClean="0"/>
              <a:t>Článek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800" dirty="0" err="1" smtClean="0">
                <a:latin typeface="Arial" charset="0"/>
              </a:rPr>
              <a:t>Association</a:t>
            </a:r>
            <a:r>
              <a:rPr lang="cs-CZ" sz="2800" dirty="0" smtClean="0">
                <a:latin typeface="Arial" charset="0"/>
              </a:rPr>
              <a:t> </a:t>
            </a:r>
            <a:r>
              <a:rPr lang="cs-CZ" sz="2800" dirty="0" err="1" smtClean="0">
                <a:latin typeface="Arial" charset="0"/>
              </a:rPr>
              <a:t>of</a:t>
            </a:r>
            <a:r>
              <a:rPr lang="cs-CZ" sz="2800" dirty="0" smtClean="0">
                <a:latin typeface="Arial" charset="0"/>
              </a:rPr>
              <a:t> Independent </a:t>
            </a:r>
            <a:br>
              <a:rPr lang="cs-CZ" sz="2800" dirty="0" smtClean="0">
                <a:latin typeface="Arial" charset="0"/>
              </a:rPr>
            </a:br>
            <a:r>
              <a:rPr lang="cs-CZ" sz="2800" dirty="0" err="1" smtClean="0">
                <a:latin typeface="Arial" charset="0"/>
              </a:rPr>
              <a:t>Information</a:t>
            </a:r>
            <a:r>
              <a:rPr lang="cs-CZ" sz="2800" dirty="0" smtClean="0">
                <a:latin typeface="Arial" charset="0"/>
              </a:rPr>
              <a:t> </a:t>
            </a:r>
            <a:r>
              <a:rPr lang="cs-CZ" sz="2800" dirty="0" err="1" smtClean="0">
                <a:latin typeface="Arial" charset="0"/>
              </a:rPr>
              <a:t>Profesionals</a:t>
            </a:r>
            <a:endParaRPr lang="cs-CZ" dirty="0"/>
          </a:p>
        </p:txBody>
      </p:sp>
      <p:sp>
        <p:nvSpPr>
          <p:cNvPr id="3" name="Content Placeholder 2"/>
          <p:cNvSpPr>
            <a:spLocks noGrp="1"/>
          </p:cNvSpPr>
          <p:nvPr>
            <p:ph idx="1"/>
          </p:nvPr>
        </p:nvSpPr>
        <p:spPr/>
        <p:txBody>
          <a:bodyPr>
            <a:normAutofit lnSpcReduction="10000"/>
          </a:bodyPr>
          <a:lstStyle/>
          <a:p>
            <a:r>
              <a:rPr lang="cs-CZ" dirty="0" smtClean="0"/>
              <a:t>www.</a:t>
            </a:r>
            <a:r>
              <a:rPr lang="cs-CZ" dirty="0" err="1" smtClean="0"/>
              <a:t>aiip.org</a:t>
            </a:r>
            <a:endParaRPr lang="cs-CZ" dirty="0" smtClean="0"/>
          </a:p>
          <a:p>
            <a:r>
              <a:rPr lang="cs-CZ" dirty="0" smtClean="0"/>
              <a:t>členy zejména nezávislí brokeři</a:t>
            </a:r>
          </a:p>
          <a:p>
            <a:r>
              <a:rPr lang="cs-CZ" dirty="0" smtClean="0"/>
              <a:t>zvyšovat povědomí o profesi, obecné zaměření oboru</a:t>
            </a:r>
          </a:p>
          <a:p>
            <a:endParaRPr lang="cs-CZ" dirty="0" smtClean="0"/>
          </a:p>
          <a:p>
            <a:pPr>
              <a:buFontTx/>
              <a:buNone/>
            </a:pPr>
            <a:r>
              <a:rPr lang="en-US" dirty="0" smtClean="0"/>
              <a:t>Range of Services</a:t>
            </a:r>
            <a:r>
              <a:rPr lang="cs-CZ" dirty="0" smtClean="0"/>
              <a:t>:</a:t>
            </a:r>
            <a:endParaRPr lang="en-US" dirty="0" smtClean="0"/>
          </a:p>
          <a:p>
            <a:pPr lvl="1"/>
            <a:r>
              <a:rPr lang="en-US" dirty="0" smtClean="0"/>
              <a:t>Business Research and</a:t>
            </a:r>
          </a:p>
          <a:p>
            <a:pPr lvl="1"/>
            <a:r>
              <a:rPr lang="en-US" dirty="0" smtClean="0"/>
              <a:t>Market and Industry Research</a:t>
            </a:r>
            <a:r>
              <a:rPr lang="cs-CZ" dirty="0" smtClean="0"/>
              <a:t> </a:t>
            </a:r>
            <a:r>
              <a:rPr lang="cs-CZ" dirty="0" err="1" smtClean="0"/>
              <a:t>and</a:t>
            </a:r>
            <a:r>
              <a:rPr lang="cs-CZ" dirty="0" smtClean="0"/>
              <a:t> </a:t>
            </a:r>
            <a:r>
              <a:rPr lang="cs-CZ" dirty="0" err="1" smtClean="0"/>
              <a:t>Analysis</a:t>
            </a:r>
            <a:endParaRPr lang="en-US" dirty="0" smtClean="0"/>
          </a:p>
          <a:p>
            <a:pPr lvl="1"/>
            <a:r>
              <a:rPr lang="en-US" dirty="0" smtClean="0"/>
              <a:t>Online Information Searching</a:t>
            </a:r>
          </a:p>
          <a:p>
            <a:pPr lvl="1"/>
            <a:r>
              <a:rPr lang="en-US" dirty="0" smtClean="0"/>
              <a:t>Information/Knowledge Management</a:t>
            </a:r>
          </a:p>
          <a:p>
            <a:pPr lvl="1"/>
            <a:r>
              <a:rPr lang="en-US" dirty="0" smtClean="0"/>
              <a:t>Writing, Editing and Document Creation</a:t>
            </a:r>
          </a:p>
          <a:p>
            <a:pPr lvl="1"/>
            <a:r>
              <a:rPr lang="en-US" dirty="0" smtClean="0"/>
              <a:t>Training and Consulting</a:t>
            </a:r>
          </a:p>
          <a:p>
            <a:pPr lvl="1"/>
            <a:r>
              <a:rPr lang="en-US" dirty="0" smtClean="0"/>
              <a:t>Library Setup and Maintenance</a:t>
            </a:r>
            <a:endParaRPr lang="cs-CZ" dirty="0" smtClean="0"/>
          </a:p>
          <a:p>
            <a:pPr>
              <a:buNone/>
            </a:pP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Referenční interview</a:t>
            </a:r>
            <a:br>
              <a:rPr lang="cs-CZ" dirty="0" smtClean="0"/>
            </a:br>
            <a:r>
              <a:rPr lang="cs-CZ" dirty="0" smtClean="0"/>
              <a:t/>
            </a:r>
            <a:br>
              <a:rPr lang="cs-CZ" dirty="0" smtClean="0"/>
            </a:b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Zpracování informačního požadavku</a:t>
            </a:r>
            <a:endParaRPr lang="cs-CZ" dirty="0"/>
          </a:p>
        </p:txBody>
      </p:sp>
      <p:sp>
        <p:nvSpPr>
          <p:cNvPr id="4" name="Content Placeholder 3"/>
          <p:cNvSpPr>
            <a:spLocks noGrp="1"/>
          </p:cNvSpPr>
          <p:nvPr>
            <p:ph idx="1"/>
          </p:nvPr>
        </p:nvSpPr>
        <p:spPr>
          <a:xfrm>
            <a:off x="455613" y="1268761"/>
            <a:ext cx="8234362" cy="4752528"/>
          </a:xfrm>
        </p:spPr>
        <p:txBody>
          <a:bodyPr>
            <a:normAutofit fontScale="85000" lnSpcReduction="20000"/>
          </a:bodyPr>
          <a:lstStyle/>
          <a:p>
            <a:pPr>
              <a:spcBef>
                <a:spcPts val="400"/>
              </a:spcBef>
              <a:spcAft>
                <a:spcPts val="600"/>
              </a:spcAft>
            </a:pPr>
            <a:r>
              <a:rPr lang="cs-CZ" dirty="0" smtClean="0"/>
              <a:t>zadání požadavku</a:t>
            </a:r>
          </a:p>
          <a:p>
            <a:pPr>
              <a:spcBef>
                <a:spcPts val="400"/>
              </a:spcBef>
              <a:spcAft>
                <a:spcPts val="600"/>
              </a:spcAft>
            </a:pPr>
            <a:r>
              <a:rPr lang="cs-CZ" dirty="0" smtClean="0"/>
              <a:t>přípravná rešerše</a:t>
            </a:r>
          </a:p>
          <a:p>
            <a:pPr lvl="1">
              <a:spcBef>
                <a:spcPts val="400"/>
              </a:spcBef>
              <a:spcAft>
                <a:spcPts val="600"/>
              </a:spcAft>
            </a:pPr>
            <a:r>
              <a:rPr lang="cs-CZ" dirty="0" smtClean="0"/>
              <a:t>	dostupnost informací</a:t>
            </a:r>
          </a:p>
          <a:p>
            <a:pPr lvl="1">
              <a:spcBef>
                <a:spcPts val="400"/>
              </a:spcBef>
              <a:spcAft>
                <a:spcPts val="600"/>
              </a:spcAft>
            </a:pPr>
            <a:r>
              <a:rPr lang="cs-CZ" dirty="0" smtClean="0"/>
              <a:t>	časová náročnost a předběžný rozvrh kroků</a:t>
            </a:r>
          </a:p>
          <a:p>
            <a:pPr lvl="1">
              <a:spcBef>
                <a:spcPts val="400"/>
              </a:spcBef>
              <a:spcAft>
                <a:spcPts val="600"/>
              </a:spcAft>
            </a:pPr>
            <a:r>
              <a:rPr lang="cs-CZ" dirty="0" smtClean="0"/>
              <a:t>	zvláštní okolnosti navyšující cenu</a:t>
            </a:r>
          </a:p>
          <a:p>
            <a:pPr>
              <a:spcBef>
                <a:spcPts val="400"/>
              </a:spcBef>
              <a:spcAft>
                <a:spcPts val="600"/>
              </a:spcAft>
            </a:pPr>
            <a:r>
              <a:rPr lang="cs-CZ" dirty="0" smtClean="0"/>
              <a:t>kalkulace přibližné ceny</a:t>
            </a:r>
          </a:p>
          <a:p>
            <a:pPr>
              <a:spcBef>
                <a:spcPts val="400"/>
              </a:spcBef>
              <a:spcAft>
                <a:spcPts val="600"/>
              </a:spcAft>
            </a:pPr>
            <a:r>
              <a:rPr lang="cs-CZ" dirty="0" smtClean="0"/>
              <a:t>odsouhlasení klientem</a:t>
            </a:r>
          </a:p>
          <a:p>
            <a:pPr>
              <a:spcBef>
                <a:spcPts val="400"/>
              </a:spcBef>
              <a:spcAft>
                <a:spcPts val="600"/>
              </a:spcAft>
            </a:pPr>
            <a:r>
              <a:rPr lang="cs-CZ" dirty="0" smtClean="0"/>
              <a:t>kolekce informací</a:t>
            </a:r>
          </a:p>
          <a:p>
            <a:pPr lvl="1">
              <a:spcBef>
                <a:spcPts val="400"/>
              </a:spcBef>
              <a:spcAft>
                <a:spcPts val="600"/>
              </a:spcAft>
            </a:pPr>
            <a:r>
              <a:rPr lang="cs-CZ" dirty="0" smtClean="0"/>
              <a:t>třídění podle zdroje, data a relevance</a:t>
            </a:r>
          </a:p>
          <a:p>
            <a:pPr>
              <a:spcBef>
                <a:spcPts val="400"/>
              </a:spcBef>
              <a:spcAft>
                <a:spcPts val="600"/>
              </a:spcAft>
            </a:pPr>
            <a:r>
              <a:rPr lang="cs-CZ" dirty="0" smtClean="0"/>
              <a:t>analýza a syntéza informací a poznatků</a:t>
            </a:r>
          </a:p>
          <a:p>
            <a:pPr>
              <a:spcBef>
                <a:spcPts val="400"/>
              </a:spcBef>
              <a:spcAft>
                <a:spcPts val="600"/>
              </a:spcAft>
            </a:pPr>
            <a:r>
              <a:rPr lang="cs-CZ" dirty="0" smtClean="0"/>
              <a:t>zpracování výsledného dokumentu</a:t>
            </a:r>
          </a:p>
          <a:p>
            <a:pPr>
              <a:spcBef>
                <a:spcPts val="400"/>
              </a:spcBef>
              <a:spcAft>
                <a:spcPts val="600"/>
              </a:spcAft>
            </a:pPr>
            <a:r>
              <a:rPr lang="cs-CZ" dirty="0" smtClean="0"/>
              <a:t>předání klientovi</a:t>
            </a:r>
          </a:p>
          <a:p>
            <a:pPr>
              <a:spcBef>
                <a:spcPts val="400"/>
              </a:spcBef>
              <a:spcAft>
                <a:spcPts val="600"/>
              </a:spcAft>
            </a:pPr>
            <a:r>
              <a:rPr lang="cs-CZ" dirty="0" smtClean="0"/>
              <a:t>proplacení faktury</a:t>
            </a:r>
          </a:p>
          <a:p>
            <a:pPr>
              <a:spcBef>
                <a:spcPts val="400"/>
              </a:spcBef>
              <a:spcAft>
                <a:spcPts val="600"/>
              </a:spcAft>
              <a:buNone/>
            </a:pP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Zpracování informačního požadavku</a:t>
            </a:r>
            <a:endParaRPr lang="cs-CZ" dirty="0"/>
          </a:p>
        </p:txBody>
      </p:sp>
      <p:pic>
        <p:nvPicPr>
          <p:cNvPr id="4" name="Picture 4"/>
          <p:cNvPicPr>
            <a:picLocks noGrp="1" noChangeAspect="1" noChangeArrowheads="1"/>
          </p:cNvPicPr>
          <p:nvPr>
            <p:ph idx="1"/>
          </p:nvPr>
        </p:nvPicPr>
        <p:blipFill>
          <a:blip r:embed="rId2" cstate="print"/>
          <a:srcRect/>
          <a:stretch>
            <a:fillRect/>
          </a:stretch>
        </p:blipFill>
        <p:spPr bwMode="auto">
          <a:xfrm rot="5400000">
            <a:off x="2111890" y="1712648"/>
            <a:ext cx="5097634" cy="39218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Referenční interview</a:t>
            </a:r>
            <a:endParaRPr lang="cs-CZ" dirty="0"/>
          </a:p>
        </p:txBody>
      </p:sp>
      <p:sp>
        <p:nvSpPr>
          <p:cNvPr id="3" name="Content Placeholder 2"/>
          <p:cNvSpPr>
            <a:spLocks noGrp="1"/>
          </p:cNvSpPr>
          <p:nvPr>
            <p:ph idx="1"/>
          </p:nvPr>
        </p:nvSpPr>
        <p:spPr/>
        <p:txBody>
          <a:bodyPr/>
          <a:lstStyle/>
          <a:p>
            <a:endParaRPr lang="cs-CZ" dirty="0" smtClean="0"/>
          </a:p>
          <a:p>
            <a:r>
              <a:rPr lang="cs-CZ" dirty="0" smtClean="0"/>
              <a:t>článek</a:t>
            </a: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Referenční interview</a:t>
            </a:r>
            <a:endParaRPr lang="cs-CZ" dirty="0"/>
          </a:p>
        </p:txBody>
      </p:sp>
      <p:sp>
        <p:nvSpPr>
          <p:cNvPr id="3" name="Content Placeholder 2"/>
          <p:cNvSpPr>
            <a:spLocks noGrp="1"/>
          </p:cNvSpPr>
          <p:nvPr>
            <p:ph idx="1"/>
          </p:nvPr>
        </p:nvSpPr>
        <p:spPr>
          <a:xfrm>
            <a:off x="455613" y="1323667"/>
            <a:ext cx="8234362" cy="4519613"/>
          </a:xfrm>
        </p:spPr>
        <p:txBody>
          <a:bodyPr/>
          <a:lstStyle/>
          <a:p>
            <a:pPr>
              <a:lnSpc>
                <a:spcPct val="80000"/>
              </a:lnSpc>
            </a:pPr>
            <a:r>
              <a:rPr lang="cs-CZ" dirty="0" smtClean="0"/>
              <a:t>zadání požadavku - referenční interview</a:t>
            </a:r>
          </a:p>
          <a:p>
            <a:pPr lvl="1">
              <a:lnSpc>
                <a:spcPct val="80000"/>
              </a:lnSpc>
            </a:pPr>
            <a:r>
              <a:rPr lang="cs-CZ" dirty="0" smtClean="0"/>
              <a:t>poučený klient – zná postupy, možnosti vstupů a výstupů, umí zpracovat svoji informační potřebu</a:t>
            </a:r>
          </a:p>
          <a:p>
            <a:pPr lvl="1">
              <a:lnSpc>
                <a:spcPct val="80000"/>
              </a:lnSpc>
            </a:pPr>
            <a:r>
              <a:rPr lang="cs-CZ" dirty="0" smtClean="0"/>
              <a:t>nový / nezkušený klient</a:t>
            </a:r>
          </a:p>
          <a:p>
            <a:pPr>
              <a:lnSpc>
                <a:spcPct val="80000"/>
              </a:lnSpc>
            </a:pPr>
            <a:endParaRPr lang="cs-CZ" dirty="0" smtClean="0"/>
          </a:p>
          <a:p>
            <a:pPr>
              <a:lnSpc>
                <a:spcPct val="80000"/>
              </a:lnSpc>
            </a:pPr>
            <a:r>
              <a:rPr lang="cs-CZ" dirty="0" smtClean="0"/>
              <a:t>často se v důsledku referenčního interview výrazně mění zadání</a:t>
            </a:r>
          </a:p>
          <a:p>
            <a:pPr lvl="1">
              <a:lnSpc>
                <a:spcPct val="80000"/>
              </a:lnSpc>
            </a:pPr>
            <a:r>
              <a:rPr lang="cs-CZ" dirty="0" smtClean="0"/>
              <a:t>klient neumí formulovat potřebu</a:t>
            </a:r>
          </a:p>
          <a:p>
            <a:pPr lvl="1">
              <a:lnSpc>
                <a:spcPct val="80000"/>
              </a:lnSpc>
            </a:pPr>
            <a:r>
              <a:rPr lang="cs-CZ" dirty="0" smtClean="0"/>
              <a:t>klient si neuvědomuje svoji potřebu</a:t>
            </a:r>
          </a:p>
          <a:p>
            <a:pPr>
              <a:lnSpc>
                <a:spcPct val="80000"/>
              </a:lnSpc>
              <a:buNone/>
            </a:pPr>
            <a:r>
              <a:rPr lang="cs-CZ" dirty="0" smtClean="0"/>
              <a:t>	</a:t>
            </a:r>
          </a:p>
          <a:p>
            <a:pPr>
              <a:lnSpc>
                <a:spcPct val="80000"/>
              </a:lnSpc>
            </a:pPr>
            <a:r>
              <a:rPr lang="cs-CZ" dirty="0" smtClean="0"/>
              <a:t>- formulář</a:t>
            </a:r>
          </a:p>
          <a:p>
            <a:pPr>
              <a:lnSpc>
                <a:spcPct val="80000"/>
              </a:lnSpc>
            </a:pPr>
            <a:r>
              <a:rPr lang="cs-CZ" dirty="0" smtClean="0"/>
              <a:t>- rozhovor</a:t>
            </a:r>
          </a:p>
          <a:p>
            <a:pPr lvl="1">
              <a:lnSpc>
                <a:spcPct val="80000"/>
              </a:lnSpc>
            </a:pPr>
            <a:r>
              <a:rPr lang="cs-CZ" dirty="0" smtClean="0"/>
              <a:t>nejlépe osobní setkání</a:t>
            </a:r>
          </a:p>
          <a:p>
            <a:pPr lvl="1">
              <a:lnSpc>
                <a:spcPct val="80000"/>
              </a:lnSpc>
            </a:pPr>
            <a:r>
              <a:rPr lang="cs-CZ" dirty="0" smtClean="0"/>
              <a:t>někdy stačí i telefon</a:t>
            </a:r>
          </a:p>
          <a:p>
            <a:pPr lvl="1">
              <a:lnSpc>
                <a:spcPct val="80000"/>
              </a:lnSpc>
            </a:pPr>
            <a:r>
              <a:rPr lang="cs-CZ" dirty="0" smtClean="0"/>
              <a:t>nejhorší mail - pomalá/žádná zpětná vazba</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Cíle RI</a:t>
            </a:r>
            <a:endParaRPr lang="cs-CZ" dirty="0"/>
          </a:p>
        </p:txBody>
      </p:sp>
      <p:sp>
        <p:nvSpPr>
          <p:cNvPr id="3" name="Content Placeholder 2"/>
          <p:cNvSpPr>
            <a:spLocks noGrp="1"/>
          </p:cNvSpPr>
          <p:nvPr>
            <p:ph idx="1"/>
          </p:nvPr>
        </p:nvSpPr>
        <p:spPr/>
        <p:txBody>
          <a:bodyPr/>
          <a:lstStyle/>
          <a:p>
            <a:r>
              <a:rPr lang="cs-CZ" dirty="0" smtClean="0"/>
              <a:t>porozumění problému a literatuře – téma</a:t>
            </a:r>
          </a:p>
          <a:p>
            <a:r>
              <a:rPr lang="cs-CZ" dirty="0" smtClean="0"/>
              <a:t>zjistit, co má již uživatel zjištěno/hotovo (pokud něco)</a:t>
            </a:r>
          </a:p>
          <a:p>
            <a:r>
              <a:rPr lang="cs-CZ" dirty="0" smtClean="0"/>
              <a:t>zjistit klíčové pojmy a synonyma</a:t>
            </a:r>
          </a:p>
          <a:p>
            <a:r>
              <a:rPr lang="cs-CZ" dirty="0" smtClean="0"/>
              <a:t>formální zpřesnění - limity/omezení (chronolog</a:t>
            </a:r>
            <a:r>
              <a:rPr lang="cs-CZ" dirty="0" smtClean="0"/>
              <a:t>. omezení</a:t>
            </a:r>
            <a:r>
              <a:rPr lang="cs-CZ" dirty="0" smtClean="0"/>
              <a:t>, druh dokumentů apod.) a úroveň – </a:t>
            </a:r>
            <a:r>
              <a:rPr lang="cs-CZ" dirty="0" smtClean="0"/>
              <a:t>odborná či </a:t>
            </a:r>
            <a:r>
              <a:rPr lang="cs-CZ" dirty="0" smtClean="0"/>
              <a:t>populár. </a:t>
            </a:r>
          </a:p>
          <a:p>
            <a:r>
              <a:rPr lang="cs-CZ" dirty="0" smtClean="0"/>
              <a:t>cíle rešerše – kolik, datum odevzdání</a:t>
            </a:r>
          </a:p>
          <a:p>
            <a:r>
              <a:rPr lang="cs-CZ" dirty="0" smtClean="0"/>
              <a:t>obecně - příprava strategie – výběr zdrojů (web</a:t>
            </a:r>
            <a:r>
              <a:rPr lang="cs-CZ" dirty="0" smtClean="0"/>
              <a:t>, databáze</a:t>
            </a:r>
            <a:r>
              <a:rPr lang="cs-CZ" dirty="0" smtClean="0"/>
              <a:t>, katalog)</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Náležitosti RI</a:t>
            </a:r>
            <a:endParaRPr lang="cs-CZ" dirty="0"/>
          </a:p>
        </p:txBody>
      </p:sp>
      <p:sp>
        <p:nvSpPr>
          <p:cNvPr id="3" name="Content Placeholder 2"/>
          <p:cNvSpPr>
            <a:spLocks noGrp="1"/>
          </p:cNvSpPr>
          <p:nvPr>
            <p:ph idx="1"/>
          </p:nvPr>
        </p:nvSpPr>
        <p:spPr/>
        <p:txBody>
          <a:bodyPr>
            <a:normAutofit fontScale="85000" lnSpcReduction="10000"/>
          </a:bodyPr>
          <a:lstStyle/>
          <a:p>
            <a:pPr>
              <a:lnSpc>
                <a:spcPct val="120000"/>
              </a:lnSpc>
              <a:spcBef>
                <a:spcPct val="0"/>
              </a:spcBef>
              <a:spcAft>
                <a:spcPts val="600"/>
              </a:spcAft>
              <a:buNone/>
            </a:pPr>
            <a:r>
              <a:rPr lang="cs-CZ" dirty="0" smtClean="0"/>
              <a:t>Formulář</a:t>
            </a:r>
          </a:p>
          <a:p>
            <a:pPr>
              <a:lnSpc>
                <a:spcPct val="120000"/>
              </a:lnSpc>
              <a:spcBef>
                <a:spcPct val="0"/>
              </a:spcBef>
              <a:spcAft>
                <a:spcPts val="600"/>
              </a:spcAft>
            </a:pPr>
            <a:r>
              <a:rPr lang="cs-CZ" dirty="0" err="1" smtClean="0"/>
              <a:t>deadline</a:t>
            </a:r>
            <a:r>
              <a:rPr lang="cs-CZ" dirty="0" smtClean="0"/>
              <a:t> - dobré kriterium pro řazení důležitosti požadavků</a:t>
            </a:r>
          </a:p>
          <a:p>
            <a:pPr>
              <a:lnSpc>
                <a:spcPct val="120000"/>
              </a:lnSpc>
              <a:spcBef>
                <a:spcPct val="0"/>
              </a:spcBef>
              <a:spcAft>
                <a:spcPts val="600"/>
              </a:spcAft>
            </a:pPr>
            <a:r>
              <a:rPr lang="cs-CZ" dirty="0" smtClean="0"/>
              <a:t>slovní formulace žádosti</a:t>
            </a:r>
          </a:p>
          <a:p>
            <a:pPr>
              <a:lnSpc>
                <a:spcPct val="120000"/>
              </a:lnSpc>
              <a:spcBef>
                <a:spcPct val="0"/>
              </a:spcBef>
              <a:spcAft>
                <a:spcPts val="600"/>
              </a:spcAft>
            </a:pPr>
            <a:r>
              <a:rPr lang="cs-CZ" dirty="0" smtClean="0"/>
              <a:t>rozsah / časový horizont</a:t>
            </a:r>
          </a:p>
          <a:p>
            <a:pPr>
              <a:lnSpc>
                <a:spcPct val="120000"/>
              </a:lnSpc>
              <a:spcBef>
                <a:spcPct val="0"/>
              </a:spcBef>
              <a:spcAft>
                <a:spcPts val="600"/>
              </a:spcAft>
            </a:pPr>
            <a:r>
              <a:rPr lang="cs-CZ" dirty="0" smtClean="0"/>
              <a:t>vymezení oblasti / odvětví - např. </a:t>
            </a:r>
            <a:r>
              <a:rPr lang="cs-CZ" dirty="0" err="1" smtClean="0"/>
              <a:t>automotive</a:t>
            </a:r>
            <a:r>
              <a:rPr lang="cs-CZ" dirty="0" smtClean="0"/>
              <a:t>, </a:t>
            </a:r>
            <a:r>
              <a:rPr lang="cs-CZ" dirty="0" err="1" smtClean="0"/>
              <a:t>pharma</a:t>
            </a:r>
            <a:r>
              <a:rPr lang="cs-CZ" dirty="0" smtClean="0"/>
              <a:t>, ...</a:t>
            </a:r>
          </a:p>
          <a:p>
            <a:pPr>
              <a:lnSpc>
                <a:spcPct val="120000"/>
              </a:lnSpc>
              <a:spcBef>
                <a:spcPct val="0"/>
              </a:spcBef>
              <a:spcAft>
                <a:spcPts val="600"/>
              </a:spcAft>
            </a:pPr>
            <a:r>
              <a:rPr lang="cs-CZ" dirty="0" smtClean="0"/>
              <a:t>typ požadavku - </a:t>
            </a:r>
            <a:r>
              <a:rPr lang="cs-CZ" dirty="0" err="1" smtClean="0"/>
              <a:t>press</a:t>
            </a:r>
            <a:r>
              <a:rPr lang="cs-CZ" dirty="0" smtClean="0"/>
              <a:t> </a:t>
            </a:r>
            <a:r>
              <a:rPr lang="cs-CZ" dirty="0" err="1" smtClean="0"/>
              <a:t>search</a:t>
            </a:r>
            <a:r>
              <a:rPr lang="cs-CZ" dirty="0" smtClean="0"/>
              <a:t>, profile, </a:t>
            </a:r>
            <a:r>
              <a:rPr lang="cs-CZ" dirty="0" err="1" smtClean="0"/>
              <a:t>industry</a:t>
            </a:r>
            <a:r>
              <a:rPr lang="cs-CZ" dirty="0" smtClean="0"/>
              <a:t> </a:t>
            </a:r>
            <a:r>
              <a:rPr lang="cs-CZ" dirty="0" err="1" smtClean="0"/>
              <a:t>analyses</a:t>
            </a:r>
            <a:r>
              <a:rPr lang="cs-CZ" dirty="0" smtClean="0"/>
              <a:t>, ...</a:t>
            </a:r>
          </a:p>
          <a:p>
            <a:pPr>
              <a:lnSpc>
                <a:spcPct val="120000"/>
              </a:lnSpc>
              <a:spcBef>
                <a:spcPct val="0"/>
              </a:spcBef>
              <a:spcAft>
                <a:spcPts val="600"/>
              </a:spcAft>
            </a:pPr>
            <a:r>
              <a:rPr lang="cs-CZ" dirty="0" smtClean="0"/>
              <a:t>komu je výsledek určen - pro upřesnění rozsahu, hloubky zpracování</a:t>
            </a:r>
          </a:p>
          <a:p>
            <a:pPr>
              <a:lnSpc>
                <a:spcPct val="120000"/>
              </a:lnSpc>
              <a:spcBef>
                <a:spcPct val="0"/>
              </a:spcBef>
              <a:spcAft>
                <a:spcPts val="600"/>
              </a:spcAft>
            </a:pPr>
            <a:r>
              <a:rPr lang="cs-CZ" dirty="0" smtClean="0"/>
              <a:t>pokud možno ještě jedna formulace zadání, tentokrát jinými slovy, rozsáhleji</a:t>
            </a:r>
          </a:p>
          <a:p>
            <a:pPr>
              <a:lnSpc>
                <a:spcPct val="120000"/>
              </a:lnSpc>
              <a:spcBef>
                <a:spcPct val="0"/>
              </a:spcBef>
              <a:spcAft>
                <a:spcPts val="600"/>
              </a:spcAft>
            </a:pPr>
            <a:r>
              <a:rPr lang="cs-CZ" dirty="0" smtClean="0"/>
              <a:t>doplňující informace - jazyk, dodání primárních dokumentů, formát výsledků,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Forma RI</a:t>
            </a:r>
            <a:endParaRPr lang="cs-CZ" dirty="0"/>
          </a:p>
        </p:txBody>
      </p:sp>
      <p:sp>
        <p:nvSpPr>
          <p:cNvPr id="3" name="Content Placeholder 2"/>
          <p:cNvSpPr>
            <a:spLocks noGrp="1"/>
          </p:cNvSpPr>
          <p:nvPr>
            <p:ph idx="1"/>
          </p:nvPr>
        </p:nvSpPr>
        <p:spPr/>
        <p:txBody>
          <a:bodyPr>
            <a:normAutofit fontScale="92500" lnSpcReduction="10000"/>
          </a:bodyPr>
          <a:lstStyle/>
          <a:p>
            <a:pPr>
              <a:spcAft>
                <a:spcPts val="600"/>
              </a:spcAft>
              <a:buNone/>
            </a:pPr>
            <a:r>
              <a:rPr lang="cs-CZ" dirty="0" smtClean="0"/>
              <a:t>Rozhovor</a:t>
            </a:r>
          </a:p>
          <a:p>
            <a:pPr>
              <a:spcAft>
                <a:spcPts val="600"/>
              </a:spcAft>
            </a:pPr>
            <a:r>
              <a:rPr lang="cs-CZ" dirty="0" smtClean="0"/>
              <a:t>maximální pozornost a soustředění obou stran</a:t>
            </a:r>
          </a:p>
          <a:p>
            <a:pPr>
              <a:spcAft>
                <a:spcPts val="600"/>
              </a:spcAft>
            </a:pPr>
            <a:r>
              <a:rPr lang="cs-CZ" dirty="0" smtClean="0"/>
              <a:t>vše si poznamenávat</a:t>
            </a:r>
          </a:p>
          <a:p>
            <a:pPr>
              <a:spcAft>
                <a:spcPts val="600"/>
              </a:spcAft>
            </a:pPr>
            <a:r>
              <a:rPr lang="cs-CZ" dirty="0" smtClean="0"/>
              <a:t>je dobré znát souvislosti dotazu a použití výsledků rešerše - pomůže to odhalit hlubší zájem o problematiku</a:t>
            </a:r>
          </a:p>
          <a:p>
            <a:pPr>
              <a:spcAft>
                <a:spcPts val="600"/>
              </a:spcAft>
            </a:pPr>
            <a:r>
              <a:rPr lang="cs-CZ" dirty="0" smtClean="0"/>
              <a:t>pokládat otevřené otázky - klient by neměl odpovídat ANO / NE</a:t>
            </a:r>
          </a:p>
          <a:p>
            <a:pPr>
              <a:spcAft>
                <a:spcPts val="600"/>
              </a:spcAft>
            </a:pPr>
            <a:r>
              <a:rPr lang="cs-CZ" dirty="0" smtClean="0"/>
              <a:t>je vhodné obsah projektu polopatisticky interpretovat - jestli jsme opravdu pochopili zadání</a:t>
            </a:r>
          </a:p>
          <a:p>
            <a:pPr>
              <a:spcAft>
                <a:spcPts val="600"/>
              </a:spcAft>
            </a:pPr>
            <a:r>
              <a:rPr lang="cs-CZ" dirty="0" smtClean="0"/>
              <a:t>spolu s klientem ještě jednou formulovat dotaz jinými slovy</a:t>
            </a:r>
          </a:p>
          <a:p>
            <a:pPr>
              <a:spcAft>
                <a:spcPts val="600"/>
              </a:spcAft>
            </a:pPr>
            <a:r>
              <a:rPr lang="cs-CZ" dirty="0" smtClean="0"/>
              <a:t>nabídnout další přidanou hodnotu - hlubší analýzu, informace o širších souvislostech,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lstStyle/>
          <a:p>
            <a:r>
              <a:rPr lang="cs-CZ" dirty="0" smtClean="0">
                <a:solidFill>
                  <a:schemeClr val="bg1">
                    <a:lumMod val="75000"/>
                  </a:schemeClr>
                </a:solidFill>
              </a:rPr>
              <a:t>Zaměření a obsah IP</a:t>
            </a:r>
          </a:p>
          <a:p>
            <a:r>
              <a:rPr lang="cs-CZ" dirty="0" smtClean="0">
                <a:solidFill>
                  <a:schemeClr val="bg1">
                    <a:lumMod val="75000"/>
                  </a:schemeClr>
                </a:solidFill>
              </a:rPr>
              <a:t>Informační a znalostní management</a:t>
            </a:r>
          </a:p>
          <a:p>
            <a:r>
              <a:rPr lang="cs-CZ" dirty="0" err="1" smtClean="0"/>
              <a:t>Research</a:t>
            </a:r>
            <a:r>
              <a:rPr lang="cs-CZ" dirty="0" smtClean="0"/>
              <a:t> neboli výzkum</a:t>
            </a:r>
          </a:p>
          <a:p>
            <a:pPr lvl="3"/>
            <a:r>
              <a:rPr lang="cs-CZ" dirty="0" smtClean="0"/>
              <a:t>Vyhledávání</a:t>
            </a:r>
          </a:p>
          <a:p>
            <a:pPr lvl="3"/>
            <a:r>
              <a:rPr lang="cs-CZ" dirty="0" smtClean="0"/>
              <a:t>Metody</a:t>
            </a:r>
          </a:p>
          <a:p>
            <a:pPr lvl="3"/>
            <a:r>
              <a:rPr lang="cs-CZ" dirty="0" smtClean="0"/>
              <a:t>Zdroje</a:t>
            </a:r>
          </a:p>
          <a:p>
            <a:pPr lvl="3"/>
            <a:endParaRPr lang="cs-CZ" dirty="0" smtClean="0"/>
          </a:p>
          <a:p>
            <a:r>
              <a:rPr lang="cs-CZ" dirty="0" smtClean="0"/>
              <a:t>Analýza a syntéza informací</a:t>
            </a:r>
          </a:p>
          <a:p>
            <a:pPr lvl="3"/>
            <a:r>
              <a:rPr lang="cs-CZ" dirty="0" smtClean="0"/>
              <a:t>Metody a postupy</a:t>
            </a:r>
          </a:p>
          <a:p>
            <a:r>
              <a:rPr lang="cs-CZ" dirty="0" err="1" smtClean="0"/>
              <a:t>Competitive</a:t>
            </a:r>
            <a:r>
              <a:rPr lang="cs-CZ" dirty="0" smtClean="0"/>
              <a:t> </a:t>
            </a:r>
            <a:r>
              <a:rPr lang="cs-CZ" dirty="0" err="1" smtClean="0"/>
              <a:t>Intelligence</a:t>
            </a:r>
            <a:endParaRPr lang="cs-CZ" dirty="0" smtClean="0"/>
          </a:p>
          <a:p>
            <a:pPr lvl="3"/>
            <a:r>
              <a:rPr lang="cs-CZ" dirty="0" smtClean="0"/>
              <a:t>Strategický význam informací a znalostí</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Úspěch RI</a:t>
            </a:r>
            <a:endParaRPr lang="cs-CZ" dirty="0"/>
          </a:p>
        </p:txBody>
      </p:sp>
      <p:sp>
        <p:nvSpPr>
          <p:cNvPr id="3" name="Content Placeholder 2"/>
          <p:cNvSpPr>
            <a:spLocks noGrp="1"/>
          </p:cNvSpPr>
          <p:nvPr>
            <p:ph idx="1"/>
          </p:nvPr>
        </p:nvSpPr>
        <p:spPr/>
        <p:txBody>
          <a:bodyPr/>
          <a:lstStyle/>
          <a:p>
            <a:pPr>
              <a:lnSpc>
                <a:spcPct val="150000"/>
              </a:lnSpc>
              <a:spcAft>
                <a:spcPts val="600"/>
              </a:spcAft>
            </a:pPr>
            <a:r>
              <a:rPr lang="cs-CZ" dirty="0" smtClean="0"/>
              <a:t>snažit se předcházet </a:t>
            </a:r>
            <a:r>
              <a:rPr lang="cs-CZ" dirty="0" err="1" smtClean="0"/>
              <a:t>nedorozumněním</a:t>
            </a:r>
            <a:endParaRPr lang="cs-CZ" dirty="0" smtClean="0"/>
          </a:p>
          <a:p>
            <a:pPr>
              <a:lnSpc>
                <a:spcPct val="150000"/>
              </a:lnSpc>
              <a:spcAft>
                <a:spcPts val="600"/>
              </a:spcAft>
            </a:pPr>
            <a:r>
              <a:rPr lang="cs-CZ" dirty="0" smtClean="0"/>
              <a:t>dostatek času na ověření požadavku a projití celého interview</a:t>
            </a:r>
          </a:p>
          <a:p>
            <a:pPr>
              <a:lnSpc>
                <a:spcPct val="150000"/>
              </a:lnSpc>
              <a:spcAft>
                <a:spcPts val="600"/>
              </a:spcAft>
            </a:pPr>
            <a:r>
              <a:rPr lang="cs-CZ" dirty="0" smtClean="0"/>
              <a:t>není vhodné, když zadavatelem požadavku není přímo koncový uživatel (ale např. sekretářka)</a:t>
            </a:r>
          </a:p>
          <a:p>
            <a:pPr>
              <a:lnSpc>
                <a:spcPct val="150000"/>
              </a:lnSpc>
              <a:spcAft>
                <a:spcPts val="600"/>
              </a:spcAft>
            </a:pP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vyhledávání</a:t>
            </a:r>
            <a:endParaRPr lang="cs-CZ" dirty="0"/>
          </a:p>
        </p:txBody>
      </p:sp>
      <p:sp>
        <p:nvSpPr>
          <p:cNvPr id="5" name="Text Placeholder 4"/>
          <p:cNvSpPr>
            <a:spLocks noGrp="1"/>
          </p:cNvSpPr>
          <p:nvPr>
            <p:ph type="body" idx="1"/>
          </p:nvPr>
        </p:nvSpPr>
        <p:spPr/>
        <p:txBody>
          <a:bodyPr/>
          <a:lstStyle/>
          <a:p>
            <a:pPr indent="88900"/>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Vyhledávací proces</a:t>
            </a:r>
            <a:endParaRPr lang="cs-CZ" dirty="0"/>
          </a:p>
        </p:txBody>
      </p:sp>
      <p:sp>
        <p:nvSpPr>
          <p:cNvPr id="3" name="Content Placeholder 2"/>
          <p:cNvSpPr>
            <a:spLocks noGrp="1"/>
          </p:cNvSpPr>
          <p:nvPr>
            <p:ph idx="1"/>
          </p:nvPr>
        </p:nvSpPr>
        <p:spPr/>
        <p:txBody>
          <a:bodyPr/>
          <a:lstStyle/>
          <a:p>
            <a:r>
              <a:rPr lang="cs-CZ" dirty="0" err="1" smtClean="0"/>
              <a:t>Timing</a:t>
            </a:r>
            <a:endParaRPr lang="cs-CZ" dirty="0" smtClean="0"/>
          </a:p>
          <a:p>
            <a:r>
              <a:rPr lang="cs-CZ" dirty="0" smtClean="0"/>
              <a:t>Zdroje – mít, znát, vytvářet, uchovávat seznam zdrojů</a:t>
            </a:r>
          </a:p>
          <a:p>
            <a:r>
              <a:rPr lang="cs-CZ" dirty="0" smtClean="0"/>
              <a:t>Dotaz – přemýšlet, nakreslit – </a:t>
            </a:r>
            <a:r>
              <a:rPr lang="cs-CZ" dirty="0" err="1" smtClean="0"/>
              <a:t>externalizace</a:t>
            </a:r>
            <a:r>
              <a:rPr lang="cs-CZ" dirty="0" smtClean="0"/>
              <a:t> (omezení mysli)</a:t>
            </a:r>
          </a:p>
          <a:p>
            <a:r>
              <a:rPr lang="cs-CZ" dirty="0" smtClean="0"/>
              <a:t>Taktiky a strategie</a:t>
            </a:r>
          </a:p>
          <a:p>
            <a:r>
              <a:rPr lang="cs-CZ" dirty="0" smtClean="0"/>
              <a:t>Znát klasifikace</a:t>
            </a:r>
          </a:p>
          <a:p>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2800" dirty="0" smtClean="0">
                <a:latin typeface="Arial" charset="0"/>
              </a:rPr>
              <a:t>Zdroje, nástroje a techniky získávání informací</a:t>
            </a:r>
            <a:endParaRPr lang="cs-CZ" dirty="0"/>
          </a:p>
        </p:txBody>
      </p:sp>
      <p:sp>
        <p:nvSpPr>
          <p:cNvPr id="3" name="Content Placeholder 2"/>
          <p:cNvSpPr>
            <a:spLocks noGrp="1"/>
          </p:cNvSpPr>
          <p:nvPr>
            <p:ph idx="1"/>
          </p:nvPr>
        </p:nvSpPr>
        <p:spPr/>
        <p:txBody>
          <a:bodyPr/>
          <a:lstStyle/>
          <a:p>
            <a:pPr>
              <a:lnSpc>
                <a:spcPct val="90000"/>
              </a:lnSpc>
            </a:pPr>
            <a:r>
              <a:rPr lang="cs-CZ" dirty="0" smtClean="0">
                <a:solidFill>
                  <a:schemeClr val="accent1"/>
                </a:solidFill>
              </a:rPr>
              <a:t>Státní agentury</a:t>
            </a:r>
            <a:r>
              <a:rPr lang="cs-CZ" dirty="0" smtClean="0"/>
              <a:t> (u nás </a:t>
            </a:r>
            <a:r>
              <a:rPr lang="cs-CZ" dirty="0" err="1" smtClean="0"/>
              <a:t>CzechTrade</a:t>
            </a:r>
            <a:r>
              <a:rPr lang="cs-CZ" dirty="0" smtClean="0"/>
              <a:t>, </a:t>
            </a:r>
            <a:r>
              <a:rPr lang="cs-CZ" dirty="0" err="1" smtClean="0"/>
              <a:t>CzechInvest</a:t>
            </a:r>
            <a:r>
              <a:rPr lang="cs-CZ" dirty="0" smtClean="0"/>
              <a:t>, …)</a:t>
            </a:r>
          </a:p>
          <a:p>
            <a:pPr>
              <a:lnSpc>
                <a:spcPct val="90000"/>
              </a:lnSpc>
            </a:pPr>
            <a:r>
              <a:rPr lang="cs-CZ" dirty="0" smtClean="0">
                <a:solidFill>
                  <a:schemeClr val="accent1"/>
                </a:solidFill>
              </a:rPr>
              <a:t>Profesní organizace </a:t>
            </a:r>
            <a:r>
              <a:rPr lang="cs-CZ" dirty="0" smtClean="0"/>
              <a:t>(asociace, sdružení, cechy,…)</a:t>
            </a:r>
          </a:p>
          <a:p>
            <a:pPr>
              <a:lnSpc>
                <a:spcPct val="90000"/>
              </a:lnSpc>
            </a:pPr>
            <a:r>
              <a:rPr lang="cs-CZ" dirty="0" smtClean="0"/>
              <a:t>Vyhledávání v </a:t>
            </a:r>
            <a:r>
              <a:rPr lang="cs-CZ" dirty="0" smtClean="0">
                <a:solidFill>
                  <a:schemeClr val="accent1"/>
                </a:solidFill>
              </a:rPr>
              <a:t>on-line databázích</a:t>
            </a:r>
          </a:p>
          <a:p>
            <a:pPr>
              <a:lnSpc>
                <a:spcPct val="90000"/>
              </a:lnSpc>
            </a:pPr>
            <a:r>
              <a:rPr lang="cs-CZ" dirty="0" smtClean="0"/>
              <a:t>Získávání informací od </a:t>
            </a:r>
            <a:r>
              <a:rPr lang="cs-CZ" dirty="0" smtClean="0">
                <a:solidFill>
                  <a:schemeClr val="accent1"/>
                </a:solidFill>
              </a:rPr>
              <a:t>informačních</a:t>
            </a:r>
            <a:r>
              <a:rPr lang="cs-CZ" dirty="0" smtClean="0">
                <a:solidFill>
                  <a:schemeClr val="tx1"/>
                </a:solidFill>
              </a:rPr>
              <a:t> </a:t>
            </a:r>
            <a:r>
              <a:rPr lang="cs-CZ" dirty="0" smtClean="0">
                <a:solidFill>
                  <a:schemeClr val="accent1"/>
                </a:solidFill>
              </a:rPr>
              <a:t>společností</a:t>
            </a:r>
            <a:r>
              <a:rPr lang="cs-CZ" dirty="0" smtClean="0"/>
              <a:t> a ze zdrojů </a:t>
            </a:r>
            <a:r>
              <a:rPr lang="cs-CZ" dirty="0" smtClean="0">
                <a:solidFill>
                  <a:schemeClr val="accent1"/>
                </a:solidFill>
              </a:rPr>
              <a:t>investiční komunity</a:t>
            </a:r>
            <a:r>
              <a:rPr lang="cs-CZ" dirty="0" smtClean="0"/>
              <a:t> </a:t>
            </a:r>
          </a:p>
          <a:p>
            <a:pPr>
              <a:lnSpc>
                <a:spcPct val="90000"/>
              </a:lnSpc>
            </a:pPr>
            <a:r>
              <a:rPr lang="cs-CZ" dirty="0" err="1" smtClean="0">
                <a:solidFill>
                  <a:schemeClr val="accent1"/>
                </a:solidFill>
              </a:rPr>
              <a:t>Press</a:t>
            </a:r>
            <a:r>
              <a:rPr lang="cs-CZ" dirty="0" smtClean="0">
                <a:solidFill>
                  <a:schemeClr val="accent1"/>
                </a:solidFill>
              </a:rPr>
              <a:t> </a:t>
            </a:r>
            <a:r>
              <a:rPr lang="cs-CZ" dirty="0" err="1" smtClean="0">
                <a:solidFill>
                  <a:schemeClr val="accent1"/>
                </a:solidFill>
              </a:rPr>
              <a:t>research</a:t>
            </a:r>
            <a:r>
              <a:rPr lang="cs-CZ" dirty="0" smtClean="0"/>
              <a:t> – </a:t>
            </a:r>
            <a:r>
              <a:rPr lang="cs-CZ" dirty="0" err="1" smtClean="0"/>
              <a:t>info</a:t>
            </a:r>
            <a:r>
              <a:rPr lang="cs-CZ" dirty="0" smtClean="0"/>
              <a:t> z přehledů a interview </a:t>
            </a:r>
          </a:p>
          <a:p>
            <a:r>
              <a:rPr lang="cs-CZ" dirty="0" smtClean="0">
                <a:solidFill>
                  <a:schemeClr val="accent1"/>
                </a:solidFill>
              </a:rPr>
              <a:t>Drive-by</a:t>
            </a:r>
            <a:r>
              <a:rPr lang="cs-CZ" dirty="0" smtClean="0"/>
              <a:t> a </a:t>
            </a:r>
            <a:r>
              <a:rPr lang="cs-CZ" dirty="0" smtClean="0">
                <a:solidFill>
                  <a:schemeClr val="accent1"/>
                </a:solidFill>
              </a:rPr>
              <a:t>On-</a:t>
            </a:r>
            <a:r>
              <a:rPr lang="cs-CZ" dirty="0" err="1" smtClean="0">
                <a:solidFill>
                  <a:schemeClr val="accent1"/>
                </a:solidFill>
              </a:rPr>
              <a:t>site</a:t>
            </a:r>
            <a:r>
              <a:rPr lang="cs-CZ" dirty="0" smtClean="0">
                <a:solidFill>
                  <a:schemeClr val="accent1"/>
                </a:solidFill>
              </a:rPr>
              <a:t> pozorování</a:t>
            </a:r>
          </a:p>
          <a:p>
            <a:r>
              <a:rPr lang="cs-CZ" dirty="0" err="1" smtClean="0">
                <a:solidFill>
                  <a:schemeClr val="accent1"/>
                </a:solidFill>
              </a:rPr>
              <a:t>Benchmarking</a:t>
            </a:r>
            <a:r>
              <a:rPr lang="cs-CZ" dirty="0" smtClean="0"/>
              <a:t> – porovnávání známých informací</a:t>
            </a:r>
          </a:p>
          <a:p>
            <a:r>
              <a:rPr lang="cs-CZ" dirty="0" smtClean="0">
                <a:solidFill>
                  <a:schemeClr val="accent1"/>
                </a:solidFill>
              </a:rPr>
              <a:t>Analytické metody </a:t>
            </a:r>
            <a:r>
              <a:rPr lang="cs-CZ" dirty="0" smtClean="0"/>
              <a:t>– SWOT, PEST,…</a:t>
            </a:r>
          </a:p>
          <a:p>
            <a:r>
              <a:rPr lang="cs-CZ" dirty="0" smtClean="0">
                <a:solidFill>
                  <a:schemeClr val="accent1"/>
                </a:solidFill>
              </a:rPr>
              <a:t>Reversní inženýrství,...</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Zdroje a data</a:t>
            </a:r>
            <a:endParaRPr lang="cs-CZ" dirty="0"/>
          </a:p>
        </p:txBody>
      </p:sp>
      <p:sp>
        <p:nvSpPr>
          <p:cNvPr id="3" name="Content Placeholder 2"/>
          <p:cNvSpPr>
            <a:spLocks noGrp="1"/>
          </p:cNvSpPr>
          <p:nvPr>
            <p:ph idx="1"/>
          </p:nvPr>
        </p:nvSpPr>
        <p:spPr/>
        <p:txBody>
          <a:bodyPr>
            <a:normAutofit lnSpcReduction="10000"/>
          </a:bodyPr>
          <a:lstStyle/>
          <a:p>
            <a:r>
              <a:rPr lang="cs-CZ" dirty="0" smtClean="0"/>
              <a:t>Zdroje</a:t>
            </a:r>
          </a:p>
          <a:p>
            <a:pPr lvl="2"/>
            <a:r>
              <a:rPr lang="cs-CZ" dirty="0" smtClean="0"/>
              <a:t>Online X Offline</a:t>
            </a:r>
          </a:p>
          <a:p>
            <a:pPr lvl="2"/>
            <a:r>
              <a:rPr lang="cs-CZ" dirty="0" smtClean="0"/>
              <a:t>Free X </a:t>
            </a:r>
            <a:r>
              <a:rPr lang="cs-CZ" dirty="0" err="1" smtClean="0"/>
              <a:t>Fee</a:t>
            </a:r>
            <a:endParaRPr lang="cs-CZ" dirty="0" smtClean="0"/>
          </a:p>
          <a:p>
            <a:pPr lvl="2"/>
            <a:r>
              <a:rPr lang="cs-CZ" dirty="0" smtClean="0"/>
              <a:t>Internet X </a:t>
            </a:r>
            <a:r>
              <a:rPr lang="cs-CZ" dirty="0" err="1" smtClean="0"/>
              <a:t>profi</a:t>
            </a:r>
            <a:r>
              <a:rPr lang="cs-CZ" dirty="0" smtClean="0"/>
              <a:t> DB</a:t>
            </a:r>
          </a:p>
          <a:p>
            <a:pPr lvl="2"/>
            <a:endParaRPr lang="cs-CZ" dirty="0" smtClean="0"/>
          </a:p>
          <a:p>
            <a:pPr lvl="2"/>
            <a:r>
              <a:rPr lang="cs-CZ" dirty="0" smtClean="0"/>
              <a:t>Volba zdroje</a:t>
            </a:r>
          </a:p>
          <a:p>
            <a:pPr lvl="2"/>
            <a:r>
              <a:rPr lang="cs-CZ" dirty="0" smtClean="0"/>
              <a:t>Ověřování</a:t>
            </a:r>
          </a:p>
          <a:p>
            <a:pPr lvl="2"/>
            <a:endParaRPr lang="cs-CZ" dirty="0" smtClean="0"/>
          </a:p>
          <a:p>
            <a:r>
              <a:rPr lang="cs-CZ" dirty="0" smtClean="0"/>
              <a:t>Data</a:t>
            </a:r>
          </a:p>
          <a:p>
            <a:pPr lvl="1"/>
            <a:r>
              <a:rPr lang="cs-CZ" dirty="0" err="1" smtClean="0"/>
              <a:t>Hard</a:t>
            </a:r>
            <a:endParaRPr lang="cs-CZ" dirty="0" smtClean="0"/>
          </a:p>
          <a:p>
            <a:pPr lvl="2"/>
            <a:r>
              <a:rPr lang="cs-CZ" dirty="0" smtClean="0"/>
              <a:t>Čísla, tabulky, grafy, jména</a:t>
            </a:r>
          </a:p>
          <a:p>
            <a:pPr lvl="2"/>
            <a:endParaRPr lang="cs-CZ" dirty="0" smtClean="0"/>
          </a:p>
          <a:p>
            <a:pPr lvl="1"/>
            <a:r>
              <a:rPr lang="cs-CZ" dirty="0" smtClean="0"/>
              <a:t>Soft</a:t>
            </a:r>
          </a:p>
          <a:p>
            <a:pPr lvl="2"/>
            <a:r>
              <a:rPr lang="cs-CZ" dirty="0" smtClean="0"/>
              <a:t>Obecné informace, textová forma, souvislosti, hodnocení</a:t>
            </a:r>
            <a:endParaRPr lang="en-US" dirty="0" smtClean="0"/>
          </a:p>
          <a:p>
            <a:endParaRPr lang="en-US" dirty="0" smtClean="0"/>
          </a:p>
          <a:p>
            <a:pPr lvl="1"/>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Vyhledávací strategie</a:t>
            </a:r>
            <a:endParaRPr lang="cs-CZ" dirty="0"/>
          </a:p>
        </p:txBody>
      </p:sp>
      <p:sp>
        <p:nvSpPr>
          <p:cNvPr id="3" name="Content Placeholder 2"/>
          <p:cNvSpPr>
            <a:spLocks noGrp="1"/>
          </p:cNvSpPr>
          <p:nvPr>
            <p:ph idx="1"/>
          </p:nvPr>
        </p:nvSpPr>
        <p:spPr/>
        <p:txBody>
          <a:bodyPr/>
          <a:lstStyle/>
          <a:p>
            <a:r>
              <a:rPr lang="cs-CZ" dirty="0" smtClean="0"/>
              <a:t>Stavební kameny</a:t>
            </a:r>
          </a:p>
          <a:p>
            <a:r>
              <a:rPr lang="cs-CZ" dirty="0" smtClean="0"/>
              <a:t>Rostoucí perla</a:t>
            </a:r>
          </a:p>
          <a:p>
            <a:r>
              <a:rPr lang="cs-CZ" dirty="0" smtClean="0"/>
              <a:t>Osekávání</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Vyhledávání</a:t>
            </a:r>
            <a:endParaRPr lang="cs-CZ" dirty="0"/>
          </a:p>
        </p:txBody>
      </p:sp>
      <p:sp>
        <p:nvSpPr>
          <p:cNvPr id="3" name="Content Placeholder 2"/>
          <p:cNvSpPr>
            <a:spLocks noGrp="1"/>
          </p:cNvSpPr>
          <p:nvPr>
            <p:ph idx="1"/>
          </p:nvPr>
        </p:nvSpPr>
        <p:spPr/>
        <p:txBody>
          <a:bodyPr/>
          <a:lstStyle/>
          <a:p>
            <a:r>
              <a:rPr lang="cs-CZ" dirty="0" smtClean="0"/>
              <a:t>Nakreslit dotaz</a:t>
            </a:r>
          </a:p>
          <a:p>
            <a:r>
              <a:rPr lang="cs-CZ" dirty="0" smtClean="0"/>
              <a:t>Kombinovat </a:t>
            </a:r>
          </a:p>
          <a:p>
            <a:r>
              <a:rPr lang="cs-CZ" dirty="0" smtClean="0"/>
              <a:t>Nepoužívat jednoduché dotazy</a:t>
            </a:r>
          </a:p>
          <a:p>
            <a:r>
              <a:rPr lang="cs-CZ" dirty="0" smtClean="0"/>
              <a:t>Kontrolovat</a:t>
            </a:r>
          </a:p>
          <a:p>
            <a:r>
              <a:rPr lang="cs-CZ" dirty="0" smtClean="0"/>
              <a:t>Vyvarovat se „</a:t>
            </a:r>
            <a:r>
              <a:rPr lang="cs-CZ" dirty="0" err="1" smtClean="0"/>
              <a:t>Google</a:t>
            </a:r>
            <a:r>
              <a:rPr lang="cs-CZ" dirty="0" smtClean="0"/>
              <a:t> syndromu“</a:t>
            </a:r>
          </a:p>
          <a:p>
            <a:r>
              <a:rPr lang="cs-CZ" dirty="0" smtClean="0"/>
              <a:t>Používat specializované </a:t>
            </a:r>
            <a:r>
              <a:rPr lang="cs-CZ" dirty="0" smtClean="0"/>
              <a:t>nástroje a zdroje</a:t>
            </a:r>
          </a:p>
          <a:p>
            <a:r>
              <a:rPr lang="cs-CZ" dirty="0" smtClean="0"/>
              <a:t>Využívat plně možností vyhledávače – </a:t>
            </a:r>
            <a:r>
              <a:rPr lang="cs-CZ" dirty="0" err="1" smtClean="0"/>
              <a:t>wildcards</a:t>
            </a:r>
            <a:r>
              <a:rPr lang="cs-CZ" dirty="0" smtClean="0"/>
              <a:t>, </a:t>
            </a:r>
            <a:r>
              <a:rPr lang="cs-CZ" dirty="0" err="1" smtClean="0"/>
              <a:t>truncation</a:t>
            </a:r>
            <a:r>
              <a:rPr lang="cs-CZ" dirty="0" smtClean="0"/>
              <a:t>, vyhledávání dle polí, omezení místa nebo času…</a:t>
            </a:r>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Vyhledávání </a:t>
            </a:r>
            <a:endParaRPr lang="cs-CZ" dirty="0"/>
          </a:p>
        </p:txBody>
      </p:sp>
      <p:sp>
        <p:nvSpPr>
          <p:cNvPr id="3" name="Content Placeholder 2"/>
          <p:cNvSpPr>
            <a:spLocks noGrp="1"/>
          </p:cNvSpPr>
          <p:nvPr>
            <p:ph idx="1"/>
          </p:nvPr>
        </p:nvSpPr>
        <p:spPr/>
        <p:txBody>
          <a:bodyPr/>
          <a:lstStyle/>
          <a:p>
            <a:r>
              <a:rPr lang="cs-CZ" dirty="0" err="1" smtClean="0"/>
              <a:t>Searching</a:t>
            </a:r>
            <a:r>
              <a:rPr lang="cs-CZ" dirty="0" smtClean="0"/>
              <a:t> x </a:t>
            </a:r>
            <a:r>
              <a:rPr lang="cs-CZ" dirty="0" err="1" smtClean="0"/>
              <a:t>Browsing</a:t>
            </a:r>
            <a:endParaRPr lang="cs-CZ" dirty="0" smtClean="0"/>
          </a:p>
          <a:p>
            <a:r>
              <a:rPr lang="cs-CZ" dirty="0" smtClean="0"/>
              <a:t>Taktiky: </a:t>
            </a:r>
          </a:p>
          <a:p>
            <a:pPr lvl="1"/>
            <a:r>
              <a:rPr lang="cs-CZ" dirty="0" smtClean="0"/>
              <a:t>Zužovaní záběru dotazu – omezení na určité pole, </a:t>
            </a:r>
            <a:r>
              <a:rPr lang="cs-CZ" dirty="0" err="1" smtClean="0"/>
              <a:t>proximitní</a:t>
            </a:r>
            <a:r>
              <a:rPr lang="cs-CZ" dirty="0" smtClean="0"/>
              <a:t> operátory, typy dokumentů, NOT, časové či jazykové omezení…</a:t>
            </a:r>
          </a:p>
          <a:p>
            <a:pPr lvl="1"/>
            <a:r>
              <a:rPr lang="cs-CZ" dirty="0" smtClean="0"/>
              <a:t>Rozšiřování – synonyma, pravopisné varianty, OR, zástupné znaky, obecné termíny…</a:t>
            </a:r>
          </a:p>
          <a:p>
            <a:pPr lvl="1"/>
            <a:r>
              <a:rPr lang="cs-CZ" dirty="0" smtClean="0"/>
              <a:t>Zvýšení přesnosti – AND, NOT, „case sensitive“, </a:t>
            </a:r>
            <a:r>
              <a:rPr lang="cs-CZ" dirty="0" err="1" smtClean="0"/>
              <a:t>proximitní</a:t>
            </a:r>
            <a:r>
              <a:rPr lang="cs-CZ" dirty="0" smtClean="0"/>
              <a:t> operátory, „</a:t>
            </a:r>
            <a:r>
              <a:rPr lang="cs-CZ" dirty="0" err="1" smtClean="0"/>
              <a:t>weighted</a:t>
            </a:r>
            <a:r>
              <a:rPr lang="cs-CZ" dirty="0" smtClean="0"/>
              <a:t> </a:t>
            </a:r>
            <a:r>
              <a:rPr lang="cs-CZ" dirty="0" err="1" smtClean="0"/>
              <a:t>searching</a:t>
            </a:r>
            <a:r>
              <a:rPr lang="cs-CZ" dirty="0" smtClean="0"/>
              <a:t>“, omezení na pole…</a:t>
            </a:r>
          </a:p>
          <a:p>
            <a:pPr lvl="1"/>
            <a:r>
              <a:rPr lang="cs-CZ" dirty="0" smtClean="0"/>
              <a:t>Úplnost – OR, krácení, zástupné znaky, paralelní vyhledávání </a:t>
            </a:r>
            <a:r>
              <a:rPr lang="cs-CZ" smtClean="0"/>
              <a:t>v různých DB</a:t>
            </a:r>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Typy úkolů</a:t>
            </a:r>
            <a:endParaRPr lang="cs-CZ" dirty="0"/>
          </a:p>
        </p:txBody>
      </p:sp>
      <p:sp>
        <p:nvSpPr>
          <p:cNvPr id="3" name="Content Placeholder 2"/>
          <p:cNvSpPr>
            <a:spLocks noGrp="1"/>
          </p:cNvSpPr>
          <p:nvPr>
            <p:ph idx="1"/>
          </p:nvPr>
        </p:nvSpPr>
        <p:spPr/>
        <p:txBody>
          <a:bodyPr>
            <a:normAutofit fontScale="92500"/>
          </a:bodyPr>
          <a:lstStyle/>
          <a:p>
            <a:r>
              <a:rPr lang="cs-CZ" dirty="0" smtClean="0"/>
              <a:t>Profil</a:t>
            </a:r>
          </a:p>
          <a:p>
            <a:r>
              <a:rPr lang="cs-CZ" dirty="0" smtClean="0"/>
              <a:t>Zhodnocení, prověření – tisk, názor, analýza</a:t>
            </a:r>
          </a:p>
          <a:p>
            <a:r>
              <a:rPr lang="cs-CZ" dirty="0" smtClean="0"/>
              <a:t>Odvětvová, průmyslová analýza – přehledy, srovnání, trendy</a:t>
            </a:r>
          </a:p>
          <a:p>
            <a:r>
              <a:rPr lang="cs-CZ" dirty="0" smtClean="0"/>
              <a:t>Kontinuální sledování – CI, EWS</a:t>
            </a:r>
          </a:p>
          <a:p>
            <a:r>
              <a:rPr lang="cs-CZ" dirty="0" smtClean="0"/>
              <a:t>Konkurenti – CI</a:t>
            </a:r>
          </a:p>
          <a:p>
            <a:r>
              <a:rPr lang="cs-CZ" dirty="0" smtClean="0"/>
              <a:t>Ad-hoc dotazy – cokoliv</a:t>
            </a:r>
          </a:p>
          <a:p>
            <a:r>
              <a:rPr lang="cs-CZ" dirty="0" err="1" smtClean="0"/>
              <a:t>People</a:t>
            </a:r>
            <a:r>
              <a:rPr lang="cs-CZ" dirty="0" smtClean="0"/>
              <a:t> </a:t>
            </a:r>
            <a:r>
              <a:rPr lang="cs-CZ" dirty="0" err="1" smtClean="0"/>
              <a:t>search</a:t>
            </a:r>
            <a:endParaRPr lang="cs-CZ" dirty="0" smtClean="0"/>
          </a:p>
          <a:p>
            <a:r>
              <a:rPr lang="cs-CZ" dirty="0" smtClean="0"/>
              <a:t>Konexe a vazby – lidí i firem</a:t>
            </a:r>
          </a:p>
          <a:p>
            <a:r>
              <a:rPr lang="cs-CZ" dirty="0" smtClean="0"/>
              <a:t>Peer </a:t>
            </a:r>
            <a:r>
              <a:rPr lang="cs-CZ" dirty="0" err="1" smtClean="0"/>
              <a:t>group</a:t>
            </a:r>
            <a:endParaRPr lang="cs-CZ" dirty="0" smtClean="0"/>
          </a:p>
          <a:p>
            <a:r>
              <a:rPr lang="cs-CZ" dirty="0" smtClean="0"/>
              <a:t>Seznamy – klienti, </a:t>
            </a:r>
            <a:r>
              <a:rPr lang="cs-CZ" dirty="0" err="1" smtClean="0"/>
              <a:t>targets</a:t>
            </a:r>
            <a:endParaRPr lang="cs-CZ" dirty="0" smtClean="0"/>
          </a:p>
          <a:p>
            <a:r>
              <a:rPr lang="cs-CZ" dirty="0" smtClean="0"/>
              <a:t>Negativní informace</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cyklus</a:t>
            </a:r>
            <a:endParaRPr lang="cs-CZ" dirty="0"/>
          </a:p>
        </p:txBody>
      </p:sp>
      <p:sp>
        <p:nvSpPr>
          <p:cNvPr id="3" name="Content Placeholder 2"/>
          <p:cNvSpPr>
            <a:spLocks noGrp="1"/>
          </p:cNvSpPr>
          <p:nvPr>
            <p:ph idx="1"/>
          </p:nvPr>
        </p:nvSpPr>
        <p:spPr/>
        <p:txBody>
          <a:bodyPr/>
          <a:lstStyle/>
          <a:p>
            <a:endParaRPr lang="cs-CZ" dirty="0"/>
          </a:p>
        </p:txBody>
      </p:sp>
      <p:pic>
        <p:nvPicPr>
          <p:cNvPr id="4" name="Picture 2"/>
          <p:cNvPicPr>
            <a:picLocks noChangeAspect="1" noChangeArrowheads="1"/>
          </p:cNvPicPr>
          <p:nvPr/>
        </p:nvPicPr>
        <p:blipFill>
          <a:blip r:embed="rId2" cstate="print"/>
          <a:srcRect/>
          <a:stretch>
            <a:fillRect/>
          </a:stretch>
        </p:blipFill>
        <p:spPr bwMode="auto">
          <a:xfrm>
            <a:off x="4976813" y="1854200"/>
            <a:ext cx="3810000" cy="2038350"/>
          </a:xfrm>
          <a:prstGeom prst="rect">
            <a:avLst/>
          </a:prstGeom>
          <a:noFill/>
          <a:ln w="9525">
            <a:noFill/>
            <a:miter lim="800000"/>
            <a:headEnd/>
            <a:tailEnd/>
          </a:ln>
          <a:effectLst/>
        </p:spPr>
      </p:pic>
      <p:pic>
        <p:nvPicPr>
          <p:cNvPr id="5" name="Picture 3"/>
          <p:cNvPicPr>
            <a:picLocks noChangeAspect="1" noChangeArrowheads="1"/>
          </p:cNvPicPr>
          <p:nvPr/>
        </p:nvPicPr>
        <p:blipFill>
          <a:blip r:embed="rId3" cstate="print"/>
          <a:srcRect/>
          <a:stretch>
            <a:fillRect/>
          </a:stretch>
        </p:blipFill>
        <p:spPr bwMode="auto">
          <a:xfrm>
            <a:off x="571500" y="1857375"/>
            <a:ext cx="3810000" cy="372427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Mapování informačních zdrojů</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Fáze cyklu</a:t>
            </a:r>
            <a:endParaRPr lang="cs-CZ" dirty="0"/>
          </a:p>
        </p:txBody>
      </p:sp>
      <p:sp>
        <p:nvSpPr>
          <p:cNvPr id="3" name="Content Placeholder 2"/>
          <p:cNvSpPr>
            <a:spLocks noGrp="1"/>
          </p:cNvSpPr>
          <p:nvPr>
            <p:ph idx="1"/>
          </p:nvPr>
        </p:nvSpPr>
        <p:spPr/>
        <p:txBody>
          <a:bodyPr/>
          <a:lstStyle/>
          <a:p>
            <a:r>
              <a:rPr lang="cs-CZ" dirty="0" smtClean="0"/>
              <a:t>Plánování – </a:t>
            </a:r>
            <a:r>
              <a:rPr lang="cs-CZ" dirty="0" err="1" smtClean="0"/>
              <a:t>time</a:t>
            </a:r>
            <a:r>
              <a:rPr lang="cs-CZ" dirty="0" smtClean="0"/>
              <a:t> management</a:t>
            </a:r>
          </a:p>
          <a:p>
            <a:r>
              <a:rPr lang="cs-CZ" dirty="0" smtClean="0"/>
              <a:t>Sběr – není jedinou fází!</a:t>
            </a:r>
          </a:p>
          <a:p>
            <a:r>
              <a:rPr lang="cs-CZ" dirty="0" smtClean="0"/>
              <a:t>Analýza – někdy jen v hlavě</a:t>
            </a:r>
          </a:p>
          <a:p>
            <a:r>
              <a:rPr lang="cs-CZ" dirty="0" smtClean="0"/>
              <a:t>Odevzdání</a:t>
            </a:r>
          </a:p>
          <a:p>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z="3200" dirty="0" smtClean="0"/>
              <a:t>Zpracování informačního požadavku</a:t>
            </a:r>
            <a:endParaRPr lang="cs-CZ" dirty="0"/>
          </a:p>
        </p:txBody>
      </p:sp>
      <p:pic>
        <p:nvPicPr>
          <p:cNvPr id="4" name="Picture 4"/>
          <p:cNvPicPr>
            <a:picLocks noGrp="1" noChangeAspect="1" noChangeArrowheads="1"/>
          </p:cNvPicPr>
          <p:nvPr>
            <p:ph idx="1"/>
          </p:nvPr>
        </p:nvPicPr>
        <p:blipFill>
          <a:blip r:embed="rId2" cstate="print"/>
          <a:srcRect/>
          <a:stretch>
            <a:fillRect/>
          </a:stretch>
        </p:blipFill>
        <p:spPr bwMode="auto">
          <a:xfrm rot="5400000">
            <a:off x="2030804" y="1425581"/>
            <a:ext cx="5110743" cy="4492849"/>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Researcher</a:t>
            </a:r>
            <a:endParaRPr lang="cs-CZ" dirty="0"/>
          </a:p>
        </p:txBody>
      </p:sp>
      <p:sp>
        <p:nvSpPr>
          <p:cNvPr id="3" name="Content Placeholder 2"/>
          <p:cNvSpPr>
            <a:spLocks noGrp="1"/>
          </p:cNvSpPr>
          <p:nvPr>
            <p:ph idx="1"/>
          </p:nvPr>
        </p:nvSpPr>
        <p:spPr/>
        <p:txBody>
          <a:bodyPr/>
          <a:lstStyle/>
          <a:p>
            <a:r>
              <a:rPr lang="cs-CZ" dirty="0" err="1" smtClean="0"/>
              <a:t>Thinking</a:t>
            </a:r>
            <a:r>
              <a:rPr lang="cs-CZ" dirty="0" smtClean="0"/>
              <a:t> </a:t>
            </a:r>
            <a:r>
              <a:rPr lang="cs-CZ" dirty="0" err="1" smtClean="0"/>
              <a:t>like</a:t>
            </a:r>
            <a:r>
              <a:rPr lang="cs-CZ" dirty="0" smtClean="0"/>
              <a:t> a </a:t>
            </a:r>
            <a:r>
              <a:rPr lang="cs-CZ" smtClean="0"/>
              <a:t>researcher:</a:t>
            </a:r>
            <a:endParaRPr lang="cs-CZ" dirty="0" smtClean="0"/>
          </a:p>
          <a:p>
            <a:pPr lvl="1"/>
            <a:r>
              <a:rPr lang="cs-CZ" dirty="0" smtClean="0"/>
              <a:t>Článek</a:t>
            </a: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Business </a:t>
            </a:r>
            <a:r>
              <a:rPr lang="cs-CZ" dirty="0" err="1" smtClean="0"/>
              <a:t>sources</a:t>
            </a:r>
            <a:endParaRPr lang="cs-CZ" dirty="0"/>
          </a:p>
        </p:txBody>
      </p:sp>
      <p:sp>
        <p:nvSpPr>
          <p:cNvPr id="3" name="Content Placeholder 2"/>
          <p:cNvSpPr>
            <a:spLocks noGrp="1"/>
          </p:cNvSpPr>
          <p:nvPr>
            <p:ph idx="1"/>
          </p:nvPr>
        </p:nvSpPr>
        <p:spPr>
          <a:xfrm>
            <a:off x="455613" y="1412875"/>
            <a:ext cx="8234362" cy="4752429"/>
          </a:xfrm>
        </p:spPr>
        <p:txBody>
          <a:bodyPr>
            <a:normAutofit fontScale="92500" lnSpcReduction="10000"/>
          </a:bodyPr>
          <a:lstStyle/>
          <a:p>
            <a:r>
              <a:rPr lang="en-US" dirty="0" smtClean="0">
                <a:hlinkClick r:id="rId2"/>
              </a:rPr>
              <a:t>https://amadeus.bvdep.com/</a:t>
            </a:r>
            <a:endParaRPr lang="cs-CZ" dirty="0" smtClean="0"/>
          </a:p>
          <a:p>
            <a:endParaRPr lang="en-US" dirty="0" smtClean="0"/>
          </a:p>
          <a:p>
            <a:r>
              <a:rPr lang="en-US" dirty="0" smtClean="0">
                <a:hlinkClick r:id="rId3"/>
              </a:rPr>
              <a:t>http://www.cekia.cz/magnusweb</a:t>
            </a:r>
            <a:endParaRPr lang="cs-CZ" dirty="0" smtClean="0"/>
          </a:p>
          <a:p>
            <a:endParaRPr lang="en-US" dirty="0" smtClean="0"/>
          </a:p>
          <a:p>
            <a:r>
              <a:rPr lang="en-US" dirty="0" smtClean="0">
                <a:hlinkClick r:id="rId4"/>
              </a:rPr>
              <a:t>http://www.hoovers.com/free/</a:t>
            </a:r>
            <a:endParaRPr lang="cs-CZ" dirty="0" smtClean="0"/>
          </a:p>
          <a:p>
            <a:endParaRPr lang="cs-CZ" dirty="0" smtClean="0"/>
          </a:p>
          <a:p>
            <a:r>
              <a:rPr lang="cs-CZ" dirty="0" smtClean="0">
                <a:hlinkClick r:id="rId5"/>
              </a:rPr>
              <a:t>http://www.</a:t>
            </a:r>
            <a:r>
              <a:rPr lang="cs-CZ" dirty="0" err="1" smtClean="0">
                <a:hlinkClick r:id="rId5"/>
              </a:rPr>
              <a:t>onesource.com</a:t>
            </a:r>
            <a:r>
              <a:rPr lang="cs-CZ" dirty="0" smtClean="0">
                <a:hlinkClick r:id="rId5"/>
              </a:rPr>
              <a:t>/</a:t>
            </a:r>
            <a:endParaRPr lang="cs-CZ" dirty="0" smtClean="0"/>
          </a:p>
          <a:p>
            <a:endParaRPr lang="cs-CZ" dirty="0" smtClean="0"/>
          </a:p>
          <a:p>
            <a:r>
              <a:rPr lang="cs-CZ" dirty="0" smtClean="0">
                <a:hlinkClick r:id="rId6"/>
              </a:rPr>
              <a:t>http://factiva.com/</a:t>
            </a:r>
            <a:endParaRPr lang="cs-CZ" dirty="0" smtClean="0"/>
          </a:p>
          <a:p>
            <a:endParaRPr lang="cs-CZ" dirty="0" smtClean="0"/>
          </a:p>
          <a:p>
            <a:r>
              <a:rPr lang="cs-CZ" dirty="0" smtClean="0">
                <a:hlinkClick r:id="rId7"/>
              </a:rPr>
              <a:t>http://www.</a:t>
            </a:r>
            <a:r>
              <a:rPr lang="cs-CZ" dirty="0" err="1" smtClean="0">
                <a:hlinkClick r:id="rId7"/>
              </a:rPr>
              <a:t>ihsglobalinsight.com</a:t>
            </a:r>
            <a:r>
              <a:rPr lang="cs-CZ" dirty="0" smtClean="0">
                <a:hlinkClick r:id="rId7"/>
              </a:rPr>
              <a:t>/</a:t>
            </a:r>
            <a:endParaRPr lang="cs-CZ" dirty="0" smtClean="0"/>
          </a:p>
          <a:p>
            <a:endParaRPr lang="cs-CZ" sz="900" dirty="0" smtClean="0"/>
          </a:p>
          <a:p>
            <a:r>
              <a:rPr lang="cs-CZ" dirty="0" smtClean="0"/>
              <a:t>…</a:t>
            </a:r>
          </a:p>
          <a:p>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Mapping</a:t>
            </a:r>
            <a:r>
              <a:rPr lang="cs-CZ" dirty="0" smtClean="0"/>
              <a:t> </a:t>
            </a:r>
            <a:r>
              <a:rPr lang="cs-CZ" dirty="0" err="1" smtClean="0"/>
              <a:t>Information</a:t>
            </a:r>
            <a:r>
              <a:rPr lang="cs-CZ" dirty="0" smtClean="0"/>
              <a:t> </a:t>
            </a:r>
            <a:r>
              <a:rPr lang="cs-CZ" dirty="0" err="1" smtClean="0"/>
              <a:t>Flows</a:t>
            </a:r>
            <a:endParaRPr lang="cs-CZ" dirty="0"/>
          </a:p>
        </p:txBody>
      </p:sp>
      <p:sp>
        <p:nvSpPr>
          <p:cNvPr id="3" name="Content Placeholder 2"/>
          <p:cNvSpPr>
            <a:spLocks noGrp="1"/>
          </p:cNvSpPr>
          <p:nvPr>
            <p:ph idx="1"/>
          </p:nvPr>
        </p:nvSpPr>
        <p:spPr/>
        <p:txBody>
          <a:bodyPr/>
          <a:lstStyle/>
          <a:p>
            <a:endParaRPr lang="cs-CZ" dirty="0" smtClean="0"/>
          </a:p>
          <a:p>
            <a:r>
              <a:rPr lang="cs-CZ" dirty="0" smtClean="0"/>
              <a:t>článek</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Informační profesionál</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profesionál</a:t>
            </a:r>
            <a:endParaRPr lang="cs-CZ" dirty="0"/>
          </a:p>
        </p:txBody>
      </p:sp>
      <p:sp>
        <p:nvSpPr>
          <p:cNvPr id="3" name="Content Placeholder 2"/>
          <p:cNvSpPr>
            <a:spLocks noGrp="1"/>
          </p:cNvSpPr>
          <p:nvPr>
            <p:ph idx="1"/>
          </p:nvPr>
        </p:nvSpPr>
        <p:spPr/>
        <p:txBody>
          <a:bodyPr/>
          <a:lstStyle/>
          <a:p>
            <a:pPr>
              <a:buNone/>
            </a:pPr>
            <a:r>
              <a:rPr lang="cs-CZ" dirty="0" smtClean="0"/>
              <a:t>Obvyklé vzdělání: </a:t>
            </a:r>
          </a:p>
          <a:p>
            <a:pPr lvl="1"/>
            <a:r>
              <a:rPr lang="cs-CZ" dirty="0" smtClean="0"/>
              <a:t>informační věda, ekonomika, práva</a:t>
            </a:r>
          </a:p>
          <a:p>
            <a:pPr lvl="1"/>
            <a:endParaRPr lang="cs-CZ" dirty="0" smtClean="0"/>
          </a:p>
          <a:p>
            <a:pPr>
              <a:buNone/>
            </a:pPr>
            <a:r>
              <a:rPr lang="cs-CZ" dirty="0" smtClean="0"/>
              <a:t>Předpoklady: </a:t>
            </a:r>
          </a:p>
          <a:p>
            <a:pPr lvl="1"/>
            <a:r>
              <a:rPr lang="cs-CZ" dirty="0" smtClean="0"/>
              <a:t>Široké spektrum znalostí¨, vyhledávací techniky a strategie</a:t>
            </a:r>
          </a:p>
          <a:p>
            <a:pPr lvl="1"/>
            <a:endParaRPr lang="cs-CZ" dirty="0" smtClean="0"/>
          </a:p>
          <a:p>
            <a:pPr>
              <a:buNone/>
            </a:pPr>
            <a:r>
              <a:rPr lang="cs-CZ" dirty="0" smtClean="0"/>
              <a:t>Výhody:</a:t>
            </a:r>
          </a:p>
          <a:p>
            <a:pPr lvl="1"/>
            <a:r>
              <a:rPr lang="cs-CZ" dirty="0" smtClean="0"/>
              <a:t>Tvůrčí, aktivní, akční, finanční, pestré úkoly</a:t>
            </a:r>
          </a:p>
          <a:p>
            <a:pPr lvl="1"/>
            <a:endParaRPr lang="cs-CZ" dirty="0" smtClean="0"/>
          </a:p>
          <a:p>
            <a:pPr>
              <a:buNone/>
            </a:pPr>
            <a:r>
              <a:rPr lang="cs-CZ" dirty="0" smtClean="0"/>
              <a:t>Nevýhody:</a:t>
            </a:r>
          </a:p>
          <a:p>
            <a:pPr lvl="1"/>
            <a:r>
              <a:rPr lang="cs-CZ" dirty="0" smtClean="0"/>
              <a:t>Stres, přesčasy, vysoké nasazení,…</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Profesionál</a:t>
            </a:r>
            <a:endParaRPr lang="cs-CZ" dirty="0"/>
          </a:p>
        </p:txBody>
      </p:sp>
      <p:sp>
        <p:nvSpPr>
          <p:cNvPr id="3" name="Content Placeholder 2"/>
          <p:cNvSpPr>
            <a:spLocks noGrp="1"/>
          </p:cNvSpPr>
          <p:nvPr>
            <p:ph idx="1"/>
          </p:nvPr>
        </p:nvSpPr>
        <p:spPr/>
        <p:txBody>
          <a:bodyPr/>
          <a:lstStyle/>
          <a:p>
            <a:r>
              <a:rPr lang="cs-CZ" dirty="0" smtClean="0"/>
              <a:t>Kdo je to </a:t>
            </a:r>
            <a:r>
              <a:rPr lang="cs-CZ" dirty="0" err="1" smtClean="0"/>
              <a:t>Info</a:t>
            </a:r>
            <a:r>
              <a:rPr lang="cs-CZ" dirty="0" smtClean="0"/>
              <a:t> Pro:</a:t>
            </a:r>
          </a:p>
          <a:p>
            <a:pPr lvl="1"/>
            <a:r>
              <a:rPr lang="cs-CZ" dirty="0" smtClean="0"/>
              <a:t>Článek</a:t>
            </a:r>
          </a:p>
          <a:p>
            <a:endParaRPr lang="cs-CZ" dirty="0" smtClean="0"/>
          </a:p>
          <a:p>
            <a:pPr>
              <a:buNone/>
            </a:pPr>
            <a:endParaRPr lang="cs-C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Informační Profesionál</a:t>
            </a:r>
            <a:endParaRPr lang="cs-CZ" dirty="0"/>
          </a:p>
        </p:txBody>
      </p:sp>
      <p:sp>
        <p:nvSpPr>
          <p:cNvPr id="3" name="Content Placeholder 2"/>
          <p:cNvSpPr>
            <a:spLocks noGrp="1"/>
          </p:cNvSpPr>
          <p:nvPr>
            <p:ph idx="1"/>
          </p:nvPr>
        </p:nvSpPr>
        <p:spPr/>
        <p:txBody>
          <a:bodyPr/>
          <a:lstStyle/>
          <a:p>
            <a:r>
              <a:rPr lang="cs-CZ" dirty="0" smtClean="0"/>
              <a:t>Jak začít jako </a:t>
            </a:r>
            <a:r>
              <a:rPr lang="cs-CZ" dirty="0" err="1" smtClean="0"/>
              <a:t>Info</a:t>
            </a:r>
            <a:r>
              <a:rPr lang="cs-CZ" dirty="0" smtClean="0"/>
              <a:t> Pro:</a:t>
            </a:r>
          </a:p>
          <a:p>
            <a:pPr lvl="1"/>
            <a:r>
              <a:rPr lang="cs-CZ" dirty="0" smtClean="0"/>
              <a:t>Článek</a:t>
            </a:r>
          </a:p>
          <a:p>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Běžná práce </a:t>
            </a:r>
            <a:r>
              <a:rPr lang="cs-CZ" dirty="0" err="1" smtClean="0"/>
              <a:t>Info</a:t>
            </a:r>
            <a:r>
              <a:rPr lang="cs-CZ" dirty="0" smtClean="0"/>
              <a:t> Pro</a:t>
            </a:r>
            <a:endParaRPr lang="cs-CZ" dirty="0"/>
          </a:p>
        </p:txBody>
      </p:sp>
      <p:sp>
        <p:nvSpPr>
          <p:cNvPr id="3" name="Content Placeholder 2"/>
          <p:cNvSpPr>
            <a:spLocks noGrp="1"/>
          </p:cNvSpPr>
          <p:nvPr>
            <p:ph idx="1"/>
          </p:nvPr>
        </p:nvSpPr>
        <p:spPr/>
        <p:txBody>
          <a:bodyPr/>
          <a:lstStyle/>
          <a:p>
            <a:r>
              <a:rPr lang="cs-CZ" dirty="0" smtClean="0"/>
              <a:t>Denní práce </a:t>
            </a:r>
            <a:r>
              <a:rPr lang="cs-CZ" dirty="0" err="1" smtClean="0"/>
              <a:t>Info</a:t>
            </a:r>
            <a:r>
              <a:rPr lang="cs-CZ" dirty="0" smtClean="0"/>
              <a:t> Pro:</a:t>
            </a:r>
          </a:p>
          <a:p>
            <a:pPr lvl="1"/>
            <a:r>
              <a:rPr lang="cs-CZ" dirty="0" smtClean="0"/>
              <a:t>článek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2061</TotalTime>
  <Words>1080</Words>
  <Application>Microsoft Office PowerPoint</Application>
  <PresentationFormat>On-screen Show (4:3)</PresentationFormat>
  <Paragraphs>233</Paragraphs>
  <Slides>33</Slides>
  <Notes>2</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33</vt:i4>
      </vt:variant>
    </vt:vector>
  </HeadingPairs>
  <TitlesOfParts>
    <vt:vector size="36" baseType="lpstr">
      <vt:lpstr>Arial</vt:lpstr>
      <vt:lpstr>Blank</vt:lpstr>
      <vt:lpstr>1_Blank</vt:lpstr>
      <vt:lpstr>Informační průmysl 2010</vt:lpstr>
      <vt:lpstr>Informační průmysl - obsah</vt:lpstr>
      <vt:lpstr>Mapování informačních zdrojů</vt:lpstr>
      <vt:lpstr>Mapping Information Flows</vt:lpstr>
      <vt:lpstr>Informační profesionál</vt:lpstr>
      <vt:lpstr>Informační profesionál</vt:lpstr>
      <vt:lpstr>Informační Profesionál</vt:lpstr>
      <vt:lpstr>Informační Profesionál</vt:lpstr>
      <vt:lpstr>Běžná práce Info Pro</vt:lpstr>
      <vt:lpstr>Kompetence Info Pro</vt:lpstr>
      <vt:lpstr>Association of Independent  Information Profesionals</vt:lpstr>
      <vt:lpstr>Referenční interview  </vt:lpstr>
      <vt:lpstr>Zpracování informačního požadavku</vt:lpstr>
      <vt:lpstr>Zpracování informačního požadavku</vt:lpstr>
      <vt:lpstr>Referenční interview</vt:lpstr>
      <vt:lpstr>Referenční interview</vt:lpstr>
      <vt:lpstr>Cíle RI</vt:lpstr>
      <vt:lpstr>Náležitosti RI</vt:lpstr>
      <vt:lpstr>Forma RI</vt:lpstr>
      <vt:lpstr>Úspěch RI</vt:lpstr>
      <vt:lpstr>vyhledávání</vt:lpstr>
      <vt:lpstr>Vyhledávací proces</vt:lpstr>
      <vt:lpstr>Zdroje, nástroje a techniky získávání informací</vt:lpstr>
      <vt:lpstr>Zdroje a data</vt:lpstr>
      <vt:lpstr>Vyhledávací strategie</vt:lpstr>
      <vt:lpstr>Vyhledávání</vt:lpstr>
      <vt:lpstr>Vyhledávání </vt:lpstr>
      <vt:lpstr>Typy úkolů</vt:lpstr>
      <vt:lpstr>Informační cyklus</vt:lpstr>
      <vt:lpstr>Fáze cyklu</vt:lpstr>
      <vt:lpstr>Zpracování informačního požadavku</vt:lpstr>
      <vt:lpstr>Researcher</vt:lpstr>
      <vt:lpstr>Business sources</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Petr Smejkal</cp:lastModifiedBy>
  <cp:revision>125</cp:revision>
  <dcterms:created xsi:type="dcterms:W3CDTF">2010-09-06T12:20:12Z</dcterms:created>
  <dcterms:modified xsi:type="dcterms:W3CDTF">2010-10-04T11:50:59Z</dcterms:modified>
</cp:coreProperties>
</file>