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70" r:id="rId2"/>
  </p:sldMasterIdLst>
  <p:notesMasterIdLst>
    <p:notesMasterId r:id="rId36"/>
  </p:notesMasterIdLst>
  <p:handoutMasterIdLst>
    <p:handoutMasterId r:id="rId37"/>
  </p:handoutMasterIdLst>
  <p:sldIdLst>
    <p:sldId id="259" r:id="rId3"/>
    <p:sldId id="273" r:id="rId4"/>
    <p:sldId id="336" r:id="rId5"/>
    <p:sldId id="332" r:id="rId6"/>
    <p:sldId id="327" r:id="rId7"/>
    <p:sldId id="328" r:id="rId8"/>
    <p:sldId id="329" r:id="rId9"/>
    <p:sldId id="337" r:id="rId10"/>
    <p:sldId id="330" r:id="rId11"/>
    <p:sldId id="331" r:id="rId12"/>
    <p:sldId id="335" r:id="rId13"/>
    <p:sldId id="307" r:id="rId14"/>
    <p:sldId id="285" r:id="rId15"/>
    <p:sldId id="320" r:id="rId16"/>
    <p:sldId id="321" r:id="rId17"/>
    <p:sldId id="322" r:id="rId18"/>
    <p:sldId id="347" r:id="rId19"/>
    <p:sldId id="323" r:id="rId20"/>
    <p:sldId id="324" r:id="rId21"/>
    <p:sldId id="325" r:id="rId22"/>
    <p:sldId id="308" r:id="rId23"/>
    <p:sldId id="326" r:id="rId24"/>
    <p:sldId id="333" r:id="rId25"/>
    <p:sldId id="334" r:id="rId26"/>
    <p:sldId id="340" r:id="rId27"/>
    <p:sldId id="341" r:id="rId28"/>
    <p:sldId id="348" r:id="rId29"/>
    <p:sldId id="346" r:id="rId30"/>
    <p:sldId id="342" r:id="rId31"/>
    <p:sldId id="343" r:id="rId32"/>
    <p:sldId id="345" r:id="rId33"/>
    <p:sldId id="339" r:id="rId34"/>
    <p:sldId id="338" r:id="rId35"/>
  </p:sldIdLst>
  <p:sldSz cx="9144000" cy="6858000" type="screen4x3"/>
  <p:notesSz cx="7086600" cy="9410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828"/>
    <a:srgbClr val="F1F1F1"/>
    <a:srgbClr val="FAE600"/>
    <a:srgbClr val="B4B4B4"/>
    <a:srgbClr val="FFD200"/>
    <a:srgbClr val="000000"/>
    <a:srgbClr val="646464"/>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9" autoAdjust="0"/>
    <p:restoredTop sz="81593" autoAdjust="0"/>
  </p:normalViewPr>
  <p:slideViewPr>
    <p:cSldViewPr>
      <p:cViewPr varScale="1">
        <p:scale>
          <a:sx n="85" d="100"/>
          <a:sy n="85" d="100"/>
        </p:scale>
        <p:origin x="-1020" y="-78"/>
      </p:cViewPr>
      <p:guideLst>
        <p:guide orient="horz" pos="3430"/>
        <p:guide pos="2880"/>
      </p:guideLst>
    </p:cSldViewPr>
  </p:slideViewPr>
  <p:notesTextViewPr>
    <p:cViewPr>
      <p:scale>
        <a:sx n="100" d="100"/>
        <a:sy n="100" d="100"/>
      </p:scale>
      <p:origin x="0" y="0"/>
    </p:cViewPr>
  </p:notesTextViewPr>
  <p:sorterViewPr>
    <p:cViewPr>
      <p:scale>
        <a:sx n="50" d="100"/>
        <a:sy n="50"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8" name="Rectangle 6"/>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69639" name="Rectangle 7"/>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69640" name="Rectangle 8"/>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74984DEF-64B7-4B0D-9CAD-88AC71C7ACA2}" type="slidenum">
              <a:rPr lang="en-US" sz="1100">
                <a:cs typeface="Arial" charset="0"/>
              </a:rPr>
              <a:pPr/>
              <a:t>‹#›</a:t>
            </a:fld>
            <a:endParaRPr lang="en-US" sz="1100">
              <a:cs typeface="Arial" charset="0"/>
            </a:endParaRPr>
          </a:p>
        </p:txBody>
      </p:sp>
      <p:pic>
        <p:nvPicPr>
          <p:cNvPr id="69641" name="Picture 9" descr="logo_tagblack"/>
          <p:cNvPicPr>
            <a:picLocks noChangeAspect="1" noChangeArrowheads="1"/>
          </p:cNvPicPr>
          <p:nvPr/>
        </p:nvPicPr>
        <p:blipFill>
          <a:blip r:embed="rId2" cstate="print"/>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08025" y="4470400"/>
            <a:ext cx="5670550"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0" name="Rectangle 8"/>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8201" name="Rectangle 9"/>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8202" name="Rectangle 10"/>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FA5FCB97-0EDB-4471-BEA3-C3A3F240EE22}" type="slidenum">
              <a:rPr lang="en-US" sz="1100">
                <a:cs typeface="Arial" charset="0"/>
              </a:rPr>
              <a:pPr/>
              <a:t>‹#›</a:t>
            </a:fld>
            <a:endParaRPr lang="en-US" sz="1100">
              <a:cs typeface="Arial" charset="0"/>
            </a:endParaRPr>
          </a:p>
        </p:txBody>
      </p:sp>
      <p:pic>
        <p:nvPicPr>
          <p:cNvPr id="8203" name="Picture 11" descr="logo_tagblack"/>
          <p:cNvPicPr>
            <a:picLocks noChangeAspect="1" noChangeArrowheads="1"/>
          </p:cNvPicPr>
          <p:nvPr/>
        </p:nvPicPr>
        <p:blipFill>
          <a:blip r:embed="rId2"/>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notesStyle>
    <a:lvl1pPr algn="l" rtl="0" fontAlgn="base">
      <a:spcBef>
        <a:spcPct val="30000"/>
      </a:spcBef>
      <a:spcAft>
        <a:spcPct val="0"/>
      </a:spcAft>
      <a:buClr>
        <a:srgbClr val="FFD200"/>
      </a:buClr>
      <a:buSzPct val="75000"/>
      <a:buFont typeface="Arial" charset="0"/>
      <a:defRPr sz="1200" kern="1200">
        <a:solidFill>
          <a:schemeClr val="tx1"/>
        </a:solidFill>
        <a:latin typeface="Arial" charset="0"/>
        <a:ea typeface="+mn-ea"/>
        <a:cs typeface="+mn-cs"/>
      </a:defRPr>
    </a:lvl1pPr>
    <a:lvl2pPr marL="1588" indent="179388"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2pPr>
    <a:lvl3pPr marL="360363" indent="1905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3pPr>
    <a:lvl4pPr marL="723900" indent="1778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4pPr>
    <a:lvl5pPr marL="1081088" indent="176213"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pPr>
              <a:lnSpc>
                <a:spcPct val="90000"/>
              </a:lnSpc>
            </a:pPr>
            <a:r>
              <a:rPr lang="en-GB" sz="1000"/>
              <a:t>For information on applying this template onto existing presentations, refer to the notes on slide 2 of this presentation.</a:t>
            </a:r>
          </a:p>
          <a:p>
            <a:pPr>
              <a:lnSpc>
                <a:spcPct val="90000"/>
              </a:lnSpc>
            </a:pPr>
            <a:r>
              <a:rPr lang="en-GB" sz="1000"/>
              <a:t>The Input area of the Beam can be customized to reflect the content of the</a:t>
            </a:r>
            <a:br>
              <a:rPr lang="en-GB" sz="1000"/>
            </a:br>
            <a:r>
              <a:rPr lang="en-GB" sz="1000"/>
              <a:t>presentation. The Input area is an AutoShape with a picture fill. To change this, ensure you have the image you wish to use (ideally a </a:t>
            </a:r>
            <a:r>
              <a:rPr lang="en-GB" sz="1000" b="1"/>
              <a:t>.jpg</a:t>
            </a:r>
            <a:r>
              <a:rPr lang="en-GB" sz="1000"/>
              <a:t> or a </a:t>
            </a:r>
            <a:r>
              <a:rPr lang="en-GB" sz="1000" b="1"/>
              <a:t>.png</a:t>
            </a:r>
            <a:r>
              <a:rPr lang="en-GB" sz="1000"/>
              <a:t> file) in an accessible folder. The image should have a ratio of 1:1 to ensure it does not appear distorted.</a:t>
            </a:r>
          </a:p>
          <a:p>
            <a:pPr>
              <a:lnSpc>
                <a:spcPct val="90000"/>
              </a:lnSpc>
            </a:pPr>
            <a:r>
              <a:rPr lang="en-GB" sz="1000"/>
              <a:t>Acceptable images for importing into the Input area of the Beam are the three approved graphics (lines), and black and white photography or illustrations which follow the principles laid out on </a:t>
            </a:r>
            <a:r>
              <a:rPr lang="en-GB" sz="1000" i="1"/>
              <a:t>The Branding Zone. </a:t>
            </a:r>
            <a:r>
              <a:rPr lang="en-GB" sz="1000"/>
              <a:t>Color images should never be imported into this area.</a:t>
            </a:r>
          </a:p>
          <a:p>
            <a:pPr>
              <a:lnSpc>
                <a:spcPct val="90000"/>
              </a:lnSpc>
            </a:pPr>
            <a:r>
              <a:rPr lang="en-GB" sz="1000"/>
              <a:t>To create a thank you slide with a picture in the Input area of the Beam, duplicate this master slide and create a new master slide. If using the graphic on the title slide the same should be used on the thank you slide. If using a picture in the Input area of the Beam in the title slide, the same or different but related picture can be used on the thank you slide. </a:t>
            </a:r>
          </a:p>
          <a:p>
            <a:pPr>
              <a:lnSpc>
                <a:spcPct val="90000"/>
              </a:lnSpc>
            </a:pPr>
            <a:r>
              <a:rPr lang="en-GB" sz="1000"/>
              <a:t>Customize the Input area of the Beam as described below. </a:t>
            </a:r>
          </a:p>
          <a:p>
            <a:pPr lvl="1">
              <a:lnSpc>
                <a:spcPct val="90000"/>
              </a:lnSpc>
            </a:pPr>
            <a:r>
              <a:rPr lang="en-GB" sz="1000"/>
              <a:t>Click on the </a:t>
            </a:r>
            <a:r>
              <a:rPr lang="en-GB" sz="1000" b="1"/>
              <a:t>View</a:t>
            </a:r>
            <a:r>
              <a:rPr lang="en-GB" sz="1000"/>
              <a:t> tab from the menu bar and select </a:t>
            </a:r>
            <a:r>
              <a:rPr lang="en-GB" sz="1000" b="1"/>
              <a:t>Master&gt;Slide Master</a:t>
            </a:r>
          </a:p>
          <a:p>
            <a:pPr lvl="1">
              <a:lnSpc>
                <a:spcPct val="90000"/>
              </a:lnSpc>
            </a:pPr>
            <a:r>
              <a:rPr lang="en-GB" sz="1000"/>
              <a:t>Right-click on the Input graphic and select </a:t>
            </a:r>
            <a:r>
              <a:rPr lang="en-GB" sz="1000" b="1"/>
              <a:t>Format AutoShape</a:t>
            </a:r>
          </a:p>
          <a:p>
            <a:pPr lvl="1">
              <a:lnSpc>
                <a:spcPct val="90000"/>
              </a:lnSpc>
            </a:pPr>
            <a:r>
              <a:rPr lang="en-GB" sz="1000"/>
              <a:t>From the </a:t>
            </a:r>
            <a:r>
              <a:rPr lang="en-GB" sz="1000" b="1"/>
              <a:t>Fill</a:t>
            </a:r>
            <a:r>
              <a:rPr lang="en-GB" sz="1000"/>
              <a:t> menu, under the </a:t>
            </a:r>
            <a:r>
              <a:rPr lang="en-GB" sz="1000" b="1"/>
              <a:t>Color and Lines</a:t>
            </a:r>
            <a:r>
              <a:rPr lang="en-GB" sz="1000"/>
              <a:t> tab, click on the drop-down arrow next to </a:t>
            </a:r>
            <a:r>
              <a:rPr lang="en-GB" sz="1000" b="1"/>
              <a:t>Color</a:t>
            </a:r>
            <a:r>
              <a:rPr lang="en-GB" sz="1000"/>
              <a:t> and select the </a:t>
            </a:r>
            <a:r>
              <a:rPr lang="en-GB" sz="1000" b="1"/>
              <a:t>Fill Effects</a:t>
            </a:r>
            <a:r>
              <a:rPr lang="en-GB" sz="1000"/>
              <a:t> menu</a:t>
            </a:r>
          </a:p>
          <a:p>
            <a:pPr lvl="1">
              <a:lnSpc>
                <a:spcPct val="90000"/>
              </a:lnSpc>
            </a:pPr>
            <a:r>
              <a:rPr lang="en-GB" sz="1000"/>
              <a:t>From the </a:t>
            </a:r>
            <a:r>
              <a:rPr lang="en-GB" sz="1000" b="1"/>
              <a:t>Picture</a:t>
            </a:r>
            <a:r>
              <a:rPr lang="en-GB" sz="1000"/>
              <a:t> tab, click on </a:t>
            </a:r>
            <a:r>
              <a:rPr lang="en-GB" sz="1000" b="1"/>
              <a:t>Select Picture</a:t>
            </a:r>
            <a:r>
              <a:rPr lang="en-GB" sz="1000"/>
              <a:t>. Navigate to the folder containing the image you wish to insert in the Input area. Highlight the image and tick the </a:t>
            </a:r>
            <a:r>
              <a:rPr lang="en-GB" sz="1000" b="1"/>
              <a:t>Lock picture aspect ratio</a:t>
            </a:r>
            <a:r>
              <a:rPr lang="en-GB" sz="1000"/>
              <a:t> box. Click on </a:t>
            </a:r>
            <a:r>
              <a:rPr lang="en-GB" sz="1000" b="1"/>
              <a:t>OK</a:t>
            </a:r>
            <a:r>
              <a:rPr lang="en-GB" sz="1000"/>
              <a:t>.</a:t>
            </a:r>
          </a:p>
          <a:p>
            <a:pPr lvl="1">
              <a:lnSpc>
                <a:spcPct val="90000"/>
              </a:lnSpc>
            </a:pPr>
            <a:r>
              <a:rPr lang="en-GB" sz="1000"/>
              <a:t>You can now preview the image before continuing. If you are happy with how it looks, click </a:t>
            </a:r>
            <a:r>
              <a:rPr lang="en-GB" sz="1000" b="1"/>
              <a:t>Ok</a:t>
            </a:r>
            <a:r>
              <a:rPr lang="en-GB" sz="1000"/>
              <a:t> to continue. Otherwise, repeat the process until you are happy with your selected image</a:t>
            </a:r>
          </a:p>
          <a:p>
            <a:pPr lvl="1">
              <a:lnSpc>
                <a:spcPct val="90000"/>
              </a:lnSpc>
            </a:pPr>
            <a:r>
              <a:rPr lang="en-GB" sz="1000"/>
              <a:t>To exit from </a:t>
            </a:r>
            <a:r>
              <a:rPr lang="en-GB" sz="1000" b="1"/>
              <a:t>Master View</a:t>
            </a:r>
            <a:r>
              <a:rPr lang="en-GB" sz="1000"/>
              <a:t>, click on </a:t>
            </a:r>
            <a:r>
              <a:rPr lang="en-GB" sz="1000" b="1"/>
              <a:t>View&gt;Normal</a:t>
            </a:r>
            <a:r>
              <a:rPr lang="en-GB" sz="1000"/>
              <a:t>. The change you made to the Input graphic should now be visible on the title slide</a:t>
            </a:r>
            <a:endParaRPr 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r>
              <a:rPr lang="en-GB"/>
              <a:t>It is possible to apply this template to exiting presentations.</a:t>
            </a:r>
          </a:p>
          <a:p>
            <a:pPr lvl="1" indent="177800"/>
            <a:r>
              <a:rPr lang="en-GB"/>
              <a:t>Have the latest presentation template open</a:t>
            </a:r>
          </a:p>
          <a:p>
            <a:pPr lvl="1" indent="177800"/>
            <a:r>
              <a:rPr lang="en-GB"/>
              <a:t>Click on the </a:t>
            </a:r>
            <a:r>
              <a:rPr lang="en-GB" b="1"/>
              <a:t>View</a:t>
            </a:r>
            <a:r>
              <a:rPr lang="en-GB"/>
              <a:t> tab and select </a:t>
            </a:r>
            <a:r>
              <a:rPr lang="en-GB" b="1"/>
              <a:t>Normal </a:t>
            </a:r>
            <a:endParaRPr lang="en-GB"/>
          </a:p>
          <a:p>
            <a:pPr lvl="1" indent="177800"/>
            <a:r>
              <a:rPr lang="en-GB"/>
              <a:t>Delete all unwanted slides</a:t>
            </a:r>
          </a:p>
          <a:p>
            <a:pPr lvl="1" indent="177800"/>
            <a:r>
              <a:rPr lang="en-GB"/>
              <a:t>Click on the </a:t>
            </a:r>
            <a:r>
              <a:rPr lang="en-GB" b="1"/>
              <a:t>Insert</a:t>
            </a:r>
            <a:r>
              <a:rPr lang="en-GB"/>
              <a:t> tab from the menu bar and select </a:t>
            </a:r>
            <a:r>
              <a:rPr lang="en-GB" b="1"/>
              <a:t>Slides from Files</a:t>
            </a:r>
          </a:p>
          <a:p>
            <a:pPr lvl="1" indent="177800"/>
            <a:r>
              <a:rPr lang="en-GB"/>
              <a:t>Click on </a:t>
            </a:r>
            <a:r>
              <a:rPr lang="en-GB" b="1"/>
              <a:t>Browse</a:t>
            </a:r>
            <a:r>
              <a:rPr lang="en-GB"/>
              <a:t>. Navigate to the presentation you wish to update with the new template. Highlight the presentation and click </a:t>
            </a:r>
            <a:r>
              <a:rPr lang="en-GB" b="1"/>
              <a:t>Open</a:t>
            </a:r>
            <a:r>
              <a:rPr lang="en-GB"/>
              <a:t> </a:t>
            </a:r>
          </a:p>
          <a:p>
            <a:pPr lvl="1" indent="177800"/>
            <a:r>
              <a:rPr lang="en-GB"/>
              <a:t>Wait for the slides from the presentation to load and click on </a:t>
            </a:r>
            <a:r>
              <a:rPr lang="en-GB" b="1"/>
              <a:t>Insert All</a:t>
            </a:r>
            <a:r>
              <a:rPr lang="en-GB"/>
              <a:t>. Then click </a:t>
            </a:r>
            <a:r>
              <a:rPr lang="en-GB" b="1"/>
              <a:t>Close</a:t>
            </a:r>
          </a:p>
          <a:p>
            <a:pPr lvl="1" indent="177800"/>
            <a:r>
              <a:rPr lang="en-GB"/>
              <a:t>Check the inserted slides to ensure that the most appropriate master slide has been used on each slide </a:t>
            </a:r>
          </a:p>
          <a:p>
            <a:pPr lvl="1" indent="177800"/>
            <a:r>
              <a:rPr lang="en-GB"/>
              <a:t>To change the master applied to a slide select the slide you wish to apply a different master to then click on the </a:t>
            </a:r>
            <a:r>
              <a:rPr lang="en-GB" b="1"/>
              <a:t>Format</a:t>
            </a:r>
            <a:r>
              <a:rPr lang="en-GB"/>
              <a:t> tab from the menu bar and select </a:t>
            </a:r>
            <a:r>
              <a:rPr lang="en-GB" b="1"/>
              <a:t>Slide Design</a:t>
            </a:r>
          </a:p>
          <a:p>
            <a:pPr lvl="1" indent="177800"/>
            <a:r>
              <a:rPr lang="en-GB"/>
              <a:t>From the </a:t>
            </a:r>
            <a:r>
              <a:rPr lang="en-GB" b="1"/>
              <a:t>Used in This Presentation</a:t>
            </a:r>
            <a:r>
              <a:rPr lang="en-GB"/>
              <a:t> section choose the master you wish to apply to the slide and hover over it to reveal a drop-down arrow. Click on the arrow and select </a:t>
            </a:r>
            <a:r>
              <a:rPr lang="en-GB" b="1"/>
              <a:t>Apply to Selected Slides</a:t>
            </a:r>
          </a:p>
          <a:p>
            <a:r>
              <a:rPr lang="en-GB"/>
              <a:t>It is important to thoroughly check the presentation to ensure that no further formatting is needed.</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smtClean="0"/>
              <a:t>  </a:t>
            </a:r>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a:prstGeom prst="rect">
            <a:avLst/>
          </a:prstGeo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lIns="0"/>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7544" y="188641"/>
            <a:ext cx="8222431" cy="874984"/>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sp>
        <p:nvSpPr>
          <p:cNvPr id="1036" name="Line 12"/>
          <p:cNvSpPr>
            <a:spLocks noChangeShapeType="1"/>
          </p:cNvSpPr>
          <p:nvPr/>
        </p:nvSpPr>
        <p:spPr bwMode="auto">
          <a:xfrm>
            <a:off x="467545" y="187796"/>
            <a:ext cx="8208912" cy="12230"/>
          </a:xfrm>
          <a:prstGeom prst="line">
            <a:avLst/>
          </a:prstGeom>
          <a:noFill/>
          <a:ln w="6350">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7546630" y="6381328"/>
            <a:ext cx="1143000" cy="342900"/>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sp>
        <p:nvSpPr>
          <p:cNvPr id="1034" name="Line 10"/>
          <p:cNvSpPr>
            <a:spLocks noChangeShapeType="1"/>
          </p:cNvSpPr>
          <p:nvPr/>
        </p:nvSpPr>
        <p:spPr bwMode="auto">
          <a:xfrm>
            <a:off x="455613" y="1052736"/>
            <a:ext cx="8229600" cy="0"/>
          </a:xfrm>
          <a:prstGeom prst="line">
            <a:avLst/>
          </a:prstGeom>
          <a:ln w="19050">
            <a:solidFill>
              <a:srgbClr val="DC2828">
                <a:alpha val="80000"/>
              </a:srgbClr>
            </a:solidFill>
            <a:headEnd/>
            <a:tailEnd/>
          </a:ln>
          <a:effectLst>
            <a:outerShdw blurRad="50800" dist="38100" dir="5400000" algn="t"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wrap="none" anchor="ctr"/>
          <a:lstStyle/>
          <a:p>
            <a:endParaRPr lang="en-US"/>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5471592" y="620689"/>
            <a:ext cx="3672408" cy="28803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9"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bg2">
            <a:lumMod val="75000"/>
          </a:schemeClr>
        </a:buClr>
        <a:buSzPct val="75000"/>
        <a:buFont typeface="Arial" pitchFamily="34"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bg2">
            <a:lumMod val="75000"/>
          </a:schemeClr>
        </a:buClr>
        <a:buSzPct val="75000"/>
        <a:buFont typeface="Arial" pitchFamily="34"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bg2">
            <a:lumMod val="75000"/>
          </a:schemeClr>
        </a:buClr>
        <a:buSzPct val="75000"/>
        <a:buFont typeface="Arial" pitchFamily="34"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251520" y="404664"/>
            <a:ext cx="2160240" cy="648072"/>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2717276" y="1700809"/>
            <a:ext cx="6426724" cy="50405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1" r:id="rId2"/>
    <p:sldLayoutId id="2147483672" r:id="rId3"/>
    <p:sldLayoutId id="2147483673"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tx1">
            <a:lumMod val="50000"/>
          </a:schemeClr>
        </a:buClr>
        <a:buSzPct val="75000"/>
        <a:buFont typeface="Arial"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tx1">
            <a:lumMod val="50000"/>
          </a:schemeClr>
        </a:buClr>
        <a:buSzPct val="75000"/>
        <a:buFont typeface="Arial"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tx1">
            <a:lumMod val="50000"/>
          </a:schemeClr>
        </a:buClr>
        <a:buSzPct val="75000"/>
        <a:buFont typeface="Arial"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cekia.cz/magnusweb" TargetMode="External"/><Relationship Id="rId7" Type="http://schemas.openxmlformats.org/officeDocument/2006/relationships/hyperlink" Target="http://www.ihsglobalinsight.com/" TargetMode="External"/><Relationship Id="rId2" Type="http://schemas.openxmlformats.org/officeDocument/2006/relationships/hyperlink" Target="https://amadeus.bvdep.com/" TargetMode="External"/><Relationship Id="rId1" Type="http://schemas.openxmlformats.org/officeDocument/2006/relationships/slideLayout" Target="../slideLayouts/slideLayout2.xml"/><Relationship Id="rId6" Type="http://schemas.openxmlformats.org/officeDocument/2006/relationships/hyperlink" Target="http://factiva.com/" TargetMode="External"/><Relationship Id="rId5" Type="http://schemas.openxmlformats.org/officeDocument/2006/relationships/hyperlink" Target="http://www.onesource.com/" TargetMode="External"/><Relationship Id="rId4" Type="http://schemas.openxmlformats.org/officeDocument/2006/relationships/hyperlink" Target="http://www.hoovers.com/fre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ctrTitle"/>
          </p:nvPr>
        </p:nvSpPr>
        <p:spPr/>
        <p:txBody>
          <a:bodyPr/>
          <a:lstStyle/>
          <a:p>
            <a:r>
              <a:rPr lang="cs-CZ" dirty="0" smtClean="0"/>
              <a:t>Informační průmysl</a:t>
            </a:r>
            <a:br>
              <a:rPr lang="cs-CZ" dirty="0" smtClean="0"/>
            </a:br>
            <a:r>
              <a:rPr lang="cs-CZ" sz="2800" dirty="0" smtClean="0"/>
              <a:t>2010</a:t>
            </a:r>
            <a:endParaRPr lang="en-US" dirty="0"/>
          </a:p>
        </p:txBody>
      </p:sp>
      <p:sp>
        <p:nvSpPr>
          <p:cNvPr id="15366" name="Rectangle 6"/>
          <p:cNvSpPr>
            <a:spLocks noGrp="1" noChangeArrowheads="1"/>
          </p:cNvSpPr>
          <p:nvPr>
            <p:ph type="subTitle" idx="1"/>
          </p:nvPr>
        </p:nvSpPr>
        <p:spPr/>
        <p:txBody>
          <a:bodyPr/>
          <a:lstStyle/>
          <a:p>
            <a:r>
              <a:rPr lang="cs-CZ" dirty="0" smtClean="0"/>
              <a:t>Petr Šmejkal</a:t>
            </a:r>
          </a:p>
          <a:p>
            <a:r>
              <a:rPr lang="cs-CZ" dirty="0" smtClean="0"/>
              <a:t>43262@mail.</a:t>
            </a:r>
            <a:r>
              <a:rPr lang="cs-CZ" dirty="0" err="1" smtClean="0"/>
              <a:t>muni.cz</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Kompetence </a:t>
            </a:r>
            <a:r>
              <a:rPr lang="cs-CZ" dirty="0" err="1" smtClean="0"/>
              <a:t>Info</a:t>
            </a:r>
            <a:r>
              <a:rPr lang="cs-CZ" dirty="0" smtClean="0"/>
              <a:t> Pro</a:t>
            </a:r>
            <a:endParaRPr lang="cs-CZ" dirty="0"/>
          </a:p>
        </p:txBody>
      </p:sp>
      <p:sp>
        <p:nvSpPr>
          <p:cNvPr id="3" name="Content Placeholder 2"/>
          <p:cNvSpPr>
            <a:spLocks noGrp="1"/>
          </p:cNvSpPr>
          <p:nvPr>
            <p:ph idx="1"/>
          </p:nvPr>
        </p:nvSpPr>
        <p:spPr/>
        <p:txBody>
          <a:bodyPr/>
          <a:lstStyle/>
          <a:p>
            <a:r>
              <a:rPr lang="cs-CZ" dirty="0" smtClean="0"/>
              <a:t>Kompetence </a:t>
            </a:r>
            <a:r>
              <a:rPr lang="cs-CZ" dirty="0" err="1" smtClean="0"/>
              <a:t>Info</a:t>
            </a:r>
            <a:r>
              <a:rPr lang="cs-CZ" dirty="0" smtClean="0"/>
              <a:t> Pro:</a:t>
            </a:r>
          </a:p>
          <a:p>
            <a:pPr lvl="1"/>
            <a:r>
              <a:rPr lang="cs-CZ" dirty="0" smtClean="0"/>
              <a:t>Článek</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800" dirty="0" err="1" smtClean="0">
                <a:latin typeface="Arial" charset="0"/>
              </a:rPr>
              <a:t>Association</a:t>
            </a:r>
            <a:r>
              <a:rPr lang="cs-CZ" sz="2800" dirty="0" smtClean="0">
                <a:latin typeface="Arial" charset="0"/>
              </a:rPr>
              <a:t> </a:t>
            </a:r>
            <a:r>
              <a:rPr lang="cs-CZ" sz="2800" dirty="0" err="1" smtClean="0">
                <a:latin typeface="Arial" charset="0"/>
              </a:rPr>
              <a:t>of</a:t>
            </a:r>
            <a:r>
              <a:rPr lang="cs-CZ" sz="2800" dirty="0" smtClean="0">
                <a:latin typeface="Arial" charset="0"/>
              </a:rPr>
              <a:t> Independent </a:t>
            </a:r>
            <a:br>
              <a:rPr lang="cs-CZ" sz="2800" dirty="0" smtClean="0">
                <a:latin typeface="Arial" charset="0"/>
              </a:rPr>
            </a:br>
            <a:r>
              <a:rPr lang="cs-CZ" sz="2800" dirty="0" err="1" smtClean="0">
                <a:latin typeface="Arial" charset="0"/>
              </a:rPr>
              <a:t>Information</a:t>
            </a:r>
            <a:r>
              <a:rPr lang="cs-CZ" sz="2800" dirty="0" smtClean="0">
                <a:latin typeface="Arial" charset="0"/>
              </a:rPr>
              <a:t> </a:t>
            </a:r>
            <a:r>
              <a:rPr lang="cs-CZ" sz="2800" dirty="0" err="1" smtClean="0">
                <a:latin typeface="Arial" charset="0"/>
              </a:rPr>
              <a:t>Profesionals</a:t>
            </a:r>
            <a:endParaRPr lang="cs-CZ" dirty="0"/>
          </a:p>
        </p:txBody>
      </p:sp>
      <p:sp>
        <p:nvSpPr>
          <p:cNvPr id="3" name="Content Placeholder 2"/>
          <p:cNvSpPr>
            <a:spLocks noGrp="1"/>
          </p:cNvSpPr>
          <p:nvPr>
            <p:ph idx="1"/>
          </p:nvPr>
        </p:nvSpPr>
        <p:spPr/>
        <p:txBody>
          <a:bodyPr>
            <a:normAutofit lnSpcReduction="10000"/>
          </a:bodyPr>
          <a:lstStyle/>
          <a:p>
            <a:r>
              <a:rPr lang="cs-CZ" dirty="0" smtClean="0"/>
              <a:t>www.</a:t>
            </a:r>
            <a:r>
              <a:rPr lang="cs-CZ" dirty="0" err="1" smtClean="0"/>
              <a:t>aiip.org</a:t>
            </a:r>
            <a:endParaRPr lang="cs-CZ" dirty="0" smtClean="0"/>
          </a:p>
          <a:p>
            <a:r>
              <a:rPr lang="cs-CZ" dirty="0" smtClean="0"/>
              <a:t>členy zejména nezávislí brokeři</a:t>
            </a:r>
          </a:p>
          <a:p>
            <a:r>
              <a:rPr lang="cs-CZ" dirty="0" smtClean="0"/>
              <a:t>zvyšovat povědomí o profesi, obecné zaměření oboru</a:t>
            </a:r>
          </a:p>
          <a:p>
            <a:endParaRPr lang="cs-CZ" dirty="0" smtClean="0"/>
          </a:p>
          <a:p>
            <a:pPr>
              <a:buFontTx/>
              <a:buNone/>
            </a:pPr>
            <a:r>
              <a:rPr lang="en-US" dirty="0" smtClean="0"/>
              <a:t>Range of Services</a:t>
            </a:r>
            <a:r>
              <a:rPr lang="cs-CZ" dirty="0" smtClean="0"/>
              <a:t>:</a:t>
            </a:r>
            <a:endParaRPr lang="en-US" dirty="0" smtClean="0"/>
          </a:p>
          <a:p>
            <a:pPr lvl="1"/>
            <a:r>
              <a:rPr lang="en-US" dirty="0" smtClean="0"/>
              <a:t>Business Research and</a:t>
            </a:r>
          </a:p>
          <a:p>
            <a:pPr lvl="1"/>
            <a:r>
              <a:rPr lang="en-US" dirty="0" smtClean="0"/>
              <a:t>Market and Industry Research</a:t>
            </a:r>
            <a:r>
              <a:rPr lang="cs-CZ" dirty="0" smtClean="0"/>
              <a:t> </a:t>
            </a:r>
            <a:r>
              <a:rPr lang="cs-CZ" dirty="0" err="1" smtClean="0"/>
              <a:t>and</a:t>
            </a:r>
            <a:r>
              <a:rPr lang="cs-CZ" dirty="0" smtClean="0"/>
              <a:t> </a:t>
            </a:r>
            <a:r>
              <a:rPr lang="cs-CZ" dirty="0" err="1" smtClean="0"/>
              <a:t>Analysis</a:t>
            </a:r>
            <a:endParaRPr lang="en-US" dirty="0" smtClean="0"/>
          </a:p>
          <a:p>
            <a:pPr lvl="1"/>
            <a:r>
              <a:rPr lang="en-US" dirty="0" smtClean="0"/>
              <a:t>Online Information Searching</a:t>
            </a:r>
          </a:p>
          <a:p>
            <a:pPr lvl="1"/>
            <a:r>
              <a:rPr lang="en-US" dirty="0" smtClean="0"/>
              <a:t>Information/Knowledge Management</a:t>
            </a:r>
          </a:p>
          <a:p>
            <a:pPr lvl="1"/>
            <a:r>
              <a:rPr lang="en-US" dirty="0" smtClean="0"/>
              <a:t>Writing, Editing and Document Creation</a:t>
            </a:r>
          </a:p>
          <a:p>
            <a:pPr lvl="1"/>
            <a:r>
              <a:rPr lang="en-US" dirty="0" smtClean="0"/>
              <a:t>Training and Consulting</a:t>
            </a:r>
          </a:p>
          <a:p>
            <a:pPr lvl="1"/>
            <a:r>
              <a:rPr lang="en-US" dirty="0" smtClean="0"/>
              <a:t>Library Setup and Maintenance</a:t>
            </a:r>
            <a:endParaRPr lang="cs-CZ" dirty="0" smtClean="0"/>
          </a:p>
          <a:p>
            <a:pPr>
              <a:buNone/>
            </a:pPr>
            <a:endParaRPr lang="cs-CZ" dirty="0" smtClean="0"/>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Referenční interview</a:t>
            </a:r>
            <a:br>
              <a:rPr lang="cs-CZ" dirty="0" smtClean="0"/>
            </a:br>
            <a:r>
              <a:rPr lang="cs-CZ" dirty="0" smtClean="0"/>
              <a:t/>
            </a:r>
            <a:br>
              <a:rPr lang="cs-CZ" dirty="0" smtClean="0"/>
            </a:br>
            <a:endParaRPr lang="cs-CZ" dirty="0"/>
          </a:p>
        </p:txBody>
      </p:sp>
      <p:sp>
        <p:nvSpPr>
          <p:cNvPr id="5" name="Text Placeholder 4"/>
          <p:cNvSpPr>
            <a:spLocks noGrp="1"/>
          </p:cNvSpPr>
          <p:nvPr>
            <p:ph type="body" idx="1"/>
          </p:nvPr>
        </p:nvSpPr>
        <p:spPr/>
        <p:txBody>
          <a:bodyPr/>
          <a:lstStyle/>
          <a:p>
            <a:pPr indent="88900"/>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3200" dirty="0" smtClean="0"/>
              <a:t>Zpracování informačního požadavku</a:t>
            </a:r>
            <a:endParaRPr lang="cs-CZ" dirty="0"/>
          </a:p>
        </p:txBody>
      </p:sp>
      <p:sp>
        <p:nvSpPr>
          <p:cNvPr id="4" name="Content Placeholder 3"/>
          <p:cNvSpPr>
            <a:spLocks noGrp="1"/>
          </p:cNvSpPr>
          <p:nvPr>
            <p:ph idx="1"/>
          </p:nvPr>
        </p:nvSpPr>
        <p:spPr>
          <a:xfrm>
            <a:off x="455613" y="1268761"/>
            <a:ext cx="8234362" cy="4752528"/>
          </a:xfrm>
        </p:spPr>
        <p:txBody>
          <a:bodyPr>
            <a:normAutofit fontScale="85000" lnSpcReduction="20000"/>
          </a:bodyPr>
          <a:lstStyle/>
          <a:p>
            <a:pPr>
              <a:spcBef>
                <a:spcPts val="400"/>
              </a:spcBef>
              <a:spcAft>
                <a:spcPts val="600"/>
              </a:spcAft>
            </a:pPr>
            <a:r>
              <a:rPr lang="cs-CZ" dirty="0" smtClean="0"/>
              <a:t>zadání požadavku</a:t>
            </a:r>
          </a:p>
          <a:p>
            <a:pPr>
              <a:spcBef>
                <a:spcPts val="400"/>
              </a:spcBef>
              <a:spcAft>
                <a:spcPts val="600"/>
              </a:spcAft>
            </a:pPr>
            <a:r>
              <a:rPr lang="cs-CZ" dirty="0" smtClean="0"/>
              <a:t>přípravná rešerše</a:t>
            </a:r>
          </a:p>
          <a:p>
            <a:pPr lvl="1">
              <a:spcBef>
                <a:spcPts val="400"/>
              </a:spcBef>
              <a:spcAft>
                <a:spcPts val="600"/>
              </a:spcAft>
            </a:pPr>
            <a:r>
              <a:rPr lang="cs-CZ" dirty="0" smtClean="0"/>
              <a:t>	dostupnost informací</a:t>
            </a:r>
          </a:p>
          <a:p>
            <a:pPr lvl="1">
              <a:spcBef>
                <a:spcPts val="400"/>
              </a:spcBef>
              <a:spcAft>
                <a:spcPts val="600"/>
              </a:spcAft>
            </a:pPr>
            <a:r>
              <a:rPr lang="cs-CZ" dirty="0" smtClean="0"/>
              <a:t>	časová náročnost a předběžný rozvrh kroků</a:t>
            </a:r>
          </a:p>
          <a:p>
            <a:pPr lvl="1">
              <a:spcBef>
                <a:spcPts val="400"/>
              </a:spcBef>
              <a:spcAft>
                <a:spcPts val="600"/>
              </a:spcAft>
            </a:pPr>
            <a:r>
              <a:rPr lang="cs-CZ" dirty="0" smtClean="0"/>
              <a:t>	zvláštní okolnosti navyšující cenu</a:t>
            </a:r>
          </a:p>
          <a:p>
            <a:pPr>
              <a:spcBef>
                <a:spcPts val="400"/>
              </a:spcBef>
              <a:spcAft>
                <a:spcPts val="600"/>
              </a:spcAft>
            </a:pPr>
            <a:r>
              <a:rPr lang="cs-CZ" dirty="0" smtClean="0"/>
              <a:t>kalkulace přibližné ceny</a:t>
            </a:r>
          </a:p>
          <a:p>
            <a:pPr>
              <a:spcBef>
                <a:spcPts val="400"/>
              </a:spcBef>
              <a:spcAft>
                <a:spcPts val="600"/>
              </a:spcAft>
            </a:pPr>
            <a:r>
              <a:rPr lang="cs-CZ" dirty="0" smtClean="0"/>
              <a:t>odsouhlasení klientem</a:t>
            </a:r>
          </a:p>
          <a:p>
            <a:pPr>
              <a:spcBef>
                <a:spcPts val="400"/>
              </a:spcBef>
              <a:spcAft>
                <a:spcPts val="600"/>
              </a:spcAft>
            </a:pPr>
            <a:r>
              <a:rPr lang="cs-CZ" dirty="0" smtClean="0"/>
              <a:t>kolekce informací</a:t>
            </a:r>
          </a:p>
          <a:p>
            <a:pPr lvl="1">
              <a:spcBef>
                <a:spcPts val="400"/>
              </a:spcBef>
              <a:spcAft>
                <a:spcPts val="600"/>
              </a:spcAft>
            </a:pPr>
            <a:r>
              <a:rPr lang="cs-CZ" dirty="0" smtClean="0"/>
              <a:t>třídění podle zdroje, data a relevance</a:t>
            </a:r>
          </a:p>
          <a:p>
            <a:pPr>
              <a:spcBef>
                <a:spcPts val="400"/>
              </a:spcBef>
              <a:spcAft>
                <a:spcPts val="600"/>
              </a:spcAft>
            </a:pPr>
            <a:r>
              <a:rPr lang="cs-CZ" dirty="0" smtClean="0"/>
              <a:t>analýza a syntéza informací a poznatků</a:t>
            </a:r>
          </a:p>
          <a:p>
            <a:pPr>
              <a:spcBef>
                <a:spcPts val="400"/>
              </a:spcBef>
              <a:spcAft>
                <a:spcPts val="600"/>
              </a:spcAft>
            </a:pPr>
            <a:r>
              <a:rPr lang="cs-CZ" dirty="0" smtClean="0"/>
              <a:t>zpracování výsledného dokumentu</a:t>
            </a:r>
          </a:p>
          <a:p>
            <a:pPr>
              <a:spcBef>
                <a:spcPts val="400"/>
              </a:spcBef>
              <a:spcAft>
                <a:spcPts val="600"/>
              </a:spcAft>
            </a:pPr>
            <a:r>
              <a:rPr lang="cs-CZ" dirty="0" smtClean="0"/>
              <a:t>předání klientovi</a:t>
            </a:r>
          </a:p>
          <a:p>
            <a:pPr>
              <a:spcBef>
                <a:spcPts val="400"/>
              </a:spcBef>
              <a:spcAft>
                <a:spcPts val="600"/>
              </a:spcAft>
            </a:pPr>
            <a:r>
              <a:rPr lang="cs-CZ" dirty="0" smtClean="0"/>
              <a:t>proplacení faktury</a:t>
            </a:r>
          </a:p>
          <a:p>
            <a:pPr>
              <a:spcBef>
                <a:spcPts val="400"/>
              </a:spcBef>
              <a:spcAft>
                <a:spcPts val="600"/>
              </a:spcAft>
              <a:buNone/>
            </a:pP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3200" dirty="0" smtClean="0"/>
              <a:t>Zpracování informačního požadavku</a:t>
            </a:r>
            <a:endParaRPr lang="cs-CZ" dirty="0"/>
          </a:p>
        </p:txBody>
      </p:sp>
      <p:pic>
        <p:nvPicPr>
          <p:cNvPr id="4" name="Picture 4"/>
          <p:cNvPicPr>
            <a:picLocks noGrp="1" noChangeAspect="1" noChangeArrowheads="1"/>
          </p:cNvPicPr>
          <p:nvPr>
            <p:ph idx="1"/>
          </p:nvPr>
        </p:nvPicPr>
        <p:blipFill>
          <a:blip r:embed="rId2" cstate="print"/>
          <a:srcRect/>
          <a:stretch>
            <a:fillRect/>
          </a:stretch>
        </p:blipFill>
        <p:spPr bwMode="auto">
          <a:xfrm rot="5400000">
            <a:off x="2111890" y="1712648"/>
            <a:ext cx="5097634" cy="39218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Referenční interview</a:t>
            </a:r>
            <a:endParaRPr lang="cs-CZ" dirty="0"/>
          </a:p>
        </p:txBody>
      </p:sp>
      <p:sp>
        <p:nvSpPr>
          <p:cNvPr id="3" name="Content Placeholder 2"/>
          <p:cNvSpPr>
            <a:spLocks noGrp="1"/>
          </p:cNvSpPr>
          <p:nvPr>
            <p:ph idx="1"/>
          </p:nvPr>
        </p:nvSpPr>
        <p:spPr/>
        <p:txBody>
          <a:bodyPr/>
          <a:lstStyle/>
          <a:p>
            <a:endParaRPr lang="cs-CZ" dirty="0" smtClean="0"/>
          </a:p>
          <a:p>
            <a:r>
              <a:rPr lang="cs-CZ" dirty="0" smtClean="0"/>
              <a:t>článek</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Referenční interview</a:t>
            </a:r>
            <a:endParaRPr lang="cs-CZ" dirty="0"/>
          </a:p>
        </p:txBody>
      </p:sp>
      <p:sp>
        <p:nvSpPr>
          <p:cNvPr id="3" name="Content Placeholder 2"/>
          <p:cNvSpPr>
            <a:spLocks noGrp="1"/>
          </p:cNvSpPr>
          <p:nvPr>
            <p:ph idx="1"/>
          </p:nvPr>
        </p:nvSpPr>
        <p:spPr>
          <a:xfrm>
            <a:off x="455613" y="1323667"/>
            <a:ext cx="8234362" cy="4519613"/>
          </a:xfrm>
        </p:spPr>
        <p:txBody>
          <a:bodyPr/>
          <a:lstStyle/>
          <a:p>
            <a:pPr>
              <a:lnSpc>
                <a:spcPct val="80000"/>
              </a:lnSpc>
            </a:pPr>
            <a:r>
              <a:rPr lang="cs-CZ" dirty="0" smtClean="0"/>
              <a:t>zadání požadavku - referenční interview</a:t>
            </a:r>
          </a:p>
          <a:p>
            <a:pPr lvl="1">
              <a:lnSpc>
                <a:spcPct val="80000"/>
              </a:lnSpc>
            </a:pPr>
            <a:r>
              <a:rPr lang="cs-CZ" dirty="0" smtClean="0"/>
              <a:t>poučený klient – zná postupy, možnosti vstupů a výstupů, umí zpracovat svoji informační potřebu</a:t>
            </a:r>
          </a:p>
          <a:p>
            <a:pPr lvl="1">
              <a:lnSpc>
                <a:spcPct val="80000"/>
              </a:lnSpc>
            </a:pPr>
            <a:r>
              <a:rPr lang="cs-CZ" dirty="0" smtClean="0"/>
              <a:t>nový / nezkušený klient</a:t>
            </a:r>
          </a:p>
          <a:p>
            <a:pPr>
              <a:lnSpc>
                <a:spcPct val="80000"/>
              </a:lnSpc>
            </a:pPr>
            <a:endParaRPr lang="cs-CZ" dirty="0" smtClean="0"/>
          </a:p>
          <a:p>
            <a:pPr>
              <a:lnSpc>
                <a:spcPct val="80000"/>
              </a:lnSpc>
            </a:pPr>
            <a:r>
              <a:rPr lang="cs-CZ" dirty="0" smtClean="0"/>
              <a:t>často se v důsledku referenčního interview výrazně mění zadání</a:t>
            </a:r>
          </a:p>
          <a:p>
            <a:pPr lvl="1">
              <a:lnSpc>
                <a:spcPct val="80000"/>
              </a:lnSpc>
            </a:pPr>
            <a:r>
              <a:rPr lang="cs-CZ" dirty="0" smtClean="0"/>
              <a:t>klient neumí formulovat potřebu</a:t>
            </a:r>
          </a:p>
          <a:p>
            <a:pPr lvl="1">
              <a:lnSpc>
                <a:spcPct val="80000"/>
              </a:lnSpc>
            </a:pPr>
            <a:r>
              <a:rPr lang="cs-CZ" dirty="0" smtClean="0"/>
              <a:t>klient si neuvědomuje svoji potřebu</a:t>
            </a:r>
          </a:p>
          <a:p>
            <a:pPr>
              <a:lnSpc>
                <a:spcPct val="80000"/>
              </a:lnSpc>
              <a:buNone/>
            </a:pPr>
            <a:r>
              <a:rPr lang="cs-CZ" dirty="0" smtClean="0"/>
              <a:t>	</a:t>
            </a:r>
          </a:p>
          <a:p>
            <a:pPr>
              <a:lnSpc>
                <a:spcPct val="80000"/>
              </a:lnSpc>
            </a:pPr>
            <a:r>
              <a:rPr lang="cs-CZ" dirty="0" smtClean="0"/>
              <a:t>- formulář</a:t>
            </a:r>
          </a:p>
          <a:p>
            <a:pPr>
              <a:lnSpc>
                <a:spcPct val="80000"/>
              </a:lnSpc>
            </a:pPr>
            <a:r>
              <a:rPr lang="cs-CZ" dirty="0" smtClean="0"/>
              <a:t>- rozhovor</a:t>
            </a:r>
          </a:p>
          <a:p>
            <a:pPr lvl="1">
              <a:lnSpc>
                <a:spcPct val="80000"/>
              </a:lnSpc>
            </a:pPr>
            <a:r>
              <a:rPr lang="cs-CZ" dirty="0" smtClean="0"/>
              <a:t>nejlépe osobní setkání</a:t>
            </a:r>
          </a:p>
          <a:p>
            <a:pPr lvl="1">
              <a:lnSpc>
                <a:spcPct val="80000"/>
              </a:lnSpc>
            </a:pPr>
            <a:r>
              <a:rPr lang="cs-CZ" dirty="0" smtClean="0"/>
              <a:t>někdy stačí i telefon</a:t>
            </a:r>
          </a:p>
          <a:p>
            <a:pPr lvl="1">
              <a:lnSpc>
                <a:spcPct val="80000"/>
              </a:lnSpc>
            </a:pPr>
            <a:r>
              <a:rPr lang="cs-CZ" dirty="0" smtClean="0"/>
              <a:t>nejhorší mail - pomalá/žádná zpětná vazba</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Cíle RI</a:t>
            </a:r>
            <a:endParaRPr lang="cs-CZ" dirty="0"/>
          </a:p>
        </p:txBody>
      </p:sp>
      <p:sp>
        <p:nvSpPr>
          <p:cNvPr id="3" name="Content Placeholder 2"/>
          <p:cNvSpPr>
            <a:spLocks noGrp="1"/>
          </p:cNvSpPr>
          <p:nvPr>
            <p:ph idx="1"/>
          </p:nvPr>
        </p:nvSpPr>
        <p:spPr/>
        <p:txBody>
          <a:bodyPr/>
          <a:lstStyle/>
          <a:p>
            <a:r>
              <a:rPr lang="cs-CZ" dirty="0" smtClean="0"/>
              <a:t>porozumění problému a literatuře – téma</a:t>
            </a:r>
          </a:p>
          <a:p>
            <a:r>
              <a:rPr lang="cs-CZ" dirty="0" smtClean="0"/>
              <a:t>zjistit, co má již uživatel zjištěno/hotovo (pokud něco)</a:t>
            </a:r>
          </a:p>
          <a:p>
            <a:r>
              <a:rPr lang="cs-CZ" dirty="0" smtClean="0"/>
              <a:t>zjistit klíčové pojmy a synonyma</a:t>
            </a:r>
          </a:p>
          <a:p>
            <a:r>
              <a:rPr lang="cs-CZ" dirty="0" smtClean="0"/>
              <a:t>formální zpřesnění - limity/omezení (chronolog</a:t>
            </a:r>
            <a:r>
              <a:rPr lang="cs-CZ" dirty="0" smtClean="0"/>
              <a:t>. omezení</a:t>
            </a:r>
            <a:r>
              <a:rPr lang="cs-CZ" dirty="0" smtClean="0"/>
              <a:t>, druh dokumentů apod.) a úroveň – </a:t>
            </a:r>
            <a:r>
              <a:rPr lang="cs-CZ" dirty="0" smtClean="0"/>
              <a:t>odborná či </a:t>
            </a:r>
            <a:r>
              <a:rPr lang="cs-CZ" dirty="0" smtClean="0"/>
              <a:t>populár. </a:t>
            </a:r>
          </a:p>
          <a:p>
            <a:r>
              <a:rPr lang="cs-CZ" dirty="0" smtClean="0"/>
              <a:t>cíle rešerše – kolik, datum odevzdání</a:t>
            </a:r>
          </a:p>
          <a:p>
            <a:r>
              <a:rPr lang="cs-CZ" dirty="0" smtClean="0"/>
              <a:t>obecně - příprava strategie – výběr zdrojů (web</a:t>
            </a:r>
            <a:r>
              <a:rPr lang="cs-CZ" dirty="0" smtClean="0"/>
              <a:t>, databáze</a:t>
            </a:r>
            <a:r>
              <a:rPr lang="cs-CZ" dirty="0" smtClean="0"/>
              <a:t>, katalog)</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Náležitosti RI</a:t>
            </a:r>
            <a:endParaRPr lang="cs-CZ" dirty="0"/>
          </a:p>
        </p:txBody>
      </p:sp>
      <p:sp>
        <p:nvSpPr>
          <p:cNvPr id="3" name="Content Placeholder 2"/>
          <p:cNvSpPr>
            <a:spLocks noGrp="1"/>
          </p:cNvSpPr>
          <p:nvPr>
            <p:ph idx="1"/>
          </p:nvPr>
        </p:nvSpPr>
        <p:spPr/>
        <p:txBody>
          <a:bodyPr>
            <a:normAutofit fontScale="85000" lnSpcReduction="10000"/>
          </a:bodyPr>
          <a:lstStyle/>
          <a:p>
            <a:pPr>
              <a:lnSpc>
                <a:spcPct val="120000"/>
              </a:lnSpc>
              <a:spcBef>
                <a:spcPct val="0"/>
              </a:spcBef>
              <a:spcAft>
                <a:spcPts val="600"/>
              </a:spcAft>
              <a:buNone/>
            </a:pPr>
            <a:r>
              <a:rPr lang="cs-CZ" dirty="0" smtClean="0"/>
              <a:t>Formulář</a:t>
            </a:r>
          </a:p>
          <a:p>
            <a:pPr>
              <a:lnSpc>
                <a:spcPct val="120000"/>
              </a:lnSpc>
              <a:spcBef>
                <a:spcPct val="0"/>
              </a:spcBef>
              <a:spcAft>
                <a:spcPts val="600"/>
              </a:spcAft>
            </a:pPr>
            <a:r>
              <a:rPr lang="cs-CZ" dirty="0" err="1" smtClean="0"/>
              <a:t>deadline</a:t>
            </a:r>
            <a:r>
              <a:rPr lang="cs-CZ" dirty="0" smtClean="0"/>
              <a:t> - dobré kriterium pro řazení důležitosti požadavků</a:t>
            </a:r>
          </a:p>
          <a:p>
            <a:pPr>
              <a:lnSpc>
                <a:spcPct val="120000"/>
              </a:lnSpc>
              <a:spcBef>
                <a:spcPct val="0"/>
              </a:spcBef>
              <a:spcAft>
                <a:spcPts val="600"/>
              </a:spcAft>
            </a:pPr>
            <a:r>
              <a:rPr lang="cs-CZ" dirty="0" smtClean="0"/>
              <a:t>slovní formulace žádosti</a:t>
            </a:r>
          </a:p>
          <a:p>
            <a:pPr>
              <a:lnSpc>
                <a:spcPct val="120000"/>
              </a:lnSpc>
              <a:spcBef>
                <a:spcPct val="0"/>
              </a:spcBef>
              <a:spcAft>
                <a:spcPts val="600"/>
              </a:spcAft>
            </a:pPr>
            <a:r>
              <a:rPr lang="cs-CZ" dirty="0" smtClean="0"/>
              <a:t>rozsah / časový horizont</a:t>
            </a:r>
          </a:p>
          <a:p>
            <a:pPr>
              <a:lnSpc>
                <a:spcPct val="120000"/>
              </a:lnSpc>
              <a:spcBef>
                <a:spcPct val="0"/>
              </a:spcBef>
              <a:spcAft>
                <a:spcPts val="600"/>
              </a:spcAft>
            </a:pPr>
            <a:r>
              <a:rPr lang="cs-CZ" dirty="0" smtClean="0"/>
              <a:t>vymezení oblasti / odvětví - např. </a:t>
            </a:r>
            <a:r>
              <a:rPr lang="cs-CZ" dirty="0" err="1" smtClean="0"/>
              <a:t>automotive</a:t>
            </a:r>
            <a:r>
              <a:rPr lang="cs-CZ" dirty="0" smtClean="0"/>
              <a:t>, </a:t>
            </a:r>
            <a:r>
              <a:rPr lang="cs-CZ" dirty="0" err="1" smtClean="0"/>
              <a:t>pharma</a:t>
            </a:r>
            <a:r>
              <a:rPr lang="cs-CZ" dirty="0" smtClean="0"/>
              <a:t>, ...</a:t>
            </a:r>
          </a:p>
          <a:p>
            <a:pPr>
              <a:lnSpc>
                <a:spcPct val="120000"/>
              </a:lnSpc>
              <a:spcBef>
                <a:spcPct val="0"/>
              </a:spcBef>
              <a:spcAft>
                <a:spcPts val="600"/>
              </a:spcAft>
            </a:pPr>
            <a:r>
              <a:rPr lang="cs-CZ" dirty="0" smtClean="0"/>
              <a:t>typ požadavku - </a:t>
            </a:r>
            <a:r>
              <a:rPr lang="cs-CZ" dirty="0" err="1" smtClean="0"/>
              <a:t>press</a:t>
            </a:r>
            <a:r>
              <a:rPr lang="cs-CZ" dirty="0" smtClean="0"/>
              <a:t> </a:t>
            </a:r>
            <a:r>
              <a:rPr lang="cs-CZ" dirty="0" err="1" smtClean="0"/>
              <a:t>search</a:t>
            </a:r>
            <a:r>
              <a:rPr lang="cs-CZ" dirty="0" smtClean="0"/>
              <a:t>, profile, </a:t>
            </a:r>
            <a:r>
              <a:rPr lang="cs-CZ" dirty="0" err="1" smtClean="0"/>
              <a:t>industry</a:t>
            </a:r>
            <a:r>
              <a:rPr lang="cs-CZ" dirty="0" smtClean="0"/>
              <a:t> </a:t>
            </a:r>
            <a:r>
              <a:rPr lang="cs-CZ" dirty="0" err="1" smtClean="0"/>
              <a:t>analyses</a:t>
            </a:r>
            <a:r>
              <a:rPr lang="cs-CZ" dirty="0" smtClean="0"/>
              <a:t>, ...</a:t>
            </a:r>
          </a:p>
          <a:p>
            <a:pPr>
              <a:lnSpc>
                <a:spcPct val="120000"/>
              </a:lnSpc>
              <a:spcBef>
                <a:spcPct val="0"/>
              </a:spcBef>
              <a:spcAft>
                <a:spcPts val="600"/>
              </a:spcAft>
            </a:pPr>
            <a:r>
              <a:rPr lang="cs-CZ" dirty="0" smtClean="0"/>
              <a:t>komu je výsledek určen - pro upřesnění rozsahu, hloubky zpracování</a:t>
            </a:r>
          </a:p>
          <a:p>
            <a:pPr>
              <a:lnSpc>
                <a:spcPct val="120000"/>
              </a:lnSpc>
              <a:spcBef>
                <a:spcPct val="0"/>
              </a:spcBef>
              <a:spcAft>
                <a:spcPts val="600"/>
              </a:spcAft>
            </a:pPr>
            <a:r>
              <a:rPr lang="cs-CZ" dirty="0" smtClean="0"/>
              <a:t>pokud možno ještě jedna formulace zadání, tentokrát jinými slovy, rozsáhleji</a:t>
            </a:r>
          </a:p>
          <a:p>
            <a:pPr>
              <a:lnSpc>
                <a:spcPct val="120000"/>
              </a:lnSpc>
              <a:spcBef>
                <a:spcPct val="0"/>
              </a:spcBef>
              <a:spcAft>
                <a:spcPts val="600"/>
              </a:spcAft>
            </a:pPr>
            <a:r>
              <a:rPr lang="cs-CZ" dirty="0" smtClean="0"/>
              <a:t>doplňující informace - jazyk, dodání primárních dokumentů, formát výsledků,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Forma RI</a:t>
            </a:r>
            <a:endParaRPr lang="cs-CZ" dirty="0"/>
          </a:p>
        </p:txBody>
      </p:sp>
      <p:sp>
        <p:nvSpPr>
          <p:cNvPr id="3" name="Content Placeholder 2"/>
          <p:cNvSpPr>
            <a:spLocks noGrp="1"/>
          </p:cNvSpPr>
          <p:nvPr>
            <p:ph idx="1"/>
          </p:nvPr>
        </p:nvSpPr>
        <p:spPr/>
        <p:txBody>
          <a:bodyPr>
            <a:normAutofit fontScale="92500" lnSpcReduction="10000"/>
          </a:bodyPr>
          <a:lstStyle/>
          <a:p>
            <a:pPr>
              <a:spcAft>
                <a:spcPts val="600"/>
              </a:spcAft>
              <a:buNone/>
            </a:pPr>
            <a:r>
              <a:rPr lang="cs-CZ" dirty="0" smtClean="0"/>
              <a:t>Rozhovor</a:t>
            </a:r>
          </a:p>
          <a:p>
            <a:pPr>
              <a:spcAft>
                <a:spcPts val="600"/>
              </a:spcAft>
            </a:pPr>
            <a:r>
              <a:rPr lang="cs-CZ" dirty="0" smtClean="0"/>
              <a:t>maximální pozornost a soustředění obou stran</a:t>
            </a:r>
          </a:p>
          <a:p>
            <a:pPr>
              <a:spcAft>
                <a:spcPts val="600"/>
              </a:spcAft>
            </a:pPr>
            <a:r>
              <a:rPr lang="cs-CZ" dirty="0" smtClean="0"/>
              <a:t>vše si poznamenávat</a:t>
            </a:r>
          </a:p>
          <a:p>
            <a:pPr>
              <a:spcAft>
                <a:spcPts val="600"/>
              </a:spcAft>
            </a:pPr>
            <a:r>
              <a:rPr lang="cs-CZ" dirty="0" smtClean="0"/>
              <a:t>je dobré znát souvislosti dotazu a použití výsledků rešerše - pomůže to odhalit hlubší zájem o problematiku</a:t>
            </a:r>
          </a:p>
          <a:p>
            <a:pPr>
              <a:spcAft>
                <a:spcPts val="600"/>
              </a:spcAft>
            </a:pPr>
            <a:r>
              <a:rPr lang="cs-CZ" dirty="0" smtClean="0"/>
              <a:t>pokládat otevřené otázky - klient by neměl odpovídat ANO / NE</a:t>
            </a:r>
          </a:p>
          <a:p>
            <a:pPr>
              <a:spcAft>
                <a:spcPts val="600"/>
              </a:spcAft>
            </a:pPr>
            <a:r>
              <a:rPr lang="cs-CZ" dirty="0" smtClean="0"/>
              <a:t>je vhodné obsah projektu polopatisticky interpretovat - jestli jsme opravdu pochopili zadání</a:t>
            </a:r>
          </a:p>
          <a:p>
            <a:pPr>
              <a:spcAft>
                <a:spcPts val="600"/>
              </a:spcAft>
            </a:pPr>
            <a:r>
              <a:rPr lang="cs-CZ" dirty="0" smtClean="0"/>
              <a:t>spolu s klientem ještě jednou formulovat dotaz jinými slovy</a:t>
            </a:r>
          </a:p>
          <a:p>
            <a:pPr>
              <a:spcAft>
                <a:spcPts val="600"/>
              </a:spcAft>
            </a:pPr>
            <a:r>
              <a:rPr lang="cs-CZ" dirty="0" smtClean="0"/>
              <a:t>nabídnout další přidanou hodnotu - hlubší analýzu, informace o širších souvislostech,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p:cNvSpPr>
            <a:spLocks noGrp="1" noChangeArrowheads="1"/>
          </p:cNvSpPr>
          <p:nvPr>
            <p:ph type="title"/>
          </p:nvPr>
        </p:nvSpPr>
        <p:spPr>
          <a:xfrm>
            <a:off x="467544" y="200025"/>
            <a:ext cx="7560841" cy="863600"/>
          </a:xfrm>
        </p:spPr>
        <p:txBody>
          <a:bodyPr/>
          <a:lstStyle/>
          <a:p>
            <a:r>
              <a:rPr lang="cs-CZ" dirty="0" smtClean="0"/>
              <a:t>Informační průmysl - obsah</a:t>
            </a:r>
            <a:endParaRPr lang="en-US" sz="2600" b="0" dirty="0"/>
          </a:p>
        </p:txBody>
      </p:sp>
      <p:sp>
        <p:nvSpPr>
          <p:cNvPr id="51207" name="Rectangle 7"/>
          <p:cNvSpPr>
            <a:spLocks noGrp="1" noChangeArrowheads="1"/>
          </p:cNvSpPr>
          <p:nvPr>
            <p:ph type="body" idx="1"/>
          </p:nvPr>
        </p:nvSpPr>
        <p:spPr/>
        <p:txBody>
          <a:bodyPr/>
          <a:lstStyle/>
          <a:p>
            <a:r>
              <a:rPr lang="cs-CZ" dirty="0" smtClean="0">
                <a:solidFill>
                  <a:schemeClr val="bg1">
                    <a:lumMod val="75000"/>
                  </a:schemeClr>
                </a:solidFill>
              </a:rPr>
              <a:t>Zaměření a obsah IP</a:t>
            </a:r>
          </a:p>
          <a:p>
            <a:r>
              <a:rPr lang="cs-CZ" dirty="0" smtClean="0">
                <a:solidFill>
                  <a:schemeClr val="bg1">
                    <a:lumMod val="75000"/>
                  </a:schemeClr>
                </a:solidFill>
              </a:rPr>
              <a:t>Informační a znalostní management</a:t>
            </a:r>
          </a:p>
          <a:p>
            <a:r>
              <a:rPr lang="cs-CZ" dirty="0" err="1" smtClean="0"/>
              <a:t>Research</a:t>
            </a:r>
            <a:r>
              <a:rPr lang="cs-CZ" dirty="0" smtClean="0"/>
              <a:t> neboli výzkum</a:t>
            </a:r>
          </a:p>
          <a:p>
            <a:pPr lvl="3"/>
            <a:r>
              <a:rPr lang="cs-CZ" dirty="0" smtClean="0"/>
              <a:t>Vyhledávání</a:t>
            </a:r>
          </a:p>
          <a:p>
            <a:pPr lvl="3"/>
            <a:r>
              <a:rPr lang="cs-CZ" dirty="0" smtClean="0"/>
              <a:t>Metody</a:t>
            </a:r>
          </a:p>
          <a:p>
            <a:pPr lvl="3"/>
            <a:r>
              <a:rPr lang="cs-CZ" dirty="0" smtClean="0"/>
              <a:t>Zdroje</a:t>
            </a:r>
          </a:p>
          <a:p>
            <a:pPr lvl="3"/>
            <a:endParaRPr lang="cs-CZ" dirty="0" smtClean="0"/>
          </a:p>
          <a:p>
            <a:r>
              <a:rPr lang="cs-CZ" dirty="0" smtClean="0"/>
              <a:t>Analýza a syntéza informací</a:t>
            </a:r>
          </a:p>
          <a:p>
            <a:pPr lvl="3"/>
            <a:r>
              <a:rPr lang="cs-CZ" dirty="0" smtClean="0"/>
              <a:t>Metody a postupy</a:t>
            </a:r>
          </a:p>
          <a:p>
            <a:r>
              <a:rPr lang="cs-CZ" dirty="0" err="1" smtClean="0"/>
              <a:t>Competitive</a:t>
            </a:r>
            <a:r>
              <a:rPr lang="cs-CZ" dirty="0" smtClean="0"/>
              <a:t> </a:t>
            </a:r>
            <a:r>
              <a:rPr lang="cs-CZ" dirty="0" err="1" smtClean="0"/>
              <a:t>Intelligence</a:t>
            </a:r>
            <a:endParaRPr lang="cs-CZ" dirty="0" smtClean="0"/>
          </a:p>
          <a:p>
            <a:pPr lvl="3"/>
            <a:r>
              <a:rPr lang="cs-CZ" dirty="0" smtClean="0"/>
              <a:t>Strategický význam informací a znalostí</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Úspěch RI</a:t>
            </a:r>
            <a:endParaRPr lang="cs-CZ" dirty="0"/>
          </a:p>
        </p:txBody>
      </p:sp>
      <p:sp>
        <p:nvSpPr>
          <p:cNvPr id="3" name="Content Placeholder 2"/>
          <p:cNvSpPr>
            <a:spLocks noGrp="1"/>
          </p:cNvSpPr>
          <p:nvPr>
            <p:ph idx="1"/>
          </p:nvPr>
        </p:nvSpPr>
        <p:spPr/>
        <p:txBody>
          <a:bodyPr/>
          <a:lstStyle/>
          <a:p>
            <a:pPr>
              <a:lnSpc>
                <a:spcPct val="150000"/>
              </a:lnSpc>
              <a:spcAft>
                <a:spcPts val="600"/>
              </a:spcAft>
            </a:pPr>
            <a:r>
              <a:rPr lang="cs-CZ" dirty="0" smtClean="0"/>
              <a:t>snažit se předcházet </a:t>
            </a:r>
            <a:r>
              <a:rPr lang="cs-CZ" dirty="0" err="1" smtClean="0"/>
              <a:t>nedorozumněním</a:t>
            </a:r>
            <a:endParaRPr lang="cs-CZ" dirty="0" smtClean="0"/>
          </a:p>
          <a:p>
            <a:pPr>
              <a:lnSpc>
                <a:spcPct val="150000"/>
              </a:lnSpc>
              <a:spcAft>
                <a:spcPts val="600"/>
              </a:spcAft>
            </a:pPr>
            <a:r>
              <a:rPr lang="cs-CZ" dirty="0" smtClean="0"/>
              <a:t>dostatek času na ověření požadavku a projití celého interview</a:t>
            </a:r>
          </a:p>
          <a:p>
            <a:pPr>
              <a:lnSpc>
                <a:spcPct val="150000"/>
              </a:lnSpc>
              <a:spcAft>
                <a:spcPts val="600"/>
              </a:spcAft>
            </a:pPr>
            <a:r>
              <a:rPr lang="cs-CZ" dirty="0" smtClean="0"/>
              <a:t>není vhodné, když zadavatelem požadavku není přímo koncový uživatel (ale např. sekretářka)</a:t>
            </a:r>
          </a:p>
          <a:p>
            <a:pPr>
              <a:lnSpc>
                <a:spcPct val="150000"/>
              </a:lnSpc>
              <a:spcAft>
                <a:spcPts val="600"/>
              </a:spcAft>
            </a:pP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vyhledávání</a:t>
            </a:r>
            <a:endParaRPr lang="cs-CZ" dirty="0"/>
          </a:p>
        </p:txBody>
      </p:sp>
      <p:sp>
        <p:nvSpPr>
          <p:cNvPr id="5" name="Text Placeholder 4"/>
          <p:cNvSpPr>
            <a:spLocks noGrp="1"/>
          </p:cNvSpPr>
          <p:nvPr>
            <p:ph type="body" idx="1"/>
          </p:nvPr>
        </p:nvSpPr>
        <p:spPr/>
        <p:txBody>
          <a:bodyPr/>
          <a:lstStyle/>
          <a:p>
            <a:pPr indent="88900"/>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Vyhledávací proces</a:t>
            </a:r>
            <a:endParaRPr lang="cs-CZ" dirty="0"/>
          </a:p>
        </p:txBody>
      </p:sp>
      <p:sp>
        <p:nvSpPr>
          <p:cNvPr id="3" name="Content Placeholder 2"/>
          <p:cNvSpPr>
            <a:spLocks noGrp="1"/>
          </p:cNvSpPr>
          <p:nvPr>
            <p:ph idx="1"/>
          </p:nvPr>
        </p:nvSpPr>
        <p:spPr/>
        <p:txBody>
          <a:bodyPr/>
          <a:lstStyle/>
          <a:p>
            <a:r>
              <a:rPr lang="cs-CZ" dirty="0" err="1" smtClean="0"/>
              <a:t>Timing</a:t>
            </a:r>
            <a:endParaRPr lang="cs-CZ" dirty="0" smtClean="0"/>
          </a:p>
          <a:p>
            <a:r>
              <a:rPr lang="cs-CZ" dirty="0" smtClean="0"/>
              <a:t>Zdroje – mít, znát, vytvářet, uchovávat seznam zdrojů</a:t>
            </a:r>
          </a:p>
          <a:p>
            <a:r>
              <a:rPr lang="cs-CZ" dirty="0" smtClean="0"/>
              <a:t>Dotaz – přemýšlet, nakreslit – </a:t>
            </a:r>
            <a:r>
              <a:rPr lang="cs-CZ" dirty="0" err="1" smtClean="0"/>
              <a:t>externalizace</a:t>
            </a:r>
            <a:r>
              <a:rPr lang="cs-CZ" dirty="0" smtClean="0"/>
              <a:t> (omezení mysli)</a:t>
            </a:r>
          </a:p>
          <a:p>
            <a:r>
              <a:rPr lang="cs-CZ" dirty="0" smtClean="0"/>
              <a:t>Taktiky a strategie</a:t>
            </a:r>
          </a:p>
          <a:p>
            <a:r>
              <a:rPr lang="cs-CZ" dirty="0" smtClean="0"/>
              <a:t>Znát klasifikace</a:t>
            </a:r>
          </a:p>
          <a:p>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800" dirty="0" smtClean="0">
                <a:latin typeface="Arial" charset="0"/>
              </a:rPr>
              <a:t>Zdroje, nástroje a techniky získávání informací</a:t>
            </a:r>
            <a:endParaRPr lang="cs-CZ" dirty="0"/>
          </a:p>
        </p:txBody>
      </p:sp>
      <p:sp>
        <p:nvSpPr>
          <p:cNvPr id="3" name="Content Placeholder 2"/>
          <p:cNvSpPr>
            <a:spLocks noGrp="1"/>
          </p:cNvSpPr>
          <p:nvPr>
            <p:ph idx="1"/>
          </p:nvPr>
        </p:nvSpPr>
        <p:spPr/>
        <p:txBody>
          <a:bodyPr/>
          <a:lstStyle/>
          <a:p>
            <a:pPr>
              <a:lnSpc>
                <a:spcPct val="90000"/>
              </a:lnSpc>
            </a:pPr>
            <a:r>
              <a:rPr lang="cs-CZ" dirty="0" smtClean="0">
                <a:solidFill>
                  <a:schemeClr val="accent1"/>
                </a:solidFill>
              </a:rPr>
              <a:t>Státní agentury</a:t>
            </a:r>
            <a:r>
              <a:rPr lang="cs-CZ" dirty="0" smtClean="0"/>
              <a:t> (u nás </a:t>
            </a:r>
            <a:r>
              <a:rPr lang="cs-CZ" dirty="0" err="1" smtClean="0"/>
              <a:t>CzechTrade</a:t>
            </a:r>
            <a:r>
              <a:rPr lang="cs-CZ" dirty="0" smtClean="0"/>
              <a:t>, </a:t>
            </a:r>
            <a:r>
              <a:rPr lang="cs-CZ" dirty="0" err="1" smtClean="0"/>
              <a:t>CzechInvest</a:t>
            </a:r>
            <a:r>
              <a:rPr lang="cs-CZ" dirty="0" smtClean="0"/>
              <a:t>, …)</a:t>
            </a:r>
          </a:p>
          <a:p>
            <a:pPr>
              <a:lnSpc>
                <a:spcPct val="90000"/>
              </a:lnSpc>
            </a:pPr>
            <a:r>
              <a:rPr lang="cs-CZ" dirty="0" smtClean="0">
                <a:solidFill>
                  <a:schemeClr val="accent1"/>
                </a:solidFill>
              </a:rPr>
              <a:t>Profesní organizace </a:t>
            </a:r>
            <a:r>
              <a:rPr lang="cs-CZ" dirty="0" smtClean="0"/>
              <a:t>(asociace, sdružení, cechy,…)</a:t>
            </a:r>
          </a:p>
          <a:p>
            <a:pPr>
              <a:lnSpc>
                <a:spcPct val="90000"/>
              </a:lnSpc>
            </a:pPr>
            <a:r>
              <a:rPr lang="cs-CZ" dirty="0" smtClean="0"/>
              <a:t>Vyhledávání v </a:t>
            </a:r>
            <a:r>
              <a:rPr lang="cs-CZ" dirty="0" smtClean="0">
                <a:solidFill>
                  <a:schemeClr val="accent1"/>
                </a:solidFill>
              </a:rPr>
              <a:t>on-line databázích</a:t>
            </a:r>
          </a:p>
          <a:p>
            <a:pPr>
              <a:lnSpc>
                <a:spcPct val="90000"/>
              </a:lnSpc>
            </a:pPr>
            <a:r>
              <a:rPr lang="cs-CZ" dirty="0" smtClean="0"/>
              <a:t>Získávání informací od </a:t>
            </a:r>
            <a:r>
              <a:rPr lang="cs-CZ" dirty="0" smtClean="0">
                <a:solidFill>
                  <a:schemeClr val="accent1"/>
                </a:solidFill>
              </a:rPr>
              <a:t>informačních</a:t>
            </a:r>
            <a:r>
              <a:rPr lang="cs-CZ" dirty="0" smtClean="0">
                <a:solidFill>
                  <a:schemeClr val="tx1"/>
                </a:solidFill>
              </a:rPr>
              <a:t> </a:t>
            </a:r>
            <a:r>
              <a:rPr lang="cs-CZ" dirty="0" smtClean="0">
                <a:solidFill>
                  <a:schemeClr val="accent1"/>
                </a:solidFill>
              </a:rPr>
              <a:t>společností</a:t>
            </a:r>
            <a:r>
              <a:rPr lang="cs-CZ" dirty="0" smtClean="0"/>
              <a:t> a ze zdrojů </a:t>
            </a:r>
            <a:r>
              <a:rPr lang="cs-CZ" dirty="0" smtClean="0">
                <a:solidFill>
                  <a:schemeClr val="accent1"/>
                </a:solidFill>
              </a:rPr>
              <a:t>investiční komunity</a:t>
            </a:r>
            <a:r>
              <a:rPr lang="cs-CZ" dirty="0" smtClean="0"/>
              <a:t> </a:t>
            </a:r>
          </a:p>
          <a:p>
            <a:pPr>
              <a:lnSpc>
                <a:spcPct val="90000"/>
              </a:lnSpc>
            </a:pPr>
            <a:r>
              <a:rPr lang="cs-CZ" dirty="0" err="1" smtClean="0">
                <a:solidFill>
                  <a:schemeClr val="accent1"/>
                </a:solidFill>
              </a:rPr>
              <a:t>Press</a:t>
            </a:r>
            <a:r>
              <a:rPr lang="cs-CZ" dirty="0" smtClean="0">
                <a:solidFill>
                  <a:schemeClr val="accent1"/>
                </a:solidFill>
              </a:rPr>
              <a:t> </a:t>
            </a:r>
            <a:r>
              <a:rPr lang="cs-CZ" dirty="0" err="1" smtClean="0">
                <a:solidFill>
                  <a:schemeClr val="accent1"/>
                </a:solidFill>
              </a:rPr>
              <a:t>research</a:t>
            </a:r>
            <a:r>
              <a:rPr lang="cs-CZ" dirty="0" smtClean="0"/>
              <a:t> – </a:t>
            </a:r>
            <a:r>
              <a:rPr lang="cs-CZ" dirty="0" err="1" smtClean="0"/>
              <a:t>info</a:t>
            </a:r>
            <a:r>
              <a:rPr lang="cs-CZ" dirty="0" smtClean="0"/>
              <a:t> z přehledů a interview </a:t>
            </a:r>
          </a:p>
          <a:p>
            <a:r>
              <a:rPr lang="cs-CZ" dirty="0" smtClean="0">
                <a:solidFill>
                  <a:schemeClr val="accent1"/>
                </a:solidFill>
              </a:rPr>
              <a:t>Drive-by</a:t>
            </a:r>
            <a:r>
              <a:rPr lang="cs-CZ" dirty="0" smtClean="0"/>
              <a:t> a </a:t>
            </a:r>
            <a:r>
              <a:rPr lang="cs-CZ" dirty="0" smtClean="0">
                <a:solidFill>
                  <a:schemeClr val="accent1"/>
                </a:solidFill>
              </a:rPr>
              <a:t>On-</a:t>
            </a:r>
            <a:r>
              <a:rPr lang="cs-CZ" dirty="0" err="1" smtClean="0">
                <a:solidFill>
                  <a:schemeClr val="accent1"/>
                </a:solidFill>
              </a:rPr>
              <a:t>site</a:t>
            </a:r>
            <a:r>
              <a:rPr lang="cs-CZ" dirty="0" smtClean="0">
                <a:solidFill>
                  <a:schemeClr val="accent1"/>
                </a:solidFill>
              </a:rPr>
              <a:t> pozorování</a:t>
            </a:r>
          </a:p>
          <a:p>
            <a:r>
              <a:rPr lang="cs-CZ" dirty="0" err="1" smtClean="0">
                <a:solidFill>
                  <a:schemeClr val="accent1"/>
                </a:solidFill>
              </a:rPr>
              <a:t>Benchmarking</a:t>
            </a:r>
            <a:r>
              <a:rPr lang="cs-CZ" dirty="0" smtClean="0"/>
              <a:t> – porovnávání známých informací</a:t>
            </a:r>
          </a:p>
          <a:p>
            <a:r>
              <a:rPr lang="cs-CZ" dirty="0" smtClean="0">
                <a:solidFill>
                  <a:schemeClr val="accent1"/>
                </a:solidFill>
              </a:rPr>
              <a:t>Analytické metody </a:t>
            </a:r>
            <a:r>
              <a:rPr lang="cs-CZ" dirty="0" smtClean="0"/>
              <a:t>– SWOT, PEST,…</a:t>
            </a:r>
          </a:p>
          <a:p>
            <a:r>
              <a:rPr lang="cs-CZ" dirty="0" smtClean="0">
                <a:solidFill>
                  <a:schemeClr val="accent1"/>
                </a:solidFill>
              </a:rPr>
              <a:t>Reversní inženýrství,...</a:t>
            </a:r>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Zdroje a data</a:t>
            </a:r>
            <a:endParaRPr lang="cs-CZ" dirty="0"/>
          </a:p>
        </p:txBody>
      </p:sp>
      <p:sp>
        <p:nvSpPr>
          <p:cNvPr id="3" name="Content Placeholder 2"/>
          <p:cNvSpPr>
            <a:spLocks noGrp="1"/>
          </p:cNvSpPr>
          <p:nvPr>
            <p:ph idx="1"/>
          </p:nvPr>
        </p:nvSpPr>
        <p:spPr/>
        <p:txBody>
          <a:bodyPr>
            <a:normAutofit lnSpcReduction="10000"/>
          </a:bodyPr>
          <a:lstStyle/>
          <a:p>
            <a:r>
              <a:rPr lang="cs-CZ" dirty="0" smtClean="0"/>
              <a:t>Zdroje</a:t>
            </a:r>
          </a:p>
          <a:p>
            <a:pPr lvl="2"/>
            <a:r>
              <a:rPr lang="cs-CZ" dirty="0" smtClean="0"/>
              <a:t>Online X Offline</a:t>
            </a:r>
          </a:p>
          <a:p>
            <a:pPr lvl="2"/>
            <a:r>
              <a:rPr lang="cs-CZ" dirty="0" smtClean="0"/>
              <a:t>Free X </a:t>
            </a:r>
            <a:r>
              <a:rPr lang="cs-CZ" dirty="0" err="1" smtClean="0"/>
              <a:t>Fee</a:t>
            </a:r>
            <a:endParaRPr lang="cs-CZ" dirty="0" smtClean="0"/>
          </a:p>
          <a:p>
            <a:pPr lvl="2"/>
            <a:r>
              <a:rPr lang="cs-CZ" dirty="0" smtClean="0"/>
              <a:t>Internet X </a:t>
            </a:r>
            <a:r>
              <a:rPr lang="cs-CZ" dirty="0" err="1" smtClean="0"/>
              <a:t>profi</a:t>
            </a:r>
            <a:r>
              <a:rPr lang="cs-CZ" dirty="0" smtClean="0"/>
              <a:t> DB</a:t>
            </a:r>
          </a:p>
          <a:p>
            <a:pPr lvl="2"/>
            <a:endParaRPr lang="cs-CZ" dirty="0" smtClean="0"/>
          </a:p>
          <a:p>
            <a:pPr lvl="2"/>
            <a:r>
              <a:rPr lang="cs-CZ" dirty="0" smtClean="0"/>
              <a:t>Volba zdroje</a:t>
            </a:r>
          </a:p>
          <a:p>
            <a:pPr lvl="2"/>
            <a:r>
              <a:rPr lang="cs-CZ" dirty="0" smtClean="0"/>
              <a:t>Ověřování</a:t>
            </a:r>
          </a:p>
          <a:p>
            <a:pPr lvl="2"/>
            <a:endParaRPr lang="cs-CZ" dirty="0" smtClean="0"/>
          </a:p>
          <a:p>
            <a:r>
              <a:rPr lang="cs-CZ" dirty="0" smtClean="0"/>
              <a:t>Data</a:t>
            </a:r>
          </a:p>
          <a:p>
            <a:pPr lvl="1"/>
            <a:r>
              <a:rPr lang="cs-CZ" dirty="0" err="1" smtClean="0"/>
              <a:t>Hard</a:t>
            </a:r>
            <a:endParaRPr lang="cs-CZ" dirty="0" smtClean="0"/>
          </a:p>
          <a:p>
            <a:pPr lvl="2"/>
            <a:r>
              <a:rPr lang="cs-CZ" dirty="0" smtClean="0"/>
              <a:t>Čísla, tabulky, grafy, jména</a:t>
            </a:r>
          </a:p>
          <a:p>
            <a:pPr lvl="2"/>
            <a:endParaRPr lang="cs-CZ" dirty="0" smtClean="0"/>
          </a:p>
          <a:p>
            <a:pPr lvl="1"/>
            <a:r>
              <a:rPr lang="cs-CZ" dirty="0" smtClean="0"/>
              <a:t>Soft</a:t>
            </a:r>
          </a:p>
          <a:p>
            <a:pPr lvl="2"/>
            <a:r>
              <a:rPr lang="cs-CZ" dirty="0" smtClean="0"/>
              <a:t>Obecné informace, textová forma, souvislosti, hodnocení</a:t>
            </a:r>
            <a:endParaRPr lang="en-US" dirty="0" smtClean="0"/>
          </a:p>
          <a:p>
            <a:endParaRPr lang="en-US" dirty="0" smtClean="0"/>
          </a:p>
          <a:p>
            <a:pPr lvl="1"/>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Vyhledávací strategie</a:t>
            </a:r>
            <a:endParaRPr lang="cs-CZ" dirty="0"/>
          </a:p>
        </p:txBody>
      </p:sp>
      <p:sp>
        <p:nvSpPr>
          <p:cNvPr id="3" name="Content Placeholder 2"/>
          <p:cNvSpPr>
            <a:spLocks noGrp="1"/>
          </p:cNvSpPr>
          <p:nvPr>
            <p:ph idx="1"/>
          </p:nvPr>
        </p:nvSpPr>
        <p:spPr/>
        <p:txBody>
          <a:bodyPr/>
          <a:lstStyle/>
          <a:p>
            <a:r>
              <a:rPr lang="cs-CZ" dirty="0" smtClean="0"/>
              <a:t>Stavební kameny</a:t>
            </a:r>
          </a:p>
          <a:p>
            <a:r>
              <a:rPr lang="cs-CZ" dirty="0" smtClean="0"/>
              <a:t>Rostoucí perla</a:t>
            </a:r>
          </a:p>
          <a:p>
            <a:r>
              <a:rPr lang="cs-CZ" dirty="0" smtClean="0"/>
              <a:t>Osekávání</a:t>
            </a:r>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Vyhledávání</a:t>
            </a:r>
            <a:endParaRPr lang="cs-CZ" dirty="0"/>
          </a:p>
        </p:txBody>
      </p:sp>
      <p:sp>
        <p:nvSpPr>
          <p:cNvPr id="3" name="Content Placeholder 2"/>
          <p:cNvSpPr>
            <a:spLocks noGrp="1"/>
          </p:cNvSpPr>
          <p:nvPr>
            <p:ph idx="1"/>
          </p:nvPr>
        </p:nvSpPr>
        <p:spPr/>
        <p:txBody>
          <a:bodyPr/>
          <a:lstStyle/>
          <a:p>
            <a:r>
              <a:rPr lang="cs-CZ" dirty="0" smtClean="0"/>
              <a:t>Nakreslit dotaz</a:t>
            </a:r>
          </a:p>
          <a:p>
            <a:r>
              <a:rPr lang="cs-CZ" dirty="0" smtClean="0"/>
              <a:t>Kombinovat </a:t>
            </a:r>
          </a:p>
          <a:p>
            <a:r>
              <a:rPr lang="cs-CZ" dirty="0" smtClean="0"/>
              <a:t>Nepoužívat jednoduché dotazy</a:t>
            </a:r>
          </a:p>
          <a:p>
            <a:r>
              <a:rPr lang="cs-CZ" dirty="0" smtClean="0"/>
              <a:t>Kontrolovat</a:t>
            </a:r>
          </a:p>
          <a:p>
            <a:r>
              <a:rPr lang="cs-CZ" dirty="0" smtClean="0"/>
              <a:t>Vyvarovat se „</a:t>
            </a:r>
            <a:r>
              <a:rPr lang="cs-CZ" dirty="0" err="1" smtClean="0"/>
              <a:t>Google</a:t>
            </a:r>
            <a:r>
              <a:rPr lang="cs-CZ" dirty="0" smtClean="0"/>
              <a:t> syndromu“</a:t>
            </a:r>
          </a:p>
          <a:p>
            <a:r>
              <a:rPr lang="cs-CZ" dirty="0" smtClean="0"/>
              <a:t>Používat specializované </a:t>
            </a:r>
            <a:r>
              <a:rPr lang="cs-CZ" dirty="0" smtClean="0"/>
              <a:t>nástroje a zdroje</a:t>
            </a:r>
          </a:p>
          <a:p>
            <a:r>
              <a:rPr lang="cs-CZ" dirty="0" smtClean="0"/>
              <a:t>Využívat plně možností vyhledávače – </a:t>
            </a:r>
            <a:r>
              <a:rPr lang="cs-CZ" dirty="0" err="1" smtClean="0"/>
              <a:t>wildcards</a:t>
            </a:r>
            <a:r>
              <a:rPr lang="cs-CZ" dirty="0" smtClean="0"/>
              <a:t>, </a:t>
            </a:r>
            <a:r>
              <a:rPr lang="cs-CZ" dirty="0" err="1" smtClean="0"/>
              <a:t>truncation</a:t>
            </a:r>
            <a:r>
              <a:rPr lang="cs-CZ" dirty="0" smtClean="0"/>
              <a:t>, vyhledávání dle polí, omezení místa nebo času…</a:t>
            </a: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Vyhledávání </a:t>
            </a:r>
            <a:endParaRPr lang="cs-CZ" dirty="0"/>
          </a:p>
        </p:txBody>
      </p:sp>
      <p:sp>
        <p:nvSpPr>
          <p:cNvPr id="3" name="Content Placeholder 2"/>
          <p:cNvSpPr>
            <a:spLocks noGrp="1"/>
          </p:cNvSpPr>
          <p:nvPr>
            <p:ph idx="1"/>
          </p:nvPr>
        </p:nvSpPr>
        <p:spPr/>
        <p:txBody>
          <a:bodyPr/>
          <a:lstStyle/>
          <a:p>
            <a:r>
              <a:rPr lang="cs-CZ" dirty="0" err="1" smtClean="0"/>
              <a:t>Searching</a:t>
            </a:r>
            <a:r>
              <a:rPr lang="cs-CZ" dirty="0" smtClean="0"/>
              <a:t> x </a:t>
            </a:r>
            <a:r>
              <a:rPr lang="cs-CZ" dirty="0" err="1" smtClean="0"/>
              <a:t>Browsing</a:t>
            </a:r>
            <a:endParaRPr lang="cs-CZ" dirty="0" smtClean="0"/>
          </a:p>
          <a:p>
            <a:r>
              <a:rPr lang="cs-CZ" dirty="0" smtClean="0"/>
              <a:t>Taktiky: </a:t>
            </a:r>
          </a:p>
          <a:p>
            <a:pPr lvl="1"/>
            <a:r>
              <a:rPr lang="cs-CZ" dirty="0" smtClean="0"/>
              <a:t>Zužovaní záběru dotazu – omezení na určité pole, </a:t>
            </a:r>
            <a:r>
              <a:rPr lang="cs-CZ" dirty="0" err="1" smtClean="0"/>
              <a:t>proximitní</a:t>
            </a:r>
            <a:r>
              <a:rPr lang="cs-CZ" dirty="0" smtClean="0"/>
              <a:t> operátory, typy dokumentů, NOT, časové či jazykové omezení…</a:t>
            </a:r>
          </a:p>
          <a:p>
            <a:pPr lvl="1"/>
            <a:r>
              <a:rPr lang="cs-CZ" dirty="0" smtClean="0"/>
              <a:t>Rozšiřování – synonyma, pravopisné varianty, OR, zástupné znaky, obecné termíny…</a:t>
            </a:r>
          </a:p>
          <a:p>
            <a:pPr lvl="1"/>
            <a:r>
              <a:rPr lang="cs-CZ" dirty="0" smtClean="0"/>
              <a:t>Zvýšení přesnosti – AND, NOT, „case sensitive“, </a:t>
            </a:r>
            <a:r>
              <a:rPr lang="cs-CZ" dirty="0" err="1" smtClean="0"/>
              <a:t>proximitní</a:t>
            </a:r>
            <a:r>
              <a:rPr lang="cs-CZ" dirty="0" smtClean="0"/>
              <a:t> operátory, „</a:t>
            </a:r>
            <a:r>
              <a:rPr lang="cs-CZ" dirty="0" err="1" smtClean="0"/>
              <a:t>weighted</a:t>
            </a:r>
            <a:r>
              <a:rPr lang="cs-CZ" dirty="0" smtClean="0"/>
              <a:t> </a:t>
            </a:r>
            <a:r>
              <a:rPr lang="cs-CZ" dirty="0" err="1" smtClean="0"/>
              <a:t>searching</a:t>
            </a:r>
            <a:r>
              <a:rPr lang="cs-CZ" dirty="0" smtClean="0"/>
              <a:t>“, omezení na pole…</a:t>
            </a:r>
          </a:p>
          <a:p>
            <a:pPr lvl="1"/>
            <a:r>
              <a:rPr lang="cs-CZ" dirty="0" smtClean="0"/>
              <a:t>Úplnost – OR, krácení, zástupné znaky, paralelní vyhledávání </a:t>
            </a:r>
            <a:r>
              <a:rPr lang="cs-CZ" smtClean="0"/>
              <a:t>v různých DB</a:t>
            </a:r>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Typy úkolů</a:t>
            </a:r>
            <a:endParaRPr lang="cs-CZ" dirty="0"/>
          </a:p>
        </p:txBody>
      </p:sp>
      <p:sp>
        <p:nvSpPr>
          <p:cNvPr id="3" name="Content Placeholder 2"/>
          <p:cNvSpPr>
            <a:spLocks noGrp="1"/>
          </p:cNvSpPr>
          <p:nvPr>
            <p:ph idx="1"/>
          </p:nvPr>
        </p:nvSpPr>
        <p:spPr/>
        <p:txBody>
          <a:bodyPr>
            <a:normAutofit fontScale="92500"/>
          </a:bodyPr>
          <a:lstStyle/>
          <a:p>
            <a:r>
              <a:rPr lang="cs-CZ" dirty="0" smtClean="0"/>
              <a:t>Profil</a:t>
            </a:r>
          </a:p>
          <a:p>
            <a:r>
              <a:rPr lang="cs-CZ" dirty="0" smtClean="0"/>
              <a:t>Zhodnocení, prověření – tisk, názor, analýza</a:t>
            </a:r>
          </a:p>
          <a:p>
            <a:r>
              <a:rPr lang="cs-CZ" dirty="0" smtClean="0"/>
              <a:t>Odvětvová, průmyslová analýza – přehledy, srovnání, trendy</a:t>
            </a:r>
          </a:p>
          <a:p>
            <a:r>
              <a:rPr lang="cs-CZ" dirty="0" smtClean="0"/>
              <a:t>Kontinuální sledování – CI, EWS</a:t>
            </a:r>
          </a:p>
          <a:p>
            <a:r>
              <a:rPr lang="cs-CZ" dirty="0" smtClean="0"/>
              <a:t>Konkurenti – CI</a:t>
            </a:r>
          </a:p>
          <a:p>
            <a:r>
              <a:rPr lang="cs-CZ" dirty="0" smtClean="0"/>
              <a:t>Ad-hoc dotazy – cokoliv</a:t>
            </a:r>
          </a:p>
          <a:p>
            <a:r>
              <a:rPr lang="cs-CZ" dirty="0" err="1" smtClean="0"/>
              <a:t>People</a:t>
            </a:r>
            <a:r>
              <a:rPr lang="cs-CZ" dirty="0" smtClean="0"/>
              <a:t> </a:t>
            </a:r>
            <a:r>
              <a:rPr lang="cs-CZ" dirty="0" err="1" smtClean="0"/>
              <a:t>search</a:t>
            </a:r>
            <a:endParaRPr lang="cs-CZ" dirty="0" smtClean="0"/>
          </a:p>
          <a:p>
            <a:r>
              <a:rPr lang="cs-CZ" dirty="0" smtClean="0"/>
              <a:t>Konexe a vazby – lidí i firem</a:t>
            </a:r>
          </a:p>
          <a:p>
            <a:r>
              <a:rPr lang="cs-CZ" dirty="0" smtClean="0"/>
              <a:t>Peer </a:t>
            </a:r>
            <a:r>
              <a:rPr lang="cs-CZ" dirty="0" err="1" smtClean="0"/>
              <a:t>group</a:t>
            </a:r>
            <a:endParaRPr lang="cs-CZ" dirty="0" smtClean="0"/>
          </a:p>
          <a:p>
            <a:r>
              <a:rPr lang="cs-CZ" dirty="0" smtClean="0"/>
              <a:t>Seznamy – klienti, </a:t>
            </a:r>
            <a:r>
              <a:rPr lang="cs-CZ" dirty="0" err="1" smtClean="0"/>
              <a:t>targets</a:t>
            </a:r>
            <a:endParaRPr lang="cs-CZ" dirty="0" smtClean="0"/>
          </a:p>
          <a:p>
            <a:r>
              <a:rPr lang="cs-CZ" dirty="0" smtClean="0"/>
              <a:t>Negativní informace</a:t>
            </a:r>
          </a:p>
          <a:p>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Informační cyklus</a:t>
            </a:r>
            <a:endParaRPr lang="cs-CZ" dirty="0"/>
          </a:p>
        </p:txBody>
      </p:sp>
      <p:sp>
        <p:nvSpPr>
          <p:cNvPr id="3" name="Content Placeholder 2"/>
          <p:cNvSpPr>
            <a:spLocks noGrp="1"/>
          </p:cNvSpPr>
          <p:nvPr>
            <p:ph idx="1"/>
          </p:nvPr>
        </p:nvSpPr>
        <p:spPr/>
        <p:txBody>
          <a:bodyPr/>
          <a:lstStyle/>
          <a:p>
            <a:endParaRPr lang="cs-CZ" dirty="0"/>
          </a:p>
        </p:txBody>
      </p:sp>
      <p:pic>
        <p:nvPicPr>
          <p:cNvPr id="4" name="Picture 2"/>
          <p:cNvPicPr>
            <a:picLocks noChangeAspect="1" noChangeArrowheads="1"/>
          </p:cNvPicPr>
          <p:nvPr/>
        </p:nvPicPr>
        <p:blipFill>
          <a:blip r:embed="rId2" cstate="print"/>
          <a:srcRect/>
          <a:stretch>
            <a:fillRect/>
          </a:stretch>
        </p:blipFill>
        <p:spPr bwMode="auto">
          <a:xfrm>
            <a:off x="4976813" y="1854200"/>
            <a:ext cx="3810000" cy="2038350"/>
          </a:xfrm>
          <a:prstGeom prst="rect">
            <a:avLst/>
          </a:prstGeom>
          <a:noFill/>
          <a:ln w="9525">
            <a:noFill/>
            <a:miter lim="800000"/>
            <a:headEnd/>
            <a:tailEnd/>
          </a:ln>
          <a:effectLst/>
        </p:spPr>
      </p:pic>
      <p:pic>
        <p:nvPicPr>
          <p:cNvPr id="5" name="Picture 3"/>
          <p:cNvPicPr>
            <a:picLocks noChangeAspect="1" noChangeArrowheads="1"/>
          </p:cNvPicPr>
          <p:nvPr/>
        </p:nvPicPr>
        <p:blipFill>
          <a:blip r:embed="rId3" cstate="print"/>
          <a:srcRect/>
          <a:stretch>
            <a:fillRect/>
          </a:stretch>
        </p:blipFill>
        <p:spPr bwMode="auto">
          <a:xfrm>
            <a:off x="571500" y="1857375"/>
            <a:ext cx="3810000" cy="372427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Mapování informačních zdrojů</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Fáze cyklu</a:t>
            </a:r>
            <a:endParaRPr lang="cs-CZ" dirty="0"/>
          </a:p>
        </p:txBody>
      </p:sp>
      <p:sp>
        <p:nvSpPr>
          <p:cNvPr id="3" name="Content Placeholder 2"/>
          <p:cNvSpPr>
            <a:spLocks noGrp="1"/>
          </p:cNvSpPr>
          <p:nvPr>
            <p:ph idx="1"/>
          </p:nvPr>
        </p:nvSpPr>
        <p:spPr/>
        <p:txBody>
          <a:bodyPr/>
          <a:lstStyle/>
          <a:p>
            <a:r>
              <a:rPr lang="cs-CZ" dirty="0" smtClean="0"/>
              <a:t>Plánování – </a:t>
            </a:r>
            <a:r>
              <a:rPr lang="cs-CZ" dirty="0" err="1" smtClean="0"/>
              <a:t>time</a:t>
            </a:r>
            <a:r>
              <a:rPr lang="cs-CZ" dirty="0" smtClean="0"/>
              <a:t> management</a:t>
            </a:r>
          </a:p>
          <a:p>
            <a:r>
              <a:rPr lang="cs-CZ" dirty="0" smtClean="0"/>
              <a:t>Sběr – není jedinou fází!</a:t>
            </a:r>
          </a:p>
          <a:p>
            <a:r>
              <a:rPr lang="cs-CZ" dirty="0" smtClean="0"/>
              <a:t>Analýza – někdy jen v hlavě</a:t>
            </a:r>
          </a:p>
          <a:p>
            <a:r>
              <a:rPr lang="cs-CZ" dirty="0" smtClean="0"/>
              <a:t>Odevzdání</a:t>
            </a:r>
          </a:p>
          <a:p>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3200" dirty="0" smtClean="0"/>
              <a:t>Zpracování informačního požadavku</a:t>
            </a:r>
            <a:endParaRPr lang="cs-CZ" dirty="0"/>
          </a:p>
        </p:txBody>
      </p:sp>
      <p:pic>
        <p:nvPicPr>
          <p:cNvPr id="4" name="Picture 4"/>
          <p:cNvPicPr>
            <a:picLocks noGrp="1" noChangeAspect="1" noChangeArrowheads="1"/>
          </p:cNvPicPr>
          <p:nvPr>
            <p:ph idx="1"/>
          </p:nvPr>
        </p:nvPicPr>
        <p:blipFill>
          <a:blip r:embed="rId2" cstate="print"/>
          <a:srcRect/>
          <a:stretch>
            <a:fillRect/>
          </a:stretch>
        </p:blipFill>
        <p:spPr bwMode="auto">
          <a:xfrm rot="5400000">
            <a:off x="2030804" y="1425581"/>
            <a:ext cx="5110743" cy="4492849"/>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smtClean="0"/>
              <a:t>Researcher</a:t>
            </a:r>
            <a:endParaRPr lang="cs-CZ" dirty="0"/>
          </a:p>
        </p:txBody>
      </p:sp>
      <p:sp>
        <p:nvSpPr>
          <p:cNvPr id="3" name="Content Placeholder 2"/>
          <p:cNvSpPr>
            <a:spLocks noGrp="1"/>
          </p:cNvSpPr>
          <p:nvPr>
            <p:ph idx="1"/>
          </p:nvPr>
        </p:nvSpPr>
        <p:spPr/>
        <p:txBody>
          <a:bodyPr/>
          <a:lstStyle/>
          <a:p>
            <a:r>
              <a:rPr lang="cs-CZ" dirty="0" err="1" smtClean="0"/>
              <a:t>Thinking</a:t>
            </a:r>
            <a:r>
              <a:rPr lang="cs-CZ" dirty="0" smtClean="0"/>
              <a:t> </a:t>
            </a:r>
            <a:r>
              <a:rPr lang="cs-CZ" dirty="0" err="1" smtClean="0"/>
              <a:t>like</a:t>
            </a:r>
            <a:r>
              <a:rPr lang="cs-CZ" dirty="0" smtClean="0"/>
              <a:t> a </a:t>
            </a:r>
            <a:r>
              <a:rPr lang="cs-CZ" smtClean="0"/>
              <a:t>researcher:</a:t>
            </a:r>
            <a:endParaRPr lang="cs-CZ" dirty="0" smtClean="0"/>
          </a:p>
          <a:p>
            <a:pPr lvl="1"/>
            <a:r>
              <a:rPr lang="cs-CZ" dirty="0" smtClean="0"/>
              <a:t>Článek</a:t>
            </a:r>
          </a:p>
          <a:p>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Business </a:t>
            </a:r>
            <a:r>
              <a:rPr lang="cs-CZ" dirty="0" err="1" smtClean="0"/>
              <a:t>sources</a:t>
            </a:r>
            <a:endParaRPr lang="cs-CZ" dirty="0"/>
          </a:p>
        </p:txBody>
      </p:sp>
      <p:sp>
        <p:nvSpPr>
          <p:cNvPr id="3" name="Content Placeholder 2"/>
          <p:cNvSpPr>
            <a:spLocks noGrp="1"/>
          </p:cNvSpPr>
          <p:nvPr>
            <p:ph idx="1"/>
          </p:nvPr>
        </p:nvSpPr>
        <p:spPr>
          <a:xfrm>
            <a:off x="455613" y="1412875"/>
            <a:ext cx="8234362" cy="4752429"/>
          </a:xfrm>
        </p:spPr>
        <p:txBody>
          <a:bodyPr>
            <a:normAutofit fontScale="92500" lnSpcReduction="10000"/>
          </a:bodyPr>
          <a:lstStyle/>
          <a:p>
            <a:r>
              <a:rPr lang="en-US" dirty="0" smtClean="0">
                <a:hlinkClick r:id="rId2"/>
              </a:rPr>
              <a:t>https://amadeus.bvdep.com/</a:t>
            </a:r>
            <a:endParaRPr lang="cs-CZ" dirty="0" smtClean="0"/>
          </a:p>
          <a:p>
            <a:endParaRPr lang="en-US" dirty="0" smtClean="0"/>
          </a:p>
          <a:p>
            <a:r>
              <a:rPr lang="en-US" dirty="0" smtClean="0">
                <a:hlinkClick r:id="rId3"/>
              </a:rPr>
              <a:t>http://www.cekia.cz/magnusweb</a:t>
            </a:r>
            <a:endParaRPr lang="cs-CZ" dirty="0" smtClean="0"/>
          </a:p>
          <a:p>
            <a:endParaRPr lang="en-US" dirty="0" smtClean="0"/>
          </a:p>
          <a:p>
            <a:r>
              <a:rPr lang="en-US" dirty="0" smtClean="0">
                <a:hlinkClick r:id="rId4"/>
              </a:rPr>
              <a:t>http://www.hoovers.com/free/</a:t>
            </a:r>
            <a:endParaRPr lang="cs-CZ" dirty="0" smtClean="0"/>
          </a:p>
          <a:p>
            <a:endParaRPr lang="cs-CZ" dirty="0" smtClean="0"/>
          </a:p>
          <a:p>
            <a:r>
              <a:rPr lang="cs-CZ" dirty="0" smtClean="0">
                <a:hlinkClick r:id="rId5"/>
              </a:rPr>
              <a:t>http://www.</a:t>
            </a:r>
            <a:r>
              <a:rPr lang="cs-CZ" dirty="0" err="1" smtClean="0">
                <a:hlinkClick r:id="rId5"/>
              </a:rPr>
              <a:t>onesource.com</a:t>
            </a:r>
            <a:r>
              <a:rPr lang="cs-CZ" dirty="0" smtClean="0">
                <a:hlinkClick r:id="rId5"/>
              </a:rPr>
              <a:t>/</a:t>
            </a:r>
            <a:endParaRPr lang="cs-CZ" dirty="0" smtClean="0"/>
          </a:p>
          <a:p>
            <a:endParaRPr lang="cs-CZ" dirty="0" smtClean="0"/>
          </a:p>
          <a:p>
            <a:r>
              <a:rPr lang="cs-CZ" dirty="0" smtClean="0">
                <a:hlinkClick r:id="rId6"/>
              </a:rPr>
              <a:t>http://factiva.com/</a:t>
            </a:r>
            <a:endParaRPr lang="cs-CZ" dirty="0" smtClean="0"/>
          </a:p>
          <a:p>
            <a:endParaRPr lang="cs-CZ" dirty="0" smtClean="0"/>
          </a:p>
          <a:p>
            <a:r>
              <a:rPr lang="cs-CZ" dirty="0" smtClean="0">
                <a:hlinkClick r:id="rId7"/>
              </a:rPr>
              <a:t>http://www.</a:t>
            </a:r>
            <a:r>
              <a:rPr lang="cs-CZ" dirty="0" err="1" smtClean="0">
                <a:hlinkClick r:id="rId7"/>
              </a:rPr>
              <a:t>ihsglobalinsight.com</a:t>
            </a:r>
            <a:r>
              <a:rPr lang="cs-CZ" dirty="0" smtClean="0">
                <a:hlinkClick r:id="rId7"/>
              </a:rPr>
              <a:t>/</a:t>
            </a:r>
            <a:endParaRPr lang="cs-CZ" dirty="0" smtClean="0"/>
          </a:p>
          <a:p>
            <a:endParaRPr lang="cs-CZ" sz="900" dirty="0" smtClean="0"/>
          </a:p>
          <a:p>
            <a:r>
              <a:rPr lang="cs-CZ" dirty="0" smtClean="0"/>
              <a:t>…</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smtClean="0"/>
              <a:t>Mapping</a:t>
            </a:r>
            <a:r>
              <a:rPr lang="cs-CZ" dirty="0" smtClean="0"/>
              <a:t> </a:t>
            </a:r>
            <a:r>
              <a:rPr lang="cs-CZ" dirty="0" err="1" smtClean="0"/>
              <a:t>Information</a:t>
            </a:r>
            <a:r>
              <a:rPr lang="cs-CZ" dirty="0" smtClean="0"/>
              <a:t> </a:t>
            </a:r>
            <a:r>
              <a:rPr lang="cs-CZ" dirty="0" err="1" smtClean="0"/>
              <a:t>Flows</a:t>
            </a:r>
            <a:endParaRPr lang="cs-CZ" dirty="0"/>
          </a:p>
        </p:txBody>
      </p:sp>
      <p:sp>
        <p:nvSpPr>
          <p:cNvPr id="3" name="Content Placeholder 2"/>
          <p:cNvSpPr>
            <a:spLocks noGrp="1"/>
          </p:cNvSpPr>
          <p:nvPr>
            <p:ph idx="1"/>
          </p:nvPr>
        </p:nvSpPr>
        <p:spPr/>
        <p:txBody>
          <a:bodyPr/>
          <a:lstStyle/>
          <a:p>
            <a:endParaRPr lang="cs-CZ" dirty="0" smtClean="0"/>
          </a:p>
          <a:p>
            <a:r>
              <a:rPr lang="cs-CZ" dirty="0" smtClean="0"/>
              <a:t>článek</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Informační profesionál</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Informační profesionál</a:t>
            </a:r>
            <a:endParaRPr lang="cs-CZ" dirty="0"/>
          </a:p>
        </p:txBody>
      </p:sp>
      <p:sp>
        <p:nvSpPr>
          <p:cNvPr id="3" name="Content Placeholder 2"/>
          <p:cNvSpPr>
            <a:spLocks noGrp="1"/>
          </p:cNvSpPr>
          <p:nvPr>
            <p:ph idx="1"/>
          </p:nvPr>
        </p:nvSpPr>
        <p:spPr/>
        <p:txBody>
          <a:bodyPr/>
          <a:lstStyle/>
          <a:p>
            <a:pPr>
              <a:buNone/>
            </a:pPr>
            <a:r>
              <a:rPr lang="cs-CZ" dirty="0" smtClean="0"/>
              <a:t>Obvyklé vzdělání: </a:t>
            </a:r>
          </a:p>
          <a:p>
            <a:pPr lvl="1"/>
            <a:r>
              <a:rPr lang="cs-CZ" dirty="0" smtClean="0"/>
              <a:t>informační věda, ekonomika, práva</a:t>
            </a:r>
          </a:p>
          <a:p>
            <a:pPr lvl="1"/>
            <a:endParaRPr lang="cs-CZ" dirty="0" smtClean="0"/>
          </a:p>
          <a:p>
            <a:pPr>
              <a:buNone/>
            </a:pPr>
            <a:r>
              <a:rPr lang="cs-CZ" dirty="0" smtClean="0"/>
              <a:t>Předpoklady: </a:t>
            </a:r>
          </a:p>
          <a:p>
            <a:pPr lvl="1"/>
            <a:r>
              <a:rPr lang="cs-CZ" dirty="0" smtClean="0"/>
              <a:t>Široké spektrum znalostí¨, vyhledávací techniky a strategie</a:t>
            </a:r>
          </a:p>
          <a:p>
            <a:pPr lvl="1"/>
            <a:endParaRPr lang="cs-CZ" dirty="0" smtClean="0"/>
          </a:p>
          <a:p>
            <a:pPr>
              <a:buNone/>
            </a:pPr>
            <a:r>
              <a:rPr lang="cs-CZ" dirty="0" smtClean="0"/>
              <a:t>Výhody:</a:t>
            </a:r>
          </a:p>
          <a:p>
            <a:pPr lvl="1"/>
            <a:r>
              <a:rPr lang="cs-CZ" dirty="0" smtClean="0"/>
              <a:t>Tvůrčí, aktivní, akční, finanční, pestré úkoly</a:t>
            </a:r>
          </a:p>
          <a:p>
            <a:pPr lvl="1"/>
            <a:endParaRPr lang="cs-CZ" dirty="0" smtClean="0"/>
          </a:p>
          <a:p>
            <a:pPr>
              <a:buNone/>
            </a:pPr>
            <a:r>
              <a:rPr lang="cs-CZ" dirty="0" smtClean="0"/>
              <a:t>Nevýhody:</a:t>
            </a:r>
          </a:p>
          <a:p>
            <a:pPr lvl="1"/>
            <a:r>
              <a:rPr lang="cs-CZ" dirty="0" smtClean="0"/>
              <a:t>Stres, přesčasy, vysoké nasazení,…</a:t>
            </a:r>
          </a:p>
          <a:p>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Informační Profesionál</a:t>
            </a:r>
            <a:endParaRPr lang="cs-CZ" dirty="0"/>
          </a:p>
        </p:txBody>
      </p:sp>
      <p:sp>
        <p:nvSpPr>
          <p:cNvPr id="3" name="Content Placeholder 2"/>
          <p:cNvSpPr>
            <a:spLocks noGrp="1"/>
          </p:cNvSpPr>
          <p:nvPr>
            <p:ph idx="1"/>
          </p:nvPr>
        </p:nvSpPr>
        <p:spPr/>
        <p:txBody>
          <a:bodyPr/>
          <a:lstStyle/>
          <a:p>
            <a:r>
              <a:rPr lang="cs-CZ" dirty="0" smtClean="0"/>
              <a:t>Kdo je to </a:t>
            </a:r>
            <a:r>
              <a:rPr lang="cs-CZ" dirty="0" err="1" smtClean="0"/>
              <a:t>Info</a:t>
            </a:r>
            <a:r>
              <a:rPr lang="cs-CZ" dirty="0" smtClean="0"/>
              <a:t> Pro:</a:t>
            </a:r>
          </a:p>
          <a:p>
            <a:pPr lvl="1"/>
            <a:r>
              <a:rPr lang="cs-CZ" dirty="0" smtClean="0"/>
              <a:t>Článek</a:t>
            </a:r>
          </a:p>
          <a:p>
            <a:endParaRPr lang="cs-CZ" dirty="0" smtClean="0"/>
          </a:p>
          <a:p>
            <a:pPr>
              <a:buNone/>
            </a:pPr>
            <a:endParaRPr lang="cs-CZ"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Informační Profesionál</a:t>
            </a:r>
            <a:endParaRPr lang="cs-CZ" dirty="0"/>
          </a:p>
        </p:txBody>
      </p:sp>
      <p:sp>
        <p:nvSpPr>
          <p:cNvPr id="3" name="Content Placeholder 2"/>
          <p:cNvSpPr>
            <a:spLocks noGrp="1"/>
          </p:cNvSpPr>
          <p:nvPr>
            <p:ph idx="1"/>
          </p:nvPr>
        </p:nvSpPr>
        <p:spPr/>
        <p:txBody>
          <a:bodyPr/>
          <a:lstStyle/>
          <a:p>
            <a:r>
              <a:rPr lang="cs-CZ" dirty="0" smtClean="0"/>
              <a:t>Jak začít jako </a:t>
            </a:r>
            <a:r>
              <a:rPr lang="cs-CZ" dirty="0" err="1" smtClean="0"/>
              <a:t>Info</a:t>
            </a:r>
            <a:r>
              <a:rPr lang="cs-CZ" dirty="0" smtClean="0"/>
              <a:t> Pro:</a:t>
            </a:r>
          </a:p>
          <a:p>
            <a:pPr lvl="1"/>
            <a:r>
              <a:rPr lang="cs-CZ" dirty="0" smtClean="0"/>
              <a:t>Článek</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Běžná práce </a:t>
            </a:r>
            <a:r>
              <a:rPr lang="cs-CZ" dirty="0" err="1" smtClean="0"/>
              <a:t>Info</a:t>
            </a:r>
            <a:r>
              <a:rPr lang="cs-CZ" dirty="0" smtClean="0"/>
              <a:t> Pro</a:t>
            </a:r>
            <a:endParaRPr lang="cs-CZ" dirty="0"/>
          </a:p>
        </p:txBody>
      </p:sp>
      <p:sp>
        <p:nvSpPr>
          <p:cNvPr id="3" name="Content Placeholder 2"/>
          <p:cNvSpPr>
            <a:spLocks noGrp="1"/>
          </p:cNvSpPr>
          <p:nvPr>
            <p:ph idx="1"/>
          </p:nvPr>
        </p:nvSpPr>
        <p:spPr/>
        <p:txBody>
          <a:bodyPr/>
          <a:lstStyle/>
          <a:p>
            <a:r>
              <a:rPr lang="cs-CZ" dirty="0" smtClean="0"/>
              <a:t>Denní práce </a:t>
            </a:r>
            <a:r>
              <a:rPr lang="cs-CZ" dirty="0" err="1" smtClean="0"/>
              <a:t>Info</a:t>
            </a:r>
            <a:r>
              <a:rPr lang="cs-CZ" dirty="0" smtClean="0"/>
              <a:t> Pro:</a:t>
            </a:r>
          </a:p>
          <a:p>
            <a:pPr lvl="1"/>
            <a:r>
              <a:rPr lang="cs-CZ" dirty="0" smtClean="0"/>
              <a:t>článek</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808080"/>
      </a:accent1>
      <a:accent2>
        <a:srgbClr val="FFD200"/>
      </a:accent2>
      <a:accent3>
        <a:srgbClr val="FFFFFF"/>
      </a:accent3>
      <a:accent4>
        <a:srgbClr val="000000"/>
      </a:accent4>
      <a:accent5>
        <a:srgbClr val="C0C0C0"/>
      </a:accent5>
      <a:accent6>
        <a:srgbClr val="E7BE00"/>
      </a:accent6>
      <a:hlink>
        <a:srgbClr val="80808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2061</TotalTime>
  <Words>1080</Words>
  <Application>Microsoft Office PowerPoint</Application>
  <PresentationFormat>On-screen Show (4:3)</PresentationFormat>
  <Paragraphs>233</Paragraphs>
  <Slides>33</Slides>
  <Notes>2</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33</vt:i4>
      </vt:variant>
    </vt:vector>
  </HeadingPairs>
  <TitlesOfParts>
    <vt:vector size="36" baseType="lpstr">
      <vt:lpstr>Arial</vt:lpstr>
      <vt:lpstr>Blank</vt:lpstr>
      <vt:lpstr>1_Blank</vt:lpstr>
      <vt:lpstr>Informační průmysl 2010</vt:lpstr>
      <vt:lpstr>Informační průmysl - obsah</vt:lpstr>
      <vt:lpstr>Mapování informačních zdrojů</vt:lpstr>
      <vt:lpstr>Mapping Information Flows</vt:lpstr>
      <vt:lpstr>Informační profesionál</vt:lpstr>
      <vt:lpstr>Informační profesionál</vt:lpstr>
      <vt:lpstr>Informační Profesionál</vt:lpstr>
      <vt:lpstr>Informační Profesionál</vt:lpstr>
      <vt:lpstr>Běžná práce Info Pro</vt:lpstr>
      <vt:lpstr>Kompetence Info Pro</vt:lpstr>
      <vt:lpstr>Association of Independent  Information Profesionals</vt:lpstr>
      <vt:lpstr>Referenční interview  </vt:lpstr>
      <vt:lpstr>Zpracování informačního požadavku</vt:lpstr>
      <vt:lpstr>Zpracování informačního požadavku</vt:lpstr>
      <vt:lpstr>Referenční interview</vt:lpstr>
      <vt:lpstr>Referenční interview</vt:lpstr>
      <vt:lpstr>Cíle RI</vt:lpstr>
      <vt:lpstr>Náležitosti RI</vt:lpstr>
      <vt:lpstr>Forma RI</vt:lpstr>
      <vt:lpstr>Úspěch RI</vt:lpstr>
      <vt:lpstr>vyhledávání</vt:lpstr>
      <vt:lpstr>Vyhledávací proces</vt:lpstr>
      <vt:lpstr>Zdroje, nástroje a techniky získávání informací</vt:lpstr>
      <vt:lpstr>Zdroje a data</vt:lpstr>
      <vt:lpstr>Vyhledávací strategie</vt:lpstr>
      <vt:lpstr>Vyhledávání</vt:lpstr>
      <vt:lpstr>Vyhledávání </vt:lpstr>
      <vt:lpstr>Typy úkolů</vt:lpstr>
      <vt:lpstr>Informační cyklus</vt:lpstr>
      <vt:lpstr>Fáze cyklu</vt:lpstr>
      <vt:lpstr>Zpracování informačního požadavku</vt:lpstr>
      <vt:lpstr>Researcher</vt:lpstr>
      <vt:lpstr>Business sources</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 second line title</dc:title>
  <dc:creator>Petr Smejkal</dc:creator>
  <cp:lastModifiedBy>Petr Smejkal</cp:lastModifiedBy>
  <cp:revision>125</cp:revision>
  <dcterms:created xsi:type="dcterms:W3CDTF">2010-09-06T12:20:12Z</dcterms:created>
  <dcterms:modified xsi:type="dcterms:W3CDTF">2010-10-04T11:50:59Z</dcterms:modified>
</cp:coreProperties>
</file>