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30"/>
  </p:notesMasterIdLst>
  <p:handoutMasterIdLst>
    <p:handoutMasterId r:id="rId31"/>
  </p:handoutMasterIdLst>
  <p:sldIdLst>
    <p:sldId id="259" r:id="rId3"/>
    <p:sldId id="273" r:id="rId4"/>
    <p:sldId id="367" r:id="rId5"/>
    <p:sldId id="381" r:id="rId6"/>
    <p:sldId id="369" r:id="rId7"/>
    <p:sldId id="384" r:id="rId8"/>
    <p:sldId id="385" r:id="rId9"/>
    <p:sldId id="368" r:id="rId10"/>
    <p:sldId id="386" r:id="rId11"/>
    <p:sldId id="370" r:id="rId12"/>
    <p:sldId id="373" r:id="rId13"/>
    <p:sldId id="374" r:id="rId14"/>
    <p:sldId id="375" r:id="rId15"/>
    <p:sldId id="376" r:id="rId16"/>
    <p:sldId id="377" r:id="rId17"/>
    <p:sldId id="378" r:id="rId18"/>
    <p:sldId id="379" r:id="rId19"/>
    <p:sldId id="336" r:id="rId20"/>
    <p:sldId id="380" r:id="rId21"/>
    <p:sldId id="382" r:id="rId22"/>
    <p:sldId id="383" r:id="rId23"/>
    <p:sldId id="388" r:id="rId24"/>
    <p:sldId id="387" r:id="rId25"/>
    <p:sldId id="389" r:id="rId26"/>
    <p:sldId id="390" r:id="rId27"/>
    <p:sldId id="371" r:id="rId28"/>
    <p:sldId id="372" r:id="rId29"/>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81593" autoAdjust="0"/>
  </p:normalViewPr>
  <p:slideViewPr>
    <p:cSldViewPr>
      <p:cViewPr varScale="1">
        <p:scale>
          <a:sx n="105" d="100"/>
          <a:sy n="105" d="100"/>
        </p:scale>
        <p:origin x="-1056" y="-96"/>
      </p:cViewPr>
      <p:guideLst>
        <p:guide orient="horz" pos="343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scip.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2010</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Druhy CI</a:t>
            </a:r>
            <a:br>
              <a:rPr lang="cs-CZ" dirty="0" smtClean="0">
                <a:latin typeface="Arial" charset="0"/>
              </a:rPr>
            </a:br>
            <a:endParaRPr lang="cs-CZ" dirty="0"/>
          </a:p>
        </p:txBody>
      </p:sp>
      <p:sp>
        <p:nvSpPr>
          <p:cNvPr id="3" name="Zástupný symbol pro obsah 2"/>
          <p:cNvSpPr>
            <a:spLocks noGrp="1"/>
          </p:cNvSpPr>
          <p:nvPr>
            <p:ph idx="1"/>
          </p:nvPr>
        </p:nvSpPr>
        <p:spPr/>
        <p:txBody>
          <a:bodyPr/>
          <a:lstStyle/>
          <a:p>
            <a:pPr>
              <a:lnSpc>
                <a:spcPct val="90000"/>
              </a:lnSpc>
            </a:pPr>
            <a:r>
              <a:rPr lang="cs-CZ" dirty="0" smtClean="0"/>
              <a:t>Aktivní </a:t>
            </a:r>
            <a:r>
              <a:rPr lang="cs-CZ" dirty="0" smtClean="0"/>
              <a:t>(útočné) zpravodajství</a:t>
            </a:r>
          </a:p>
          <a:p>
            <a:pPr lvl="1">
              <a:lnSpc>
                <a:spcPct val="90000"/>
              </a:lnSpc>
            </a:pPr>
            <a:r>
              <a:rPr lang="cs-CZ" dirty="0" smtClean="0"/>
              <a:t>Nejrozšířenější</a:t>
            </a:r>
          </a:p>
          <a:p>
            <a:pPr lvl="1">
              <a:lnSpc>
                <a:spcPct val="90000"/>
              </a:lnSpc>
              <a:buNone/>
            </a:pPr>
            <a:endParaRPr lang="cs-CZ" dirty="0" smtClean="0"/>
          </a:p>
          <a:p>
            <a:pPr>
              <a:lnSpc>
                <a:spcPct val="90000"/>
              </a:lnSpc>
            </a:pPr>
            <a:r>
              <a:rPr lang="cs-CZ" dirty="0" smtClean="0"/>
              <a:t>Defenzivní (obranné) zpravodajství</a:t>
            </a:r>
          </a:p>
          <a:p>
            <a:pPr lvl="1">
              <a:lnSpc>
                <a:spcPct val="90000"/>
              </a:lnSpc>
            </a:pPr>
            <a:r>
              <a:rPr lang="cs-CZ" dirty="0" err="1" smtClean="0"/>
              <a:t>Counterintelligence</a:t>
            </a:r>
            <a:endParaRPr lang="cs-CZ" dirty="0" smtClean="0"/>
          </a:p>
          <a:p>
            <a:pPr lvl="1">
              <a:lnSpc>
                <a:spcPct val="90000"/>
              </a:lnSpc>
            </a:pPr>
            <a:r>
              <a:rPr lang="cs-CZ" dirty="0" smtClean="0"/>
              <a:t>identifikovat kritické informace, analyzovat hrozby, analyzovat zranitelnost, odhadnout riziko, nasadit vhodné prostředky </a:t>
            </a:r>
            <a:r>
              <a:rPr lang="cs-CZ" dirty="0" smtClean="0"/>
              <a:t>obrany</a:t>
            </a:r>
          </a:p>
          <a:p>
            <a:pPr lvl="1">
              <a:lnSpc>
                <a:spcPct val="90000"/>
              </a:lnSpc>
            </a:pPr>
            <a:endParaRPr lang="cs-CZ" dirty="0" smtClean="0"/>
          </a:p>
          <a:p>
            <a:pPr>
              <a:lnSpc>
                <a:spcPct val="90000"/>
              </a:lnSpc>
            </a:pPr>
            <a:r>
              <a:rPr lang="cs-CZ" dirty="0" err="1" smtClean="0"/>
              <a:t>Lobbystické</a:t>
            </a:r>
            <a:r>
              <a:rPr lang="cs-CZ" dirty="0" smtClean="0"/>
              <a:t> zpravodajství</a:t>
            </a:r>
          </a:p>
          <a:p>
            <a:pPr lvl="1">
              <a:lnSpc>
                <a:spcPct val="90000"/>
              </a:lnSpc>
            </a:pPr>
            <a:r>
              <a:rPr lang="cs-CZ" dirty="0" smtClean="0"/>
              <a:t>ovlivňování okolního prostředí</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CI a přidaná hodnota</a:t>
            </a:r>
            <a:endParaRPr lang="cs-CZ" dirty="0"/>
          </a:p>
        </p:txBody>
      </p:sp>
      <p:sp>
        <p:nvSpPr>
          <p:cNvPr id="3" name="Zástupný symbol pro obsah 2"/>
          <p:cNvSpPr>
            <a:spLocks noGrp="1"/>
          </p:cNvSpPr>
          <p:nvPr>
            <p:ph idx="1"/>
          </p:nvPr>
        </p:nvSpPr>
        <p:spPr/>
        <p:txBody>
          <a:bodyPr/>
          <a:lstStyle/>
          <a:p>
            <a:r>
              <a:rPr lang="cs-CZ" sz="1800" dirty="0" err="1" smtClean="0"/>
              <a:t>From</a:t>
            </a:r>
            <a:r>
              <a:rPr lang="cs-CZ" sz="1800" dirty="0" smtClean="0"/>
              <a:t> </a:t>
            </a:r>
            <a:r>
              <a:rPr lang="cs-CZ" sz="1800" dirty="0" err="1" smtClean="0"/>
              <a:t>Information</a:t>
            </a:r>
            <a:r>
              <a:rPr lang="cs-CZ" sz="1800" dirty="0" smtClean="0"/>
              <a:t> to </a:t>
            </a:r>
            <a:r>
              <a:rPr lang="cs-CZ" sz="1800" dirty="0" err="1" smtClean="0"/>
              <a:t>Intelligence</a:t>
            </a:r>
            <a:endParaRPr lang="cs-CZ" sz="1800" dirty="0" smtClean="0"/>
          </a:p>
          <a:p>
            <a:r>
              <a:rPr lang="cs-CZ" sz="1800" dirty="0" err="1" smtClean="0"/>
              <a:t>Competitive</a:t>
            </a:r>
            <a:r>
              <a:rPr lang="cs-CZ" sz="1800" dirty="0" smtClean="0"/>
              <a:t> </a:t>
            </a:r>
            <a:r>
              <a:rPr lang="cs-CZ" sz="1800" dirty="0" err="1" smtClean="0"/>
              <a:t>Intelligence</a:t>
            </a:r>
            <a:r>
              <a:rPr lang="cs-CZ" sz="1800" dirty="0" smtClean="0"/>
              <a:t> </a:t>
            </a:r>
            <a:r>
              <a:rPr lang="cs-CZ" sz="1800" dirty="0" err="1" smtClean="0"/>
              <a:t>Process</a:t>
            </a:r>
            <a:endParaRPr lang="cs-CZ" sz="1800" dirty="0" smtClean="0"/>
          </a:p>
        </p:txBody>
      </p:sp>
      <p:pic>
        <p:nvPicPr>
          <p:cNvPr id="4" name="Picture 4"/>
          <p:cNvPicPr>
            <a:picLocks noChangeAspect="1" noChangeArrowheads="1"/>
          </p:cNvPicPr>
          <p:nvPr/>
        </p:nvPicPr>
        <p:blipFill>
          <a:blip r:embed="rId2" cstate="print"/>
          <a:srcRect l="420" t="779" r="420" b="779"/>
          <a:stretch>
            <a:fillRect/>
          </a:stretch>
        </p:blipFill>
        <p:spPr bwMode="auto">
          <a:xfrm>
            <a:off x="844893" y="2276872"/>
            <a:ext cx="6967467" cy="373087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Cyklus CI v širším pojetí</a:t>
            </a:r>
            <a:endParaRPr lang="cs-CZ" dirty="0"/>
          </a:p>
        </p:txBody>
      </p:sp>
      <p:pic>
        <p:nvPicPr>
          <p:cNvPr id="4" name="Picture 3"/>
          <p:cNvPicPr>
            <a:picLocks noGrp="1" noChangeAspect="1" noChangeArrowheads="1"/>
          </p:cNvPicPr>
          <p:nvPr>
            <p:ph idx="1"/>
          </p:nvPr>
        </p:nvPicPr>
        <p:blipFill>
          <a:blip r:embed="rId2" cstate="print">
            <a:grayscl/>
          </a:blip>
          <a:srcRect l="524"/>
          <a:stretch>
            <a:fillRect/>
          </a:stretch>
        </p:blipFill>
        <p:spPr>
          <a:xfrm>
            <a:off x="1438551" y="1196752"/>
            <a:ext cx="6644661" cy="49623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CI program</a:t>
            </a:r>
            <a:endParaRPr lang="cs-CZ" dirty="0"/>
          </a:p>
        </p:txBody>
      </p:sp>
      <p:sp>
        <p:nvSpPr>
          <p:cNvPr id="3" name="Zástupný symbol pro obsah 2"/>
          <p:cNvSpPr>
            <a:spLocks noGrp="1"/>
          </p:cNvSpPr>
          <p:nvPr>
            <p:ph idx="1"/>
          </p:nvPr>
        </p:nvSpPr>
        <p:spPr/>
        <p:txBody>
          <a:bodyPr/>
          <a:lstStyle/>
          <a:p>
            <a:r>
              <a:rPr lang="cs-CZ" dirty="0" smtClean="0"/>
              <a:t>objektivizovat strategické cíle podniku</a:t>
            </a:r>
          </a:p>
          <a:p>
            <a:r>
              <a:rPr lang="cs-CZ" dirty="0" smtClean="0"/>
              <a:t>zmapovat skutečné zpravodajské a informační potřeby podniku</a:t>
            </a:r>
          </a:p>
          <a:p>
            <a:r>
              <a:rPr lang="cs-CZ" dirty="0" smtClean="0"/>
              <a:t>posuzovat relevanci vstupních informací</a:t>
            </a:r>
          </a:p>
          <a:p>
            <a:r>
              <a:rPr lang="cs-CZ" dirty="0" smtClean="0"/>
              <a:t>jednoznačně určit příjemce výsledných reportů</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SCIP</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and Competitive Intelligence Professionals</a:t>
            </a:r>
            <a:endParaRPr lang="cs-CZ" dirty="0"/>
          </a:p>
        </p:txBody>
      </p:sp>
      <p:sp>
        <p:nvSpPr>
          <p:cNvPr id="3" name="Content Placeholder 2"/>
          <p:cNvSpPr>
            <a:spLocks noGrp="1"/>
          </p:cNvSpPr>
          <p:nvPr>
            <p:ph idx="1"/>
          </p:nvPr>
        </p:nvSpPr>
        <p:spPr/>
        <p:txBody>
          <a:bodyPr>
            <a:normAutofit/>
          </a:bodyPr>
          <a:lstStyle/>
          <a:p>
            <a:r>
              <a:rPr lang="cs-CZ" dirty="0" smtClean="0">
                <a:hlinkClick r:id="rId2"/>
              </a:rPr>
              <a:t>www.</a:t>
            </a:r>
            <a:r>
              <a:rPr lang="cs-CZ" dirty="0" err="1" smtClean="0">
                <a:hlinkClick r:id="rId2"/>
              </a:rPr>
              <a:t>scip.org</a:t>
            </a:r>
            <a:endParaRPr lang="cs-CZ" dirty="0" smtClean="0"/>
          </a:p>
          <a:p>
            <a:r>
              <a:rPr lang="cs-CZ" dirty="0" smtClean="0"/>
              <a:t>nejvíc členů: USA, EU, Kanada</a:t>
            </a:r>
          </a:p>
          <a:p>
            <a:r>
              <a:rPr lang="en-US" dirty="0" smtClean="0"/>
              <a:t>August </a:t>
            </a:r>
            <a:r>
              <a:rPr lang="en-US" dirty="0" smtClean="0"/>
              <a:t>28, 2009</a:t>
            </a:r>
            <a:r>
              <a:rPr lang="cs-CZ" dirty="0" smtClean="0"/>
              <a:t> - </a:t>
            </a:r>
            <a:r>
              <a:rPr lang="en-US" dirty="0" smtClean="0"/>
              <a:t>SCIP Signs Merger Agreement With Frost &amp; Sullivan Institute</a:t>
            </a:r>
            <a:endParaRPr lang="cs-CZ" dirty="0" smtClean="0"/>
          </a:p>
          <a:p>
            <a:endParaRPr lang="cs-CZ" dirty="0" smtClean="0"/>
          </a:p>
          <a:p>
            <a:r>
              <a:rPr lang="en-US" sz="2000" dirty="0" smtClean="0"/>
              <a:t>VISION:  Better decisions through competitive intelligence.</a:t>
            </a:r>
          </a:p>
          <a:p>
            <a:r>
              <a:rPr lang="en-US" sz="2000" dirty="0" smtClean="0"/>
              <a:t>MISSION:   SCIP will be the global organization of choice for professionals engaged in competitive intelligence and related disciplines.  SCIP will be the premier advocate for the skilled use of intelligence to enhance business decision-making and organizational performance.</a:t>
            </a:r>
            <a:endParaRPr lang="cs-CZ" sz="2000" dirty="0" smtClean="0"/>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SCIP </a:t>
            </a:r>
            <a:r>
              <a:rPr lang="cs-CZ" sz="2800" dirty="0" err="1" smtClean="0"/>
              <a:t>Code</a:t>
            </a:r>
            <a:r>
              <a:rPr lang="cs-CZ" sz="2800" dirty="0" smtClean="0"/>
              <a:t> </a:t>
            </a:r>
            <a:r>
              <a:rPr lang="cs-CZ" sz="2800" dirty="0" err="1" smtClean="0"/>
              <a:t>of</a:t>
            </a:r>
            <a:r>
              <a:rPr lang="cs-CZ" sz="2800" dirty="0" smtClean="0"/>
              <a:t> </a:t>
            </a:r>
            <a:r>
              <a:rPr lang="cs-CZ" sz="2800" dirty="0" err="1" smtClean="0"/>
              <a:t>Ethics</a:t>
            </a:r>
            <a:r>
              <a:rPr lang="cs-CZ" sz="2800" dirty="0" smtClean="0"/>
              <a:t> </a:t>
            </a:r>
            <a:r>
              <a:rPr lang="cs-CZ" sz="2800" dirty="0" err="1" smtClean="0"/>
              <a:t>for</a:t>
            </a:r>
            <a:r>
              <a:rPr lang="cs-CZ" sz="2800" dirty="0" smtClean="0"/>
              <a:t> CI </a:t>
            </a:r>
            <a:r>
              <a:rPr lang="cs-CZ" sz="2800" dirty="0" err="1" smtClean="0"/>
              <a:t>Professionals</a:t>
            </a:r>
            <a:endParaRPr lang="cs-CZ" dirty="0"/>
          </a:p>
        </p:txBody>
      </p:sp>
      <p:sp>
        <p:nvSpPr>
          <p:cNvPr id="3" name="Zástupný symbol pro obsah 2"/>
          <p:cNvSpPr>
            <a:spLocks noGrp="1"/>
          </p:cNvSpPr>
          <p:nvPr>
            <p:ph idx="1"/>
          </p:nvPr>
        </p:nvSpPr>
        <p:spPr/>
        <p:txBody>
          <a:bodyPr>
            <a:normAutofit fontScale="92500" lnSpcReduction="10000"/>
          </a:bodyPr>
          <a:lstStyle/>
          <a:p>
            <a:pPr>
              <a:spcAft>
                <a:spcPts val="600"/>
              </a:spcAft>
            </a:pPr>
            <a:r>
              <a:rPr lang="en-US" dirty="0" smtClean="0"/>
              <a:t>To continually strive to increase the recognition and respect of the profession. </a:t>
            </a:r>
          </a:p>
          <a:p>
            <a:pPr>
              <a:spcAft>
                <a:spcPts val="600"/>
              </a:spcAft>
            </a:pPr>
            <a:r>
              <a:rPr lang="en-US" dirty="0" smtClean="0"/>
              <a:t>To comply with all applicable laws, domestic and international. </a:t>
            </a:r>
          </a:p>
          <a:p>
            <a:pPr>
              <a:spcAft>
                <a:spcPts val="600"/>
              </a:spcAft>
            </a:pPr>
            <a:r>
              <a:rPr lang="en-US" dirty="0" smtClean="0"/>
              <a:t>To accurately disclose all relevant information, including one's identity and organization, prior to all interviews. </a:t>
            </a:r>
          </a:p>
          <a:p>
            <a:pPr>
              <a:spcAft>
                <a:spcPts val="600"/>
              </a:spcAft>
            </a:pPr>
            <a:r>
              <a:rPr lang="en-US" dirty="0" smtClean="0"/>
              <a:t>To avoid conflicts of interest in fulfilling one's duties. </a:t>
            </a:r>
          </a:p>
          <a:p>
            <a:pPr>
              <a:spcAft>
                <a:spcPts val="600"/>
              </a:spcAft>
            </a:pPr>
            <a:r>
              <a:rPr lang="en-US" dirty="0" smtClean="0"/>
              <a:t>To provide honest and realistic recommendations and conclusions in the execution of one's duties. </a:t>
            </a:r>
          </a:p>
          <a:p>
            <a:pPr>
              <a:spcAft>
                <a:spcPts val="600"/>
              </a:spcAft>
            </a:pPr>
            <a:r>
              <a:rPr lang="en-US" dirty="0" smtClean="0"/>
              <a:t>To promote this code of ethics within one's company, with third-party contractors and within the entire profession. </a:t>
            </a:r>
          </a:p>
          <a:p>
            <a:pPr>
              <a:spcAft>
                <a:spcPts val="600"/>
              </a:spcAft>
            </a:pPr>
            <a:r>
              <a:rPr lang="en-US" dirty="0" smtClean="0"/>
              <a:t>To faithfully adhere to and abide by one's company policies, objectives and guidelines</a:t>
            </a:r>
            <a:r>
              <a:rPr lang="en-US" dirty="0" smtClean="0"/>
              <a:t>.</a:t>
            </a:r>
            <a:endParaRPr lang="cs-CZ"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SCIP</a:t>
            </a:r>
            <a:endParaRPr lang="cs-CZ" dirty="0"/>
          </a:p>
        </p:txBody>
      </p:sp>
      <p:sp>
        <p:nvSpPr>
          <p:cNvPr id="3" name="Zástupný symbol pro obsah 2"/>
          <p:cNvSpPr>
            <a:spLocks noGrp="1"/>
          </p:cNvSpPr>
          <p:nvPr>
            <p:ph idx="1"/>
          </p:nvPr>
        </p:nvSpPr>
        <p:spPr/>
        <p:txBody>
          <a:bodyPr/>
          <a:lstStyle/>
          <a:p>
            <a:r>
              <a:rPr lang="cs-CZ" sz="2000" dirty="0" smtClean="0"/>
              <a:t>semináře, konference, workshopy</a:t>
            </a:r>
          </a:p>
          <a:p>
            <a:r>
              <a:rPr lang="cs-CZ" sz="2000" dirty="0" smtClean="0"/>
              <a:t>časopisy, </a:t>
            </a:r>
            <a:r>
              <a:rPr lang="cs-CZ" sz="2000" dirty="0" smtClean="0"/>
              <a:t>studie</a:t>
            </a:r>
          </a:p>
          <a:p>
            <a:endParaRPr lang="cs-CZ" sz="2000" dirty="0" smtClean="0"/>
          </a:p>
          <a:p>
            <a:r>
              <a:rPr lang="cs-CZ" sz="2000" dirty="0" smtClean="0"/>
              <a:t>nejdůležitější funkce:</a:t>
            </a:r>
          </a:p>
          <a:p>
            <a:pPr lvl="1"/>
            <a:r>
              <a:rPr lang="cs-CZ" sz="1800" dirty="0" smtClean="0"/>
              <a:t>globální koordinátor vývoje technik, nástrojů, výuky</a:t>
            </a:r>
          </a:p>
          <a:p>
            <a:pPr lvl="1"/>
            <a:r>
              <a:rPr lang="cs-CZ" sz="1800" dirty="0" smtClean="0"/>
              <a:t>dohlíží na pověst CI, garant etického a legálního používání</a:t>
            </a:r>
          </a:p>
          <a:p>
            <a:pPr lvl="1"/>
            <a:r>
              <a:rPr lang="cs-CZ" sz="1800" dirty="0" smtClean="0"/>
              <a:t>podporuje publikační činnost a možnost uplatnění se v </a:t>
            </a:r>
            <a:r>
              <a:rPr lang="cs-CZ" sz="1800" dirty="0" smtClean="0"/>
              <a:t>oboru</a:t>
            </a:r>
          </a:p>
          <a:p>
            <a:pPr lvl="1"/>
            <a:endParaRPr lang="cs-CZ" sz="1800" dirty="0" smtClean="0"/>
          </a:p>
          <a:p>
            <a:r>
              <a:rPr lang="cs-CZ" sz="2000" dirty="0" smtClean="0"/>
              <a:t>Členství :</a:t>
            </a:r>
            <a:endParaRPr lang="cs-CZ" sz="2000" dirty="0" smtClean="0"/>
          </a:p>
          <a:p>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71625" y="4559771"/>
            <a:ext cx="6000750" cy="15335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Strategický význam informací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Úrovně CI</a:t>
            </a:r>
            <a:endParaRPr lang="cs-CZ" dirty="0"/>
          </a:p>
        </p:txBody>
      </p:sp>
      <p:sp>
        <p:nvSpPr>
          <p:cNvPr id="3" name="Zástupný symbol pro obsah 2"/>
          <p:cNvSpPr>
            <a:spLocks noGrp="1"/>
          </p:cNvSpPr>
          <p:nvPr>
            <p:ph idx="1"/>
          </p:nvPr>
        </p:nvSpPr>
        <p:spPr/>
        <p:txBody>
          <a:bodyPr/>
          <a:lstStyle/>
          <a:p>
            <a:r>
              <a:rPr lang="cs-CZ" dirty="0" smtClean="0"/>
              <a:t>Taktická</a:t>
            </a:r>
          </a:p>
          <a:p>
            <a:pPr lvl="1"/>
            <a:r>
              <a:rPr lang="cs-CZ" dirty="0" smtClean="0"/>
              <a:t>Lépe měřitelná, krátkodobější</a:t>
            </a:r>
          </a:p>
          <a:p>
            <a:pPr lvl="1"/>
            <a:r>
              <a:rPr lang="cs-CZ" dirty="0" smtClean="0"/>
              <a:t>Sledují se ceny, dodavatelé, odběratelé, …</a:t>
            </a:r>
          </a:p>
          <a:p>
            <a:pPr lvl="1"/>
            <a:r>
              <a:rPr lang="cs-CZ" dirty="0" smtClean="0"/>
              <a:t>Přímá podpora základní činnosti podniku</a:t>
            </a:r>
          </a:p>
          <a:p>
            <a:r>
              <a:rPr lang="cs-CZ" dirty="0" smtClean="0"/>
              <a:t>Strategická</a:t>
            </a:r>
          </a:p>
          <a:p>
            <a:pPr lvl="1"/>
            <a:r>
              <a:rPr lang="cs-CZ" dirty="0" smtClean="0"/>
              <a:t>Dlouhodobější, určena pro nejvyšší management</a:t>
            </a:r>
          </a:p>
          <a:p>
            <a:pPr lvl="1"/>
            <a:r>
              <a:rPr lang="cs-CZ" dirty="0" smtClean="0"/>
              <a:t>Sledují se obecné trendy, celkový vývoj prostředí</a:t>
            </a:r>
          </a:p>
          <a:p>
            <a:pPr lvl="1"/>
            <a:r>
              <a:rPr lang="cs-CZ" dirty="0" smtClean="0"/>
              <a:t>Snaha najít nejvhodnější směr, kterým se bude podnik ubírat</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lstStyle/>
          <a:p>
            <a:r>
              <a:rPr lang="cs-CZ" dirty="0" smtClean="0">
                <a:solidFill>
                  <a:schemeClr val="bg1">
                    <a:lumMod val="75000"/>
                  </a:schemeClr>
                </a:solidFill>
              </a:rPr>
              <a:t>Zaměření a obsah IP</a:t>
            </a:r>
          </a:p>
          <a:p>
            <a:r>
              <a:rPr lang="cs-CZ" dirty="0" smtClean="0">
                <a:solidFill>
                  <a:schemeClr val="bg1">
                    <a:lumMod val="75000"/>
                  </a:schemeClr>
                </a:solidFill>
              </a:rPr>
              <a:t>Informační a znalostní management</a:t>
            </a:r>
          </a:p>
          <a:p>
            <a:r>
              <a:rPr lang="cs-CZ" dirty="0" err="1" smtClean="0">
                <a:solidFill>
                  <a:schemeClr val="bg1">
                    <a:lumMod val="75000"/>
                  </a:schemeClr>
                </a:solidFill>
              </a:rPr>
              <a:t>Research</a:t>
            </a:r>
            <a:r>
              <a:rPr lang="cs-CZ" dirty="0" smtClean="0">
                <a:solidFill>
                  <a:schemeClr val="bg1">
                    <a:lumMod val="75000"/>
                  </a:schemeClr>
                </a:solidFill>
              </a:rPr>
              <a:t> - </a:t>
            </a:r>
            <a:r>
              <a:rPr lang="cs-CZ" dirty="0" smtClean="0">
                <a:solidFill>
                  <a:schemeClr val="bg1">
                    <a:lumMod val="75000"/>
                  </a:schemeClr>
                </a:solidFill>
              </a:rPr>
              <a:t>výzkum</a:t>
            </a:r>
            <a:endParaRPr lang="cs-CZ" dirty="0" smtClean="0">
              <a:solidFill>
                <a:schemeClr val="bg1">
                  <a:lumMod val="75000"/>
                </a:schemeClr>
              </a:solidFill>
            </a:endParaRPr>
          </a:p>
          <a:p>
            <a:r>
              <a:rPr lang="cs-CZ" dirty="0" smtClean="0">
                <a:solidFill>
                  <a:schemeClr val="bg1">
                    <a:lumMod val="75000"/>
                  </a:schemeClr>
                </a:solidFill>
              </a:rPr>
              <a:t>Analýza a syntéza informací</a:t>
            </a:r>
          </a:p>
          <a:p>
            <a:r>
              <a:rPr lang="cs-CZ" dirty="0" err="1" smtClean="0"/>
              <a:t>Competitive</a:t>
            </a:r>
            <a:r>
              <a:rPr lang="cs-CZ" dirty="0" smtClean="0"/>
              <a:t> </a:t>
            </a:r>
            <a:r>
              <a:rPr lang="cs-CZ" dirty="0" err="1" smtClean="0"/>
              <a:t>Intelligence</a:t>
            </a:r>
            <a:endParaRPr lang="cs-CZ" dirty="0" smtClean="0"/>
          </a:p>
          <a:p>
            <a:pPr lvl="3"/>
            <a:r>
              <a:rPr lang="cs-CZ" dirty="0" smtClean="0"/>
              <a:t>Popis CI</a:t>
            </a:r>
          </a:p>
          <a:p>
            <a:pPr lvl="3"/>
            <a:r>
              <a:rPr lang="cs-CZ" dirty="0" smtClean="0"/>
              <a:t>SCIP</a:t>
            </a:r>
          </a:p>
          <a:p>
            <a:pPr lvl="3"/>
            <a:r>
              <a:rPr lang="cs-CZ" dirty="0" smtClean="0"/>
              <a:t>Strategický význam informací</a:t>
            </a:r>
          </a:p>
          <a:p>
            <a:pPr lvl="3"/>
            <a:r>
              <a:rPr lang="cs-CZ" dirty="0" err="1" smtClean="0"/>
              <a:t>Counterintelligence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latin typeface="Arial" charset="0"/>
              </a:rPr>
              <a:t>Strategické</a:t>
            </a:r>
            <a:r>
              <a:rPr lang="en-GB" dirty="0" smtClean="0">
                <a:latin typeface="Arial" charset="0"/>
              </a:rPr>
              <a:t> </a:t>
            </a:r>
            <a:r>
              <a:rPr lang="en-GB" dirty="0" err="1" smtClean="0">
                <a:latin typeface="Arial" charset="0"/>
              </a:rPr>
              <a:t>úkoly</a:t>
            </a:r>
            <a:r>
              <a:rPr lang="en-GB" dirty="0" smtClean="0">
                <a:latin typeface="Arial" charset="0"/>
              </a:rPr>
              <a:t> </a:t>
            </a:r>
            <a:r>
              <a:rPr lang="cs-CZ" dirty="0" smtClean="0">
                <a:latin typeface="Arial" charset="0"/>
              </a:rPr>
              <a:t>CI</a:t>
            </a:r>
            <a:endParaRPr lang="cs-CZ" dirty="0"/>
          </a:p>
        </p:txBody>
      </p:sp>
      <p:sp>
        <p:nvSpPr>
          <p:cNvPr id="3" name="Zástupný symbol pro obsah 2"/>
          <p:cNvSpPr>
            <a:spLocks noGrp="1"/>
          </p:cNvSpPr>
          <p:nvPr>
            <p:ph idx="1"/>
          </p:nvPr>
        </p:nvSpPr>
        <p:spPr/>
        <p:txBody>
          <a:bodyPr/>
          <a:lstStyle/>
          <a:p>
            <a:pPr marL="338138" indent="-338138" defTabSz="449263">
              <a:buFont typeface="Times New Roman" pitchFamily="18"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8938" algn="l"/>
                <a:tab pos="7186613" algn="l"/>
                <a:tab pos="7635875" algn="l"/>
                <a:tab pos="8085138" algn="l"/>
                <a:tab pos="8534400" algn="l"/>
                <a:tab pos="8983663" algn="l"/>
              </a:tabLst>
            </a:pPr>
            <a:r>
              <a:rPr lang="en-GB" dirty="0" err="1" smtClean="0"/>
              <a:t>Zajistit</a:t>
            </a:r>
            <a:r>
              <a:rPr lang="en-GB" dirty="0" smtClean="0"/>
              <a:t> </a:t>
            </a:r>
            <a:r>
              <a:rPr lang="en-GB" dirty="0" err="1" smtClean="0"/>
              <a:t>konkurenční</a:t>
            </a:r>
            <a:r>
              <a:rPr lang="en-GB" dirty="0" smtClean="0"/>
              <a:t> </a:t>
            </a:r>
            <a:r>
              <a:rPr lang="en-GB" dirty="0" err="1" smtClean="0"/>
              <a:t>výhodu</a:t>
            </a:r>
            <a:endParaRPr lang="en-GB" dirty="0" smtClean="0"/>
          </a:p>
          <a:p>
            <a:pPr marL="738188" lvl="1" indent="-280988" defTabSz="449263">
              <a:spcBef>
                <a:spcPts val="600"/>
              </a:spcBef>
              <a:buFont typeface="Times New Roman" pitchFamily="18" charset="0"/>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8938" algn="l"/>
                <a:tab pos="7186613" algn="l"/>
                <a:tab pos="7635875" algn="l"/>
                <a:tab pos="8085138" algn="l"/>
                <a:tab pos="8534400" algn="l"/>
                <a:tab pos="8983663" algn="l"/>
              </a:tabLst>
            </a:pPr>
            <a:r>
              <a:rPr lang="en-GB" sz="2400" dirty="0" err="1" smtClean="0"/>
              <a:t>Hodnotový</a:t>
            </a:r>
            <a:r>
              <a:rPr lang="en-GB" sz="2400" dirty="0" smtClean="0"/>
              <a:t> </a:t>
            </a:r>
            <a:r>
              <a:rPr lang="en-GB" sz="2400" dirty="0" err="1" smtClean="0"/>
              <a:t>řetězec</a:t>
            </a:r>
            <a:r>
              <a:rPr lang="en-GB" sz="2400" dirty="0" smtClean="0"/>
              <a:t> – M. Porter</a:t>
            </a:r>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684213" y="2276872"/>
            <a:ext cx="6840115" cy="3898082"/>
          </a:xfrm>
          <a:prstGeom prst="rect">
            <a:avLst/>
          </a:prstGeom>
          <a:noFill/>
          <a:ln w="9525">
            <a:noFill/>
            <a:round/>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latin typeface="Arial" charset="0"/>
              </a:rPr>
              <a:t>Soutěžní</a:t>
            </a:r>
            <a:r>
              <a:rPr lang="en-GB" dirty="0" smtClean="0">
                <a:latin typeface="Arial" charset="0"/>
              </a:rPr>
              <a:t> </a:t>
            </a:r>
            <a:r>
              <a:rPr lang="en-GB" dirty="0" err="1" smtClean="0">
                <a:latin typeface="Arial" charset="0"/>
              </a:rPr>
              <a:t>výhoda</a:t>
            </a:r>
            <a:endParaRPr lang="cs-CZ" dirty="0"/>
          </a:p>
        </p:txBody>
      </p:sp>
      <p:sp>
        <p:nvSpPr>
          <p:cNvPr id="3" name="Zástupný symbol pro obsah 2"/>
          <p:cNvSpPr>
            <a:spLocks noGrp="1"/>
          </p:cNvSpPr>
          <p:nvPr>
            <p:ph idx="1"/>
          </p:nvPr>
        </p:nvSpPr>
        <p:spPr/>
        <p:txBody>
          <a:bodyPr/>
          <a:lstStyle/>
          <a:p>
            <a:pPr marL="336550" indent="-33655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cs-CZ" dirty="0" smtClean="0"/>
              <a:t>CI</a:t>
            </a:r>
            <a:r>
              <a:rPr lang="en-GB" dirty="0" smtClean="0"/>
              <a:t> </a:t>
            </a:r>
            <a:r>
              <a:rPr lang="en-GB" dirty="0" err="1" smtClean="0"/>
              <a:t>výrazně</a:t>
            </a:r>
            <a:r>
              <a:rPr lang="en-GB" dirty="0" smtClean="0"/>
              <a:t> </a:t>
            </a:r>
            <a:r>
              <a:rPr lang="en-GB" dirty="0" err="1" smtClean="0"/>
              <a:t>ovlivňuje</a:t>
            </a:r>
            <a:r>
              <a:rPr lang="en-GB" dirty="0" smtClean="0"/>
              <a:t> </a:t>
            </a:r>
            <a:r>
              <a:rPr lang="en-GB" dirty="0" err="1" smtClean="0"/>
              <a:t>dosahování</a:t>
            </a:r>
            <a:r>
              <a:rPr lang="en-GB" dirty="0" smtClean="0"/>
              <a:t> </a:t>
            </a:r>
            <a:r>
              <a:rPr lang="en-GB" dirty="0" err="1" smtClean="0"/>
              <a:t>strategických</a:t>
            </a:r>
            <a:r>
              <a:rPr lang="en-GB" dirty="0" smtClean="0"/>
              <a:t> </a:t>
            </a:r>
            <a:r>
              <a:rPr lang="en-GB" dirty="0" err="1" smtClean="0"/>
              <a:t>cílů</a:t>
            </a:r>
            <a:r>
              <a:rPr lang="en-GB" dirty="0" smtClean="0"/>
              <a:t> </a:t>
            </a:r>
            <a:r>
              <a:rPr lang="en-GB" dirty="0" err="1" smtClean="0"/>
              <a:t>orientovaných</a:t>
            </a:r>
            <a:r>
              <a:rPr lang="en-GB" dirty="0" smtClean="0"/>
              <a:t> </a:t>
            </a:r>
            <a:r>
              <a:rPr lang="en-GB" dirty="0" err="1" smtClean="0"/>
              <a:t>na</a:t>
            </a:r>
            <a:r>
              <a:rPr lang="en-GB" dirty="0" smtClean="0"/>
              <a:t> </a:t>
            </a:r>
            <a:r>
              <a:rPr lang="en-GB" dirty="0" err="1" smtClean="0"/>
              <a:t>získání</a:t>
            </a:r>
            <a:r>
              <a:rPr lang="en-GB" dirty="0" smtClean="0"/>
              <a:t> </a:t>
            </a:r>
            <a:r>
              <a:rPr lang="en-GB" dirty="0" err="1" smtClean="0"/>
              <a:t>konkurenční</a:t>
            </a:r>
            <a:r>
              <a:rPr lang="en-GB" dirty="0" smtClean="0"/>
              <a:t> </a:t>
            </a:r>
            <a:r>
              <a:rPr lang="en-GB" dirty="0" err="1" smtClean="0"/>
              <a:t>výhody</a:t>
            </a:r>
            <a:endParaRPr lang="cs-CZ" dirty="0" smtClean="0"/>
          </a:p>
          <a:p>
            <a:pPr marL="336550" indent="-33655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dirty="0" smtClean="0"/>
          </a:p>
          <a:p>
            <a:pPr marL="336550" indent="-33655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Výhoda</a:t>
            </a:r>
            <a:r>
              <a:rPr lang="en-GB" dirty="0" smtClean="0"/>
              <a:t>:</a:t>
            </a:r>
          </a:p>
          <a:p>
            <a:pPr marL="736600" lvl="1" indent="-27940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Nižších</a:t>
            </a:r>
            <a:r>
              <a:rPr lang="en-GB" dirty="0" smtClean="0"/>
              <a:t> </a:t>
            </a:r>
            <a:r>
              <a:rPr lang="en-GB" dirty="0" err="1" smtClean="0"/>
              <a:t>nákladů</a:t>
            </a:r>
            <a:r>
              <a:rPr lang="en-GB" dirty="0" smtClean="0"/>
              <a:t> – </a:t>
            </a:r>
            <a:r>
              <a:rPr lang="en-GB" dirty="0" err="1" smtClean="0"/>
              <a:t>nabízet</a:t>
            </a:r>
            <a:r>
              <a:rPr lang="en-GB" dirty="0" smtClean="0"/>
              <a:t> </a:t>
            </a:r>
            <a:r>
              <a:rPr lang="en-GB" dirty="0" err="1" smtClean="0"/>
              <a:t>levněji</a:t>
            </a:r>
            <a:r>
              <a:rPr lang="en-GB" dirty="0" smtClean="0"/>
              <a:t> </a:t>
            </a:r>
            <a:r>
              <a:rPr lang="en-GB" dirty="0" err="1" smtClean="0"/>
              <a:t>než</a:t>
            </a:r>
            <a:r>
              <a:rPr lang="en-GB" dirty="0" smtClean="0"/>
              <a:t> </a:t>
            </a:r>
            <a:r>
              <a:rPr lang="en-GB" dirty="0" err="1" smtClean="0"/>
              <a:t>ostatní</a:t>
            </a:r>
            <a:endParaRPr lang="en-GB" dirty="0" smtClean="0"/>
          </a:p>
          <a:p>
            <a:pPr marL="736600" lvl="1" indent="-27940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Diferenciace</a:t>
            </a:r>
            <a:r>
              <a:rPr lang="en-GB" dirty="0" smtClean="0"/>
              <a:t> – </a:t>
            </a:r>
            <a:r>
              <a:rPr lang="en-GB" dirty="0" err="1" smtClean="0"/>
              <a:t>nabízet</a:t>
            </a:r>
            <a:r>
              <a:rPr lang="en-GB" dirty="0" smtClean="0"/>
              <a:t> </a:t>
            </a:r>
            <a:r>
              <a:rPr lang="en-GB" dirty="0" err="1" smtClean="0"/>
              <a:t>něco</a:t>
            </a:r>
            <a:r>
              <a:rPr lang="en-GB" dirty="0" smtClean="0"/>
              <a:t> </a:t>
            </a:r>
            <a:r>
              <a:rPr lang="en-GB" dirty="0" err="1" smtClean="0"/>
              <a:t>jiného</a:t>
            </a:r>
            <a:r>
              <a:rPr lang="en-GB" dirty="0" smtClean="0"/>
              <a:t> </a:t>
            </a:r>
            <a:r>
              <a:rPr lang="en-GB" dirty="0" err="1" smtClean="0"/>
              <a:t>než</a:t>
            </a:r>
            <a:r>
              <a:rPr lang="en-GB" dirty="0" smtClean="0"/>
              <a:t> </a:t>
            </a:r>
            <a:r>
              <a:rPr lang="en-GB" dirty="0" err="1" smtClean="0"/>
              <a:t>konkurence</a:t>
            </a:r>
            <a:endParaRPr lang="en-GB" dirty="0" smtClean="0"/>
          </a:p>
          <a:p>
            <a:pPr marL="736600" lvl="1" indent="-279400" defTabSz="449263">
              <a:spcAft>
                <a:spcPts val="60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dirty="0" err="1" smtClean="0"/>
              <a:t>Užší</a:t>
            </a:r>
            <a:r>
              <a:rPr lang="en-GB" dirty="0" smtClean="0"/>
              <a:t> </a:t>
            </a:r>
            <a:r>
              <a:rPr lang="en-GB" dirty="0" err="1" smtClean="0"/>
              <a:t>zaměření</a:t>
            </a:r>
            <a:r>
              <a:rPr lang="en-GB" dirty="0" smtClean="0"/>
              <a:t> – „</a:t>
            </a:r>
            <a:r>
              <a:rPr lang="en-GB" dirty="0" err="1" smtClean="0"/>
              <a:t>být</a:t>
            </a:r>
            <a:r>
              <a:rPr lang="en-GB" dirty="0" smtClean="0"/>
              <a:t> </a:t>
            </a:r>
            <a:r>
              <a:rPr lang="en-GB" dirty="0" err="1" smtClean="0"/>
              <a:t>velkou</a:t>
            </a:r>
            <a:r>
              <a:rPr lang="en-GB" dirty="0" smtClean="0"/>
              <a:t> </a:t>
            </a:r>
            <a:r>
              <a:rPr lang="en-GB" dirty="0" err="1" smtClean="0"/>
              <a:t>rybou</a:t>
            </a:r>
            <a:r>
              <a:rPr lang="en-GB" dirty="0" smtClean="0"/>
              <a:t> v </a:t>
            </a:r>
            <a:r>
              <a:rPr lang="en-GB" dirty="0" err="1" smtClean="0"/>
              <a:t>malém</a:t>
            </a:r>
            <a:r>
              <a:rPr lang="en-GB" dirty="0" smtClean="0"/>
              <a:t> </a:t>
            </a:r>
            <a:r>
              <a:rPr lang="en-GB" dirty="0" err="1" smtClean="0"/>
              <a:t>rybníku</a:t>
            </a:r>
            <a:r>
              <a:rPr lang="en-GB" dirty="0" smtClean="0"/>
              <a:t>“</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Counterintelligence</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Metody používané v CI</a:t>
            </a:r>
            <a:endParaRPr lang="cs-CZ" dirty="0"/>
          </a:p>
        </p:txBody>
      </p:sp>
      <p:sp>
        <p:nvSpPr>
          <p:cNvPr id="3" name="Zástupný symbol pro obsah 2"/>
          <p:cNvSpPr>
            <a:spLocks noGrp="1"/>
          </p:cNvSpPr>
          <p:nvPr>
            <p:ph idx="1"/>
          </p:nvPr>
        </p:nvSpPr>
        <p:spPr/>
        <p:txBody>
          <a:bodyPr/>
          <a:lstStyle/>
          <a:p>
            <a:r>
              <a:rPr lang="cs-CZ" sz="2800" dirty="0" smtClean="0"/>
              <a:t>pro stanovení potřeb CI se provádí interní informační audit</a:t>
            </a:r>
          </a:p>
          <a:p>
            <a:r>
              <a:rPr lang="cs-CZ" sz="2800" dirty="0" smtClean="0"/>
              <a:t>stanoví se informační potřeby podniku</a:t>
            </a:r>
          </a:p>
          <a:p>
            <a:r>
              <a:rPr lang="cs-CZ" sz="2800" dirty="0" smtClean="0"/>
              <a:t>bez definování co je </a:t>
            </a:r>
            <a:r>
              <a:rPr lang="en-US" sz="2800" dirty="0" smtClean="0"/>
              <a:t>key intelligence topic (KIT) </a:t>
            </a:r>
            <a:r>
              <a:rPr lang="cs-CZ" sz="2800" dirty="0" smtClean="0"/>
              <a:t>nebo</a:t>
            </a:r>
            <a:r>
              <a:rPr lang="en-US" sz="2800" dirty="0" smtClean="0"/>
              <a:t> key intelligence questions (KIQ)</a:t>
            </a:r>
            <a:r>
              <a:rPr lang="cs-CZ" sz="2800" dirty="0" smtClean="0"/>
              <a:t> nemůžeme nic plánovat</a:t>
            </a:r>
          </a:p>
          <a:p>
            <a:pPr lvl="1"/>
            <a:r>
              <a:rPr lang="cs-CZ" sz="2400" dirty="0" smtClean="0"/>
              <a:t>kdo jsou naši konkurenti, kdo chceme aby byli zákazníci, jak se bude naše odvětví vyvíjet, apod.</a:t>
            </a:r>
          </a:p>
          <a:p>
            <a:r>
              <a:rPr lang="cs-CZ" sz="2800" dirty="0" smtClean="0"/>
              <a:t>analýza získaných surových dat a informací</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KIT</a:t>
            </a:r>
            <a:endParaRPr lang="cs-CZ" dirty="0"/>
          </a:p>
        </p:txBody>
      </p:sp>
      <p:sp>
        <p:nvSpPr>
          <p:cNvPr id="3" name="Zástupný symbol pro obsah 2"/>
          <p:cNvSpPr>
            <a:spLocks noGrp="1"/>
          </p:cNvSpPr>
          <p:nvPr>
            <p:ph idx="1"/>
          </p:nvPr>
        </p:nvSpPr>
        <p:spPr/>
        <p:txBody>
          <a:bodyPr/>
          <a:lstStyle/>
          <a:p>
            <a:pPr>
              <a:spcAft>
                <a:spcPts val="600"/>
              </a:spcAft>
              <a:buNone/>
            </a:pPr>
            <a:r>
              <a:rPr lang="cs-CZ" sz="2000" dirty="0" err="1" smtClean="0"/>
              <a:t>Key</a:t>
            </a:r>
            <a:r>
              <a:rPr lang="cs-CZ" sz="2000" dirty="0" smtClean="0"/>
              <a:t> </a:t>
            </a:r>
            <a:r>
              <a:rPr lang="cs-CZ" sz="2000" dirty="0" err="1" smtClean="0"/>
              <a:t>Intelligence</a:t>
            </a:r>
            <a:r>
              <a:rPr lang="cs-CZ" sz="2000" dirty="0" smtClean="0"/>
              <a:t> </a:t>
            </a:r>
            <a:r>
              <a:rPr lang="cs-CZ" sz="2000" dirty="0" err="1" smtClean="0"/>
              <a:t>Topics</a:t>
            </a:r>
            <a:endParaRPr lang="cs-CZ" sz="2000" dirty="0" smtClean="0"/>
          </a:p>
          <a:p>
            <a:pPr lvl="1">
              <a:spcAft>
                <a:spcPts val="600"/>
              </a:spcAft>
            </a:pPr>
            <a:r>
              <a:rPr lang="cs-CZ" dirty="0" smtClean="0"/>
              <a:t>určení primárních témat, kterými se bude zpravodajské oddělení nejvíce zabývat</a:t>
            </a:r>
          </a:p>
          <a:p>
            <a:pPr lvl="1">
              <a:spcAft>
                <a:spcPts val="600"/>
              </a:spcAft>
            </a:pPr>
            <a:r>
              <a:rPr lang="cs-CZ" dirty="0" smtClean="0"/>
              <a:t>formální proces identifikace potřeb managementu a stanovení priorit jednotlivých </a:t>
            </a:r>
            <a:r>
              <a:rPr lang="cs-CZ" dirty="0" smtClean="0"/>
              <a:t>témat - slouží </a:t>
            </a:r>
            <a:r>
              <a:rPr lang="cs-CZ" dirty="0" smtClean="0"/>
              <a:t>pro stanovení CI programu</a:t>
            </a:r>
          </a:p>
          <a:p>
            <a:pPr>
              <a:spcAft>
                <a:spcPts val="600"/>
              </a:spcAft>
            </a:pPr>
            <a:r>
              <a:rPr lang="cs-CZ" sz="2000" b="1" dirty="0" smtClean="0"/>
              <a:t>podpora strategických rozhodnutí a činností</a:t>
            </a:r>
            <a:r>
              <a:rPr lang="cs-CZ" sz="2000" dirty="0" smtClean="0"/>
              <a:t> – zahrnuje vývoj strategických plánů a konkurenčních strategií</a:t>
            </a:r>
          </a:p>
          <a:p>
            <a:pPr>
              <a:spcAft>
                <a:spcPts val="600"/>
              </a:spcAft>
            </a:pPr>
            <a:r>
              <a:rPr lang="cs-CZ" sz="2000" b="1" dirty="0" smtClean="0"/>
              <a:t>systém včasných varování – </a:t>
            </a:r>
            <a:r>
              <a:rPr lang="cs-CZ" sz="2000" b="1" dirty="0" err="1" smtClean="0"/>
              <a:t>Early</a:t>
            </a:r>
            <a:r>
              <a:rPr lang="cs-CZ" sz="2000" b="1" dirty="0" smtClean="0"/>
              <a:t> </a:t>
            </a:r>
            <a:r>
              <a:rPr lang="cs-CZ" sz="2000" b="1" dirty="0" err="1" smtClean="0"/>
              <a:t>Warning</a:t>
            </a:r>
            <a:r>
              <a:rPr lang="cs-CZ" sz="2000" b="1" dirty="0" smtClean="0"/>
              <a:t> </a:t>
            </a:r>
            <a:r>
              <a:rPr lang="cs-CZ" sz="2000" b="1" dirty="0" err="1" smtClean="0"/>
              <a:t>System</a:t>
            </a:r>
            <a:r>
              <a:rPr lang="cs-CZ" sz="2000" dirty="0" smtClean="0"/>
              <a:t> – sledování aktivit konkurentů, technologií či vládních činností</a:t>
            </a:r>
          </a:p>
          <a:p>
            <a:pPr>
              <a:spcAft>
                <a:spcPts val="600"/>
              </a:spcAft>
            </a:pPr>
            <a:r>
              <a:rPr lang="cs-CZ" sz="2000" b="1" dirty="0" smtClean="0"/>
              <a:t>popis klíčových hráčů na daném trhu</a:t>
            </a:r>
            <a:r>
              <a:rPr lang="cs-CZ" sz="2000" dirty="0" smtClean="0"/>
              <a:t> – sleduje zejména konkurenty, zákazníky, dodavatele, regulátory trhu nebo potenciální partnery</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EWS - </a:t>
            </a:r>
            <a:r>
              <a:rPr lang="cs-CZ" dirty="0" err="1" smtClean="0"/>
              <a:t>Early</a:t>
            </a:r>
            <a:r>
              <a:rPr lang="cs-CZ" dirty="0" smtClean="0"/>
              <a:t> </a:t>
            </a:r>
            <a:r>
              <a:rPr lang="cs-CZ" dirty="0" err="1" smtClean="0"/>
              <a:t>Warning</a:t>
            </a:r>
            <a:r>
              <a:rPr lang="cs-CZ" dirty="0" smtClean="0"/>
              <a:t> </a:t>
            </a:r>
            <a:r>
              <a:rPr lang="cs-CZ" dirty="0" err="1" smtClean="0"/>
              <a:t>System</a:t>
            </a:r>
            <a:r>
              <a:rPr lang="cs-CZ" dirty="0" smtClean="0"/>
              <a:t/>
            </a:r>
            <a:br>
              <a:rPr lang="cs-CZ" dirty="0" smtClean="0"/>
            </a:br>
            <a:endParaRPr lang="cs-CZ" dirty="0"/>
          </a:p>
        </p:txBody>
      </p:sp>
      <p:sp>
        <p:nvSpPr>
          <p:cNvPr id="3" name="Zástupný symbol pro obsah 2"/>
          <p:cNvSpPr>
            <a:spLocks noGrp="1"/>
          </p:cNvSpPr>
          <p:nvPr>
            <p:ph idx="1"/>
          </p:nvPr>
        </p:nvSpPr>
        <p:spPr>
          <a:xfrm>
            <a:off x="455613" y="1412875"/>
            <a:ext cx="8234362" cy="4752429"/>
          </a:xfrm>
        </p:spPr>
        <p:txBody>
          <a:bodyPr>
            <a:normAutofit fontScale="92500" lnSpcReduction="10000"/>
          </a:bodyPr>
          <a:lstStyle/>
          <a:p>
            <a:pPr>
              <a:lnSpc>
                <a:spcPct val="110000"/>
              </a:lnSpc>
              <a:spcBef>
                <a:spcPts val="0"/>
              </a:spcBef>
              <a:spcAft>
                <a:spcPts val="600"/>
              </a:spcAft>
            </a:pPr>
            <a:r>
              <a:rPr lang="cs-CZ" dirty="0" smtClean="0"/>
              <a:t>silné </a:t>
            </a:r>
            <a:r>
              <a:rPr lang="cs-CZ" dirty="0" smtClean="0"/>
              <a:t>x slabé </a:t>
            </a:r>
            <a:r>
              <a:rPr lang="cs-CZ" dirty="0" smtClean="0"/>
              <a:t>signály, aktivní </a:t>
            </a:r>
            <a:r>
              <a:rPr lang="cs-CZ" dirty="0" smtClean="0"/>
              <a:t>x pasivní sběr</a:t>
            </a:r>
          </a:p>
          <a:p>
            <a:pPr>
              <a:lnSpc>
                <a:spcPct val="110000"/>
              </a:lnSpc>
              <a:spcBef>
                <a:spcPts val="0"/>
              </a:spcBef>
              <a:spcAft>
                <a:spcPts val="600"/>
              </a:spcAft>
            </a:pPr>
            <a:r>
              <a:rPr lang="cs-CZ" dirty="0" smtClean="0"/>
              <a:t>primární i sekundární zdroje</a:t>
            </a:r>
          </a:p>
          <a:p>
            <a:pPr>
              <a:lnSpc>
                <a:spcPct val="110000"/>
              </a:lnSpc>
              <a:spcBef>
                <a:spcPts val="0"/>
              </a:spcBef>
              <a:spcAft>
                <a:spcPts val="600"/>
              </a:spcAft>
            </a:pPr>
            <a:r>
              <a:rPr lang="cs-CZ" dirty="0" smtClean="0"/>
              <a:t>upozornění na změny, trendy</a:t>
            </a:r>
            <a:r>
              <a:rPr lang="cs-CZ" dirty="0" smtClean="0"/>
              <a:t>,…</a:t>
            </a:r>
          </a:p>
          <a:p>
            <a:pPr>
              <a:lnSpc>
                <a:spcPct val="110000"/>
              </a:lnSpc>
              <a:spcBef>
                <a:spcPts val="0"/>
              </a:spcBef>
              <a:spcAft>
                <a:spcPts val="600"/>
              </a:spcAft>
            </a:pPr>
            <a:endParaRPr lang="cs-CZ" dirty="0" smtClean="0"/>
          </a:p>
          <a:p>
            <a:pPr marL="609600" indent="-609600">
              <a:lnSpc>
                <a:spcPct val="110000"/>
              </a:lnSpc>
              <a:spcBef>
                <a:spcPts val="0"/>
              </a:spcBef>
              <a:spcAft>
                <a:spcPts val="600"/>
              </a:spcAft>
              <a:buFontTx/>
              <a:buAutoNum type="arabicPeriod"/>
            </a:pPr>
            <a:r>
              <a:rPr lang="cs-CZ" dirty="0" smtClean="0"/>
              <a:t>signály upozorňující na objevení se nových, ale známých událostí – příležitosti i hrozby</a:t>
            </a:r>
          </a:p>
          <a:p>
            <a:pPr marL="609600" indent="-609600">
              <a:lnSpc>
                <a:spcPct val="110000"/>
              </a:lnSpc>
              <a:spcBef>
                <a:spcPts val="0"/>
              </a:spcBef>
              <a:spcAft>
                <a:spcPts val="600"/>
              </a:spcAft>
              <a:buFontTx/>
              <a:buAutoNum type="arabicPeriod"/>
            </a:pPr>
            <a:r>
              <a:rPr lang="cs-CZ" dirty="0" smtClean="0"/>
              <a:t>signály upozorňující na objevení se nových skutečností – anomálie, nejtěžší, slabé signály na začátku nebo skládanka</a:t>
            </a:r>
          </a:p>
          <a:p>
            <a:pPr marL="609600" indent="-609600">
              <a:lnSpc>
                <a:spcPct val="110000"/>
              </a:lnSpc>
              <a:spcBef>
                <a:spcPts val="0"/>
              </a:spcBef>
              <a:spcAft>
                <a:spcPts val="600"/>
              </a:spcAft>
              <a:buFontTx/>
              <a:buAutoNum type="arabicPeriod"/>
            </a:pPr>
            <a:r>
              <a:rPr lang="cs-CZ" dirty="0" smtClean="0"/>
              <a:t>signály odkazující na scénáře budoucnosti – připravíme si dopředu reakci</a:t>
            </a:r>
          </a:p>
          <a:p>
            <a:pPr marL="609600" indent="-609600">
              <a:lnSpc>
                <a:spcPct val="110000"/>
              </a:lnSpc>
              <a:spcBef>
                <a:spcPts val="0"/>
              </a:spcBef>
              <a:spcAft>
                <a:spcPts val="600"/>
              </a:spcAft>
              <a:buFontTx/>
              <a:buAutoNum type="arabicPeriod" startAt="4"/>
            </a:pPr>
            <a:r>
              <a:rPr lang="cs-CZ" dirty="0" smtClean="0"/>
              <a:t>signál o kolabujících procesech</a:t>
            </a:r>
          </a:p>
          <a:p>
            <a:pPr marL="990600" lvl="1" indent="-533400">
              <a:lnSpc>
                <a:spcPct val="110000"/>
              </a:lnSpc>
              <a:spcBef>
                <a:spcPts val="0"/>
              </a:spcBef>
              <a:spcAft>
                <a:spcPts val="600"/>
              </a:spcAft>
              <a:buFontTx/>
              <a:buChar char="•"/>
            </a:pPr>
            <a:r>
              <a:rPr lang="cs-CZ" sz="2100" dirty="0" err="1" smtClean="0"/>
              <a:t>kvantifikativní</a:t>
            </a:r>
            <a:r>
              <a:rPr lang="cs-CZ" sz="2100" dirty="0" smtClean="0"/>
              <a:t>, měřitelné</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Counterintelligence</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CI </a:t>
            </a:r>
            <a:r>
              <a:rPr lang="cs-CZ" dirty="0" err="1" smtClean="0"/>
              <a:t>vs</a:t>
            </a:r>
            <a:r>
              <a:rPr lang="cs-CZ" dirty="0" smtClean="0"/>
              <a:t> špionáž</a:t>
            </a:r>
            <a:endParaRPr lang="cs-CZ" dirty="0"/>
          </a:p>
        </p:txBody>
      </p:sp>
      <p:sp>
        <p:nvSpPr>
          <p:cNvPr id="6" name="Rectangle 3"/>
          <p:cNvSpPr txBox="1">
            <a:spLocks noChangeArrowheads="1"/>
          </p:cNvSpPr>
          <p:nvPr/>
        </p:nvSpPr>
        <p:spPr bwMode="auto">
          <a:xfrm>
            <a:off x="457200" y="1484784"/>
            <a:ext cx="8229600" cy="45259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360363" marR="0" lvl="0" indent="-360363" algn="l" defTabSz="914400" rtl="0" eaLnBrk="1" fontAlgn="base" latinLnBrk="0" hangingPunct="1">
              <a:lnSpc>
                <a:spcPct val="100000"/>
              </a:lnSpc>
              <a:spcBef>
                <a:spcPct val="20000"/>
              </a:spcBef>
              <a:spcAft>
                <a:spcPct val="0"/>
              </a:spcAft>
              <a:buClr>
                <a:schemeClr val="bg2">
                  <a:lumMod val="75000"/>
                </a:schemeClr>
              </a:buClr>
              <a:buSzPct val="75000"/>
              <a:buFont typeface="Arial" pitchFamily="34" charset="0"/>
              <a:buChar char="■"/>
              <a:tabLst/>
              <a:defRPr/>
            </a:pPr>
            <a:r>
              <a:rPr kumimoji="0" lang="cs-CZ" sz="2400" b="0" i="0" u="none" strike="noStrike" kern="0" cap="none" spc="0" normalizeH="0" baseline="0" noProof="0" dirty="0" smtClean="0">
                <a:ln>
                  <a:noFill/>
                </a:ln>
                <a:solidFill>
                  <a:schemeClr val="accent1">
                    <a:lumMod val="75000"/>
                  </a:schemeClr>
                </a:solidFill>
                <a:effectLst/>
                <a:uLnTx/>
                <a:uFillTx/>
                <a:latin typeface="+mn-lt"/>
                <a:ea typeface="+mn-ea"/>
                <a:cs typeface="+mn-cs"/>
              </a:rPr>
              <a:t>podobné metody a praktiky</a:t>
            </a:r>
          </a:p>
          <a:p>
            <a:pPr marL="360363" marR="0" lvl="0" indent="-360363" algn="l" defTabSz="914400" rtl="0" eaLnBrk="1" fontAlgn="base" latinLnBrk="0" hangingPunct="1">
              <a:lnSpc>
                <a:spcPct val="100000"/>
              </a:lnSpc>
              <a:spcBef>
                <a:spcPct val="20000"/>
              </a:spcBef>
              <a:spcAft>
                <a:spcPct val="0"/>
              </a:spcAft>
              <a:buClr>
                <a:schemeClr val="bg2">
                  <a:lumMod val="75000"/>
                </a:schemeClr>
              </a:buClr>
              <a:buSzPct val="75000"/>
              <a:buFont typeface="Arial" pitchFamily="34" charset="0"/>
              <a:buChar char="■"/>
              <a:tabLst/>
              <a:defRPr/>
            </a:pPr>
            <a:r>
              <a:rPr kumimoji="0" lang="cs-CZ" sz="2400" b="0" i="0" u="none" strike="noStrike" kern="0" cap="none" spc="0" normalizeH="0" baseline="0" noProof="0" dirty="0" smtClean="0">
                <a:ln>
                  <a:noFill/>
                </a:ln>
                <a:solidFill>
                  <a:schemeClr val="accent1">
                    <a:lumMod val="75000"/>
                  </a:schemeClr>
                </a:solidFill>
                <a:effectLst/>
                <a:uLnTx/>
                <a:uFillTx/>
                <a:latin typeface="+mn-lt"/>
                <a:ea typeface="+mn-ea"/>
                <a:cs typeface="+mn-cs"/>
              </a:rPr>
              <a:t>otevřené zdroje</a:t>
            </a:r>
          </a:p>
          <a:p>
            <a:pPr marL="360363" marR="0" lvl="0" indent="-360363" algn="l" defTabSz="914400" rtl="0" eaLnBrk="1" fontAlgn="base" latinLnBrk="0" hangingPunct="1">
              <a:lnSpc>
                <a:spcPct val="100000"/>
              </a:lnSpc>
              <a:spcBef>
                <a:spcPct val="20000"/>
              </a:spcBef>
              <a:spcAft>
                <a:spcPct val="0"/>
              </a:spcAft>
              <a:buClr>
                <a:schemeClr val="bg2">
                  <a:lumMod val="75000"/>
                </a:schemeClr>
              </a:buClr>
              <a:buSzPct val="75000"/>
              <a:buFont typeface="Arial" pitchFamily="34" charset="0"/>
              <a:buChar char="■"/>
              <a:tabLst/>
              <a:defRPr/>
            </a:pPr>
            <a:endParaRPr kumimoji="0" lang="cs-CZ" sz="2400" b="0" i="0" u="none" strike="noStrike" kern="0" cap="none" spc="0" normalizeH="0" baseline="0" noProof="0" dirty="0" smtClean="0">
              <a:ln>
                <a:noFill/>
              </a:ln>
              <a:solidFill>
                <a:schemeClr val="accent1">
                  <a:lumMod val="75000"/>
                </a:schemeClr>
              </a:solidFill>
              <a:effectLst/>
              <a:uLnTx/>
              <a:uFillTx/>
              <a:latin typeface="+mn-lt"/>
              <a:ea typeface="+mn-ea"/>
              <a:cs typeface="+mn-cs"/>
            </a:endParaRPr>
          </a:p>
        </p:txBody>
      </p:sp>
      <p:pic>
        <p:nvPicPr>
          <p:cNvPr id="7" name="Picture 4"/>
          <p:cNvPicPr>
            <a:picLocks noChangeAspect="1" noChangeArrowheads="1"/>
          </p:cNvPicPr>
          <p:nvPr/>
        </p:nvPicPr>
        <p:blipFill>
          <a:blip r:embed="rId2" cstate="print"/>
          <a:srcRect/>
          <a:stretch>
            <a:fillRect/>
          </a:stretch>
        </p:blipFill>
        <p:spPr bwMode="auto">
          <a:xfrm>
            <a:off x="1116013" y="2420888"/>
            <a:ext cx="7056437" cy="372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Competitive</a:t>
            </a:r>
            <a:r>
              <a:rPr lang="cs-CZ" dirty="0" smtClean="0"/>
              <a:t> </a:t>
            </a:r>
            <a:r>
              <a:rPr lang="cs-CZ" dirty="0" err="1" smtClean="0"/>
              <a:t>intelligence</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Competitive</a:t>
            </a:r>
            <a:r>
              <a:rPr lang="cs-CZ" dirty="0" smtClean="0"/>
              <a:t> </a:t>
            </a:r>
            <a:r>
              <a:rPr lang="cs-CZ" dirty="0" err="1" smtClean="0"/>
              <a:t>Intelligence</a:t>
            </a:r>
            <a:endParaRPr lang="cs-CZ" dirty="0"/>
          </a:p>
        </p:txBody>
      </p:sp>
      <p:sp>
        <p:nvSpPr>
          <p:cNvPr id="3" name="Zástupný symbol pro obsah 2"/>
          <p:cNvSpPr>
            <a:spLocks noGrp="1"/>
          </p:cNvSpPr>
          <p:nvPr>
            <p:ph idx="1"/>
          </p:nvPr>
        </p:nvSpPr>
        <p:spPr/>
        <p:txBody>
          <a:bodyPr/>
          <a:lstStyle/>
          <a:p>
            <a:pPr algn="ctr">
              <a:buNone/>
            </a:pPr>
            <a:endParaRPr lang="cs-CZ" sz="3200" b="1" dirty="0" smtClean="0"/>
          </a:p>
          <a:p>
            <a:pPr algn="ctr">
              <a:buNone/>
            </a:pPr>
            <a:endParaRPr lang="cs-CZ" sz="3200" b="1" dirty="0" smtClean="0"/>
          </a:p>
          <a:p>
            <a:pPr algn="ctr">
              <a:buNone/>
            </a:pPr>
            <a:r>
              <a:rPr lang="cs-CZ" sz="3200" b="1" dirty="0" err="1" smtClean="0"/>
              <a:t>Connecting</a:t>
            </a:r>
            <a:r>
              <a:rPr lang="cs-CZ" sz="3200" b="1" dirty="0" smtClean="0"/>
              <a:t> </a:t>
            </a:r>
            <a:r>
              <a:rPr lang="cs-CZ" sz="3200" b="1" dirty="0" err="1" smtClean="0"/>
              <a:t>the</a:t>
            </a:r>
            <a:r>
              <a:rPr lang="cs-CZ" sz="3200" b="1" dirty="0" smtClean="0"/>
              <a:t> </a:t>
            </a:r>
            <a:r>
              <a:rPr lang="cs-CZ" sz="3200" b="1" dirty="0" err="1" smtClean="0"/>
              <a:t>dots</a:t>
            </a:r>
            <a:endParaRPr lang="cs-CZ" sz="3200" b="1" dirty="0" smtClean="0"/>
          </a:p>
          <a:p>
            <a:pPr algn="ctr">
              <a:buNone/>
            </a:pPr>
            <a:endParaRPr lang="cs-CZ" sz="3200" b="1" dirty="0" smtClean="0"/>
          </a:p>
          <a:p>
            <a:pPr algn="ctr">
              <a:buNone/>
            </a:pPr>
            <a:endParaRPr lang="cs-CZ" sz="3200" b="1" dirty="0" smtClean="0"/>
          </a:p>
          <a:p>
            <a:pPr algn="ctr">
              <a:buNone/>
            </a:pPr>
            <a:r>
              <a:rPr lang="cs-CZ" sz="3200" b="1" dirty="0" err="1" smtClean="0"/>
              <a:t>Think</a:t>
            </a:r>
            <a:r>
              <a:rPr lang="cs-CZ" sz="3200" b="1" dirty="0" smtClean="0"/>
              <a:t> </a:t>
            </a:r>
            <a:r>
              <a:rPr lang="cs-CZ" sz="3200" b="1" dirty="0" err="1" smtClean="0"/>
              <a:t>out</a:t>
            </a:r>
            <a:r>
              <a:rPr lang="cs-CZ" sz="3200" b="1" dirty="0" smtClean="0"/>
              <a:t> </a:t>
            </a:r>
            <a:r>
              <a:rPr lang="cs-CZ" sz="3200" b="1" dirty="0" err="1" smtClean="0"/>
              <a:t>of</a:t>
            </a:r>
            <a:r>
              <a:rPr lang="cs-CZ" sz="3200" b="1" dirty="0" smtClean="0"/>
              <a:t> </a:t>
            </a:r>
            <a:r>
              <a:rPr lang="cs-CZ" sz="3200" b="1" dirty="0" err="1" smtClean="0"/>
              <a:t>the</a:t>
            </a:r>
            <a:r>
              <a:rPr lang="cs-CZ" sz="3200" b="1" dirty="0" smtClean="0"/>
              <a:t> box</a:t>
            </a:r>
          </a:p>
          <a:p>
            <a:pPr>
              <a:buNone/>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Competitive</a:t>
            </a:r>
            <a:r>
              <a:rPr lang="cs-CZ" dirty="0" smtClean="0"/>
              <a:t> </a:t>
            </a:r>
            <a:r>
              <a:rPr lang="cs-CZ" dirty="0" err="1" smtClean="0"/>
              <a:t>Intelligence</a:t>
            </a:r>
            <a:endParaRPr lang="cs-CZ" dirty="0"/>
          </a:p>
        </p:txBody>
      </p:sp>
      <p:sp>
        <p:nvSpPr>
          <p:cNvPr id="3" name="Zástupný symbol pro obsah 2"/>
          <p:cNvSpPr>
            <a:spLocks noGrp="1"/>
          </p:cNvSpPr>
          <p:nvPr>
            <p:ph idx="1"/>
          </p:nvPr>
        </p:nvSpPr>
        <p:spPr/>
        <p:txBody>
          <a:bodyPr>
            <a:normAutofit fontScale="92500" lnSpcReduction="10000"/>
          </a:bodyPr>
          <a:lstStyle/>
          <a:p>
            <a:pPr marL="0">
              <a:lnSpc>
                <a:spcPct val="120000"/>
              </a:lnSpc>
              <a:spcBef>
                <a:spcPts val="600"/>
              </a:spcBef>
              <a:spcAft>
                <a:spcPts val="0"/>
              </a:spcAft>
              <a:buNone/>
              <a:defRPr/>
            </a:pPr>
            <a:r>
              <a:rPr lang="cs-CZ" b="1" dirty="0" smtClean="0">
                <a:latin typeface="+mj-lt"/>
              </a:rPr>
              <a:t>CI je:</a:t>
            </a:r>
          </a:p>
          <a:p>
            <a:pPr marL="357187" lvl="1">
              <a:lnSpc>
                <a:spcPct val="120000"/>
              </a:lnSpc>
              <a:spcBef>
                <a:spcPts val="600"/>
              </a:spcBef>
              <a:spcAft>
                <a:spcPts val="0"/>
              </a:spcAft>
            </a:pPr>
            <a:r>
              <a:rPr lang="cs-CZ" sz="1500" dirty="0" smtClean="0">
                <a:solidFill>
                  <a:schemeClr val="accent1"/>
                </a:solidFill>
                <a:latin typeface="+mj-lt"/>
              </a:rPr>
              <a:t>Proces </a:t>
            </a:r>
            <a:r>
              <a:rPr lang="cs-CZ" sz="1500" dirty="0" smtClean="0">
                <a:latin typeface="+mj-lt"/>
              </a:rPr>
              <a:t>– sledování a vyhodnocování informací o konkurenci a prostředí</a:t>
            </a:r>
          </a:p>
          <a:p>
            <a:pPr marL="357187" lvl="1">
              <a:lnSpc>
                <a:spcPct val="120000"/>
              </a:lnSpc>
              <a:spcBef>
                <a:spcPts val="600"/>
              </a:spcBef>
              <a:spcAft>
                <a:spcPts val="0"/>
              </a:spcAft>
            </a:pPr>
            <a:r>
              <a:rPr lang="cs-CZ" sz="1500" dirty="0" smtClean="0">
                <a:solidFill>
                  <a:schemeClr val="accent1"/>
                </a:solidFill>
                <a:latin typeface="+mj-lt"/>
              </a:rPr>
              <a:t>Produkt </a:t>
            </a:r>
            <a:r>
              <a:rPr lang="cs-CZ" sz="1500" dirty="0" smtClean="0">
                <a:latin typeface="+mj-lt"/>
              </a:rPr>
              <a:t>– informačního centra, výsledkem jsou zprávy podporující rozhodování</a:t>
            </a:r>
          </a:p>
          <a:p>
            <a:pPr marL="357187" lvl="1">
              <a:lnSpc>
                <a:spcPct val="120000"/>
              </a:lnSpc>
              <a:spcBef>
                <a:spcPts val="600"/>
              </a:spcBef>
              <a:spcAft>
                <a:spcPts val="0"/>
              </a:spcAft>
            </a:pPr>
            <a:r>
              <a:rPr lang="cs-CZ" sz="1500" dirty="0" smtClean="0">
                <a:solidFill>
                  <a:schemeClr val="accent1"/>
                </a:solidFill>
                <a:latin typeface="+mj-lt"/>
              </a:rPr>
              <a:t>Program</a:t>
            </a:r>
            <a:r>
              <a:rPr lang="cs-CZ" sz="1500" dirty="0" smtClean="0">
                <a:latin typeface="+mj-lt"/>
              </a:rPr>
              <a:t> – formalizovaná činnost v podniku zaměřená na získání a udržení si výhody oproti konkurenci</a:t>
            </a:r>
          </a:p>
          <a:p>
            <a:pPr marL="357187" lvl="1">
              <a:lnSpc>
                <a:spcPct val="120000"/>
              </a:lnSpc>
              <a:spcBef>
                <a:spcPts val="600"/>
              </a:spcBef>
              <a:spcAft>
                <a:spcPts val="0"/>
              </a:spcAft>
            </a:pPr>
            <a:r>
              <a:rPr lang="cs-CZ" sz="1500" dirty="0" smtClean="0">
                <a:solidFill>
                  <a:schemeClr val="accent1"/>
                </a:solidFill>
                <a:latin typeface="+mj-lt"/>
              </a:rPr>
              <a:t>Funkce </a:t>
            </a:r>
            <a:r>
              <a:rPr lang="cs-CZ" sz="1500" dirty="0" smtClean="0">
                <a:latin typeface="+mj-lt"/>
              </a:rPr>
              <a:t>– CI plní funkci obrany před útoky ostatních podniků a zároveň dává prostředky pro vedení vlastních </a:t>
            </a:r>
            <a:r>
              <a:rPr lang="cs-CZ" sz="1500" dirty="0" smtClean="0">
                <a:latin typeface="+mj-lt"/>
              </a:rPr>
              <a:t>útoků</a:t>
            </a:r>
          </a:p>
          <a:p>
            <a:pPr marL="0">
              <a:lnSpc>
                <a:spcPct val="120000"/>
              </a:lnSpc>
              <a:spcBef>
                <a:spcPts val="600"/>
              </a:spcBef>
              <a:spcAft>
                <a:spcPts val="600"/>
              </a:spcAft>
            </a:pPr>
            <a:endParaRPr lang="cs-CZ" sz="1600" dirty="0" smtClean="0">
              <a:latin typeface="+mj-lt"/>
            </a:endParaRPr>
          </a:p>
          <a:p>
            <a:pPr marL="0">
              <a:lnSpc>
                <a:spcPct val="120000"/>
              </a:lnSpc>
              <a:spcBef>
                <a:spcPts val="600"/>
              </a:spcBef>
              <a:spcAft>
                <a:spcPts val="600"/>
              </a:spcAft>
              <a:buNone/>
            </a:pPr>
            <a:r>
              <a:rPr lang="cs-CZ" sz="1600" b="1" dirty="0" smtClean="0">
                <a:latin typeface="+mj-lt"/>
              </a:rPr>
              <a:t>Definice</a:t>
            </a:r>
            <a:endParaRPr lang="cs-CZ" sz="1600" b="1" dirty="0" smtClean="0">
              <a:latin typeface="+mj-lt"/>
            </a:endParaRPr>
          </a:p>
          <a:p>
            <a:pPr marL="0">
              <a:lnSpc>
                <a:spcPct val="120000"/>
              </a:lnSpc>
              <a:spcBef>
                <a:spcPts val="600"/>
              </a:spcBef>
              <a:spcAft>
                <a:spcPts val="600"/>
              </a:spcAft>
            </a:pPr>
            <a:r>
              <a:rPr lang="cs-CZ" sz="1800" dirty="0" smtClean="0">
                <a:latin typeface="+mj-lt"/>
              </a:rPr>
              <a:t>Definování CI není vždy jednoznačné, záleží na pojetí přístupu. V podstatě jde ale o práci zjišťování, sledování a vyhodnocování konkurenčního prostředí s cílem odhalit slabé a silné stránky konkurence, rozpoznat její strategické záměry</a:t>
            </a:r>
          </a:p>
          <a:p>
            <a:pPr marL="0">
              <a:lnSpc>
                <a:spcPct val="120000"/>
              </a:lnSpc>
              <a:spcBef>
                <a:spcPts val="600"/>
              </a:spcBef>
              <a:spcAft>
                <a:spcPts val="600"/>
              </a:spcAft>
            </a:pPr>
            <a:r>
              <a:rPr lang="cs-CZ" sz="1800" dirty="0" smtClean="0">
                <a:latin typeface="+mj-lt"/>
              </a:rPr>
              <a:t>SCIP </a:t>
            </a:r>
            <a:r>
              <a:rPr lang="cs-CZ" sz="1800" dirty="0" smtClean="0">
                <a:latin typeface="+mj-lt"/>
              </a:rPr>
              <a:t>: </a:t>
            </a:r>
            <a:r>
              <a:rPr lang="cs-CZ" sz="1500" dirty="0" smtClean="0">
                <a:latin typeface="+mj-lt"/>
              </a:rPr>
              <a:t>Jedná </a:t>
            </a:r>
            <a:r>
              <a:rPr lang="cs-CZ" sz="1500" dirty="0" smtClean="0">
                <a:latin typeface="+mj-lt"/>
              </a:rPr>
              <a:t>se o systematický a etický program pro sběr, analýzu a organizování vnějších informací, které mohou ovlivnit plány společnosti, její rozhodnutí a </a:t>
            </a:r>
            <a:r>
              <a:rPr lang="cs-CZ" sz="1500" dirty="0" smtClean="0">
                <a:latin typeface="+mj-lt"/>
              </a:rPr>
              <a:t>provoz</a:t>
            </a:r>
            <a:endParaRPr lang="cs-CZ" sz="1400" dirty="0" smtClean="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Uplatnění CI</a:t>
            </a:r>
            <a:endParaRPr lang="cs-CZ" dirty="0"/>
          </a:p>
        </p:txBody>
      </p:sp>
      <p:sp>
        <p:nvSpPr>
          <p:cNvPr id="3" name="Zástupný symbol pro obsah 2"/>
          <p:cNvSpPr>
            <a:spLocks noGrp="1"/>
          </p:cNvSpPr>
          <p:nvPr>
            <p:ph idx="1"/>
          </p:nvPr>
        </p:nvSpPr>
        <p:spPr/>
        <p:txBody>
          <a:bodyPr/>
          <a:lstStyle/>
          <a:p>
            <a:pPr>
              <a:spcAft>
                <a:spcPts val="600"/>
              </a:spcAft>
            </a:pPr>
            <a:r>
              <a:rPr lang="cs-CZ" dirty="0" smtClean="0"/>
              <a:t>Předvídat změny na trhu</a:t>
            </a:r>
          </a:p>
          <a:p>
            <a:pPr>
              <a:spcAft>
                <a:spcPts val="600"/>
              </a:spcAft>
            </a:pPr>
            <a:r>
              <a:rPr lang="cs-CZ" dirty="0" smtClean="0"/>
              <a:t>Předvídat tahy konkurence</a:t>
            </a:r>
          </a:p>
          <a:p>
            <a:pPr>
              <a:spcAft>
                <a:spcPts val="600"/>
              </a:spcAft>
            </a:pPr>
            <a:r>
              <a:rPr lang="cs-CZ" dirty="0" smtClean="0"/>
              <a:t>Zmapovat nové a potenciální konkurenty</a:t>
            </a:r>
          </a:p>
          <a:p>
            <a:pPr>
              <a:spcAft>
                <a:spcPts val="600"/>
              </a:spcAft>
            </a:pPr>
            <a:r>
              <a:rPr lang="cs-CZ" dirty="0" smtClean="0"/>
              <a:t>Učit se z úspěchů a chyb druhých</a:t>
            </a:r>
          </a:p>
          <a:p>
            <a:pPr>
              <a:spcAft>
                <a:spcPts val="600"/>
              </a:spcAft>
            </a:pPr>
            <a:r>
              <a:rPr lang="cs-CZ" dirty="0" smtClean="0"/>
              <a:t>Poznávat nové technologie, produkty, procesy …</a:t>
            </a:r>
          </a:p>
          <a:p>
            <a:pPr>
              <a:spcAft>
                <a:spcPts val="600"/>
              </a:spcAft>
            </a:pPr>
            <a:r>
              <a:rPr lang="cs-CZ" dirty="0" smtClean="0"/>
              <a:t>Dívat se na vlastní firmu prakticky a s objektivním nadhledem</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CI není:</a:t>
            </a:r>
            <a:endParaRPr lang="cs-CZ" dirty="0"/>
          </a:p>
        </p:txBody>
      </p:sp>
      <p:sp>
        <p:nvSpPr>
          <p:cNvPr id="3" name="Zástupný symbol pro obsah 2"/>
          <p:cNvSpPr>
            <a:spLocks noGrp="1"/>
          </p:cNvSpPr>
          <p:nvPr>
            <p:ph idx="1"/>
          </p:nvPr>
        </p:nvSpPr>
        <p:spPr/>
        <p:txBody>
          <a:bodyPr/>
          <a:lstStyle/>
          <a:p>
            <a:r>
              <a:rPr lang="cs-CZ" b="1" dirty="0" smtClean="0"/>
              <a:t>špionáž</a:t>
            </a:r>
          </a:p>
          <a:p>
            <a:r>
              <a:rPr lang="cs-CZ" b="1" dirty="0" smtClean="0"/>
              <a:t>křišťálová koule</a:t>
            </a:r>
          </a:p>
          <a:p>
            <a:r>
              <a:rPr lang="cs-CZ" b="1" dirty="0" smtClean="0"/>
              <a:t>vyhledávání v databázích</a:t>
            </a:r>
          </a:p>
          <a:p>
            <a:r>
              <a:rPr lang="cs-CZ" b="1" dirty="0" smtClean="0"/>
              <a:t>fámy nalezené na Internetu</a:t>
            </a:r>
          </a:p>
          <a:p>
            <a:r>
              <a:rPr lang="cs-CZ" b="1" dirty="0" smtClean="0"/>
              <a:t>záležitost jednoho člověka</a:t>
            </a:r>
          </a:p>
          <a:p>
            <a:r>
              <a:rPr lang="cs-CZ" b="1" dirty="0" smtClean="0"/>
              <a:t>vynález 20. století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Poslání a cíle CI</a:t>
            </a:r>
            <a:endParaRPr lang="cs-CZ" dirty="0"/>
          </a:p>
        </p:txBody>
      </p:sp>
      <p:sp>
        <p:nvSpPr>
          <p:cNvPr id="3" name="Content Placeholder 2"/>
          <p:cNvSpPr>
            <a:spLocks noGrp="1"/>
          </p:cNvSpPr>
          <p:nvPr>
            <p:ph idx="1"/>
          </p:nvPr>
        </p:nvSpPr>
        <p:spPr/>
        <p:txBody>
          <a:bodyPr>
            <a:normAutofit fontScale="92500"/>
          </a:bodyPr>
          <a:lstStyle/>
          <a:p>
            <a:r>
              <a:rPr lang="cs-CZ" dirty="0" smtClean="0"/>
              <a:t>Konkurenční zpravodajství</a:t>
            </a:r>
            <a:endParaRPr lang="cs-CZ" dirty="0" smtClean="0"/>
          </a:p>
          <a:p>
            <a:r>
              <a:rPr lang="cs-CZ" dirty="0" smtClean="0"/>
              <a:t>CI </a:t>
            </a:r>
            <a:r>
              <a:rPr lang="cs-CZ" dirty="0" err="1" smtClean="0"/>
              <a:t>vs</a:t>
            </a:r>
            <a:r>
              <a:rPr lang="cs-CZ" dirty="0" smtClean="0"/>
              <a:t> BI</a:t>
            </a:r>
          </a:p>
          <a:p>
            <a:pPr lvl="1"/>
            <a:r>
              <a:rPr lang="cs-CZ" dirty="0" smtClean="0"/>
              <a:t>BI – finanční ukazatele, historická data, interní fakta o podniku</a:t>
            </a:r>
          </a:p>
          <a:p>
            <a:pPr lvl="1"/>
            <a:r>
              <a:rPr lang="cs-CZ" dirty="0" smtClean="0"/>
              <a:t>CI – široké spektrum informací, vnější i vnitřní, dlouhodobé výhledy</a:t>
            </a:r>
          </a:p>
          <a:p>
            <a:pPr lvl="1"/>
            <a:endParaRPr lang="cs-CZ" dirty="0" smtClean="0"/>
          </a:p>
          <a:p>
            <a:r>
              <a:rPr lang="cs-CZ" dirty="0" smtClean="0"/>
              <a:t>„</a:t>
            </a:r>
            <a:r>
              <a:rPr lang="cs-CZ" dirty="0" err="1" smtClean="0"/>
              <a:t>Information</a:t>
            </a:r>
            <a:r>
              <a:rPr lang="cs-CZ" dirty="0" smtClean="0"/>
              <a:t> </a:t>
            </a:r>
            <a:r>
              <a:rPr lang="cs-CZ" dirty="0" err="1" smtClean="0"/>
              <a:t>costs</a:t>
            </a:r>
            <a:r>
              <a:rPr lang="cs-CZ" dirty="0" smtClean="0"/>
              <a:t> money, </a:t>
            </a:r>
            <a:r>
              <a:rPr lang="cs-CZ" dirty="0" err="1" smtClean="0"/>
              <a:t>Intelligence</a:t>
            </a:r>
            <a:r>
              <a:rPr lang="cs-CZ" dirty="0" smtClean="0"/>
              <a:t> </a:t>
            </a:r>
            <a:r>
              <a:rPr lang="cs-CZ" dirty="0" err="1" smtClean="0"/>
              <a:t>makes</a:t>
            </a:r>
            <a:r>
              <a:rPr lang="cs-CZ" dirty="0" smtClean="0"/>
              <a:t> money</a:t>
            </a:r>
            <a:r>
              <a:rPr lang="cs-CZ" dirty="0" smtClean="0"/>
              <a:t>“</a:t>
            </a:r>
          </a:p>
          <a:p>
            <a:endParaRPr lang="cs-CZ" dirty="0" smtClean="0"/>
          </a:p>
          <a:p>
            <a:r>
              <a:rPr lang="cs-CZ" dirty="0" smtClean="0"/>
              <a:t>2 klíčové ukazatele, zda jde opravdu o </a:t>
            </a:r>
            <a:r>
              <a:rPr lang="cs-CZ" dirty="0" err="1" smtClean="0"/>
              <a:t>Intelligence</a:t>
            </a:r>
            <a:r>
              <a:rPr lang="cs-CZ" dirty="0" smtClean="0"/>
              <a:t> </a:t>
            </a:r>
          </a:p>
          <a:p>
            <a:pPr lvl="1"/>
            <a:r>
              <a:rPr lang="cs-CZ" dirty="0" smtClean="0"/>
              <a:t>Firma je vždy o krok před konkurencí</a:t>
            </a:r>
          </a:p>
          <a:p>
            <a:pPr lvl="1"/>
            <a:r>
              <a:rPr lang="cs-CZ" dirty="0" smtClean="0"/>
              <a:t>Dělají dobře vhledy a </a:t>
            </a:r>
            <a:r>
              <a:rPr lang="cs-CZ" dirty="0" smtClean="0"/>
              <a:t>výhledy</a:t>
            </a:r>
          </a:p>
          <a:p>
            <a:pPr lvl="1"/>
            <a:endParaRPr lang="cs-CZ" dirty="0" smtClean="0"/>
          </a:p>
          <a:p>
            <a:r>
              <a:rPr lang="cs-CZ" dirty="0" smtClean="0"/>
              <a:t>Aby byla CI úspěšná, musí mít podporu TOP managementu</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charset="0"/>
              </a:rPr>
              <a:t>CI a ostatní zpravodajství</a:t>
            </a:r>
            <a:endParaRPr lang="cs-CZ" dirty="0"/>
          </a:p>
        </p:txBody>
      </p:sp>
      <p:pic>
        <p:nvPicPr>
          <p:cNvPr id="4" name="Picture 3"/>
          <p:cNvPicPr>
            <a:picLocks noGrp="1" noChangeAspect="1" noChangeArrowheads="1"/>
          </p:cNvPicPr>
          <p:nvPr>
            <p:ph idx="1"/>
          </p:nvPr>
        </p:nvPicPr>
        <p:blipFill>
          <a:blip r:embed="rId2" cstate="print"/>
          <a:srcRect/>
          <a:stretch>
            <a:fillRect/>
          </a:stretch>
        </p:blipFill>
        <p:spPr>
          <a:xfrm>
            <a:off x="1187624" y="1628800"/>
            <a:ext cx="6494232" cy="4125368"/>
          </a:xfrm>
          <a:noFill/>
        </p:spPr>
      </p:pic>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2096</TotalTime>
  <Words>1169</Words>
  <Application>Microsoft Office PowerPoint</Application>
  <PresentationFormat>Předvádění na obrazovce (4:3)</PresentationFormat>
  <Paragraphs>179</Paragraphs>
  <Slides>27</Slides>
  <Notes>2</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27</vt:i4>
      </vt:variant>
    </vt:vector>
  </HeadingPairs>
  <TitlesOfParts>
    <vt:vector size="31" baseType="lpstr">
      <vt:lpstr>Arial</vt:lpstr>
      <vt:lpstr>Times New Roman</vt:lpstr>
      <vt:lpstr>Blank</vt:lpstr>
      <vt:lpstr>1_Blank</vt:lpstr>
      <vt:lpstr>Informační průmysl 2010</vt:lpstr>
      <vt:lpstr>Informační průmysl - obsah</vt:lpstr>
      <vt:lpstr>Competitive intelligence</vt:lpstr>
      <vt:lpstr>Competitive Intelligence</vt:lpstr>
      <vt:lpstr>Competitive Intelligence</vt:lpstr>
      <vt:lpstr>Uplatnění CI</vt:lpstr>
      <vt:lpstr>CI není:</vt:lpstr>
      <vt:lpstr>Poslání a cíle CI</vt:lpstr>
      <vt:lpstr>CI a ostatní zpravodajství</vt:lpstr>
      <vt:lpstr>Druhy CI </vt:lpstr>
      <vt:lpstr>CI a přidaná hodnota</vt:lpstr>
      <vt:lpstr>Cyklus CI v širším pojetí</vt:lpstr>
      <vt:lpstr>CI program</vt:lpstr>
      <vt:lpstr>SCIP</vt:lpstr>
      <vt:lpstr>Strategic and Competitive Intelligence Professionals</vt:lpstr>
      <vt:lpstr>SCIP Code of Ethics for CI Professionals</vt:lpstr>
      <vt:lpstr>SCIP</vt:lpstr>
      <vt:lpstr>Strategický význam informací</vt:lpstr>
      <vt:lpstr>Úrovně CI</vt:lpstr>
      <vt:lpstr>Strategické úkoly CI</vt:lpstr>
      <vt:lpstr>Soutěžní výhoda</vt:lpstr>
      <vt:lpstr>Counterintelligence</vt:lpstr>
      <vt:lpstr>Metody používané v CI</vt:lpstr>
      <vt:lpstr>KIT</vt:lpstr>
      <vt:lpstr>EWS - Early Warning System </vt:lpstr>
      <vt:lpstr>Counterintelligence</vt:lpstr>
      <vt:lpstr>CI vs špionáž</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Petik</cp:lastModifiedBy>
  <cp:revision>130</cp:revision>
  <dcterms:created xsi:type="dcterms:W3CDTF">2010-09-06T12:20:12Z</dcterms:created>
  <dcterms:modified xsi:type="dcterms:W3CDTF">2010-11-18T22:40:00Z</dcterms:modified>
</cp:coreProperties>
</file>