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0" r:id="rId2"/>
  </p:sldMasterIdLst>
  <p:notesMasterIdLst>
    <p:notesMasterId r:id="rId43"/>
  </p:notesMasterIdLst>
  <p:handoutMasterIdLst>
    <p:handoutMasterId r:id="rId44"/>
  </p:handoutMasterIdLst>
  <p:sldIdLst>
    <p:sldId id="259" r:id="rId3"/>
    <p:sldId id="273" r:id="rId4"/>
    <p:sldId id="367" r:id="rId5"/>
    <p:sldId id="412" r:id="rId6"/>
    <p:sldId id="414" r:id="rId7"/>
    <p:sldId id="415" r:id="rId8"/>
    <p:sldId id="418" r:id="rId9"/>
    <p:sldId id="413" r:id="rId10"/>
    <p:sldId id="384" r:id="rId11"/>
    <p:sldId id="385" r:id="rId12"/>
    <p:sldId id="387" r:id="rId13"/>
    <p:sldId id="388" r:id="rId14"/>
    <p:sldId id="389" r:id="rId15"/>
    <p:sldId id="386" r:id="rId16"/>
    <p:sldId id="392" r:id="rId17"/>
    <p:sldId id="391" r:id="rId18"/>
    <p:sldId id="394" r:id="rId19"/>
    <p:sldId id="393" r:id="rId20"/>
    <p:sldId id="390" r:id="rId21"/>
    <p:sldId id="395" r:id="rId22"/>
    <p:sldId id="396" r:id="rId23"/>
    <p:sldId id="419" r:id="rId24"/>
    <p:sldId id="398" r:id="rId25"/>
    <p:sldId id="397" r:id="rId26"/>
    <p:sldId id="399" r:id="rId27"/>
    <p:sldId id="400" r:id="rId28"/>
    <p:sldId id="401" r:id="rId29"/>
    <p:sldId id="402" r:id="rId30"/>
    <p:sldId id="403" r:id="rId31"/>
    <p:sldId id="404" r:id="rId32"/>
    <p:sldId id="406" r:id="rId33"/>
    <p:sldId id="405" r:id="rId34"/>
    <p:sldId id="407" r:id="rId35"/>
    <p:sldId id="371" r:id="rId36"/>
    <p:sldId id="408" r:id="rId37"/>
    <p:sldId id="420" r:id="rId38"/>
    <p:sldId id="372" r:id="rId39"/>
    <p:sldId id="416" r:id="rId40"/>
    <p:sldId id="411" r:id="rId41"/>
    <p:sldId id="417" r:id="rId42"/>
  </p:sldIdLst>
  <p:sldSz cx="9144000" cy="6858000" type="screen4x3"/>
  <p:notesSz cx="70866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F2B0B0"/>
    <a:srgbClr val="DC2828"/>
    <a:srgbClr val="FFDC6D"/>
    <a:srgbClr val="E1F2CE"/>
    <a:srgbClr val="F1F1F1"/>
    <a:srgbClr val="FAE600"/>
    <a:srgbClr val="B4B4B4"/>
    <a:srgbClr val="FFD200"/>
    <a:srgbClr val="00000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81593" autoAdjust="0"/>
  </p:normalViewPr>
  <p:slideViewPr>
    <p:cSldViewPr>
      <p:cViewPr varScale="1">
        <p:scale>
          <a:sx n="109" d="100"/>
          <a:sy n="109" d="100"/>
        </p:scale>
        <p:origin x="-1020" y="-78"/>
      </p:cViewPr>
      <p:guideLst>
        <p:guide orient="horz" pos="343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a:t>For information on applying this template onto existing presentations, refer to the notes on slide 2 of this presentation.</a:t>
            </a:r>
          </a:p>
          <a:p>
            <a:pPr>
              <a:lnSpc>
                <a:spcPct val="90000"/>
              </a:lnSpc>
            </a:pPr>
            <a:r>
              <a:rPr lang="en-GB" sz="1000"/>
              <a:t>The Input area of the Beam can be customized to reflect the content of the</a:t>
            </a:r>
            <a:br>
              <a:rPr lang="en-GB" sz="1000"/>
            </a:br>
            <a:r>
              <a:rPr lang="en-GB" sz="1000"/>
              <a:t>presentation. The Input area is an AutoShape with a picture fill. To change this, ensure you have the image you wish to use (ideally a </a:t>
            </a:r>
            <a:r>
              <a:rPr lang="en-GB" sz="1000" b="1"/>
              <a:t>.jpg</a:t>
            </a:r>
            <a:r>
              <a:rPr lang="en-GB" sz="1000"/>
              <a:t> or a </a:t>
            </a:r>
            <a:r>
              <a:rPr lang="en-GB" sz="1000" b="1"/>
              <a:t>.png</a:t>
            </a:r>
            <a:r>
              <a:rPr lang="en-GB" sz="1000"/>
              <a:t> file) in an accessible folder. The image should have a ratio of 1:1 to ensure it does not appear distorted.</a:t>
            </a:r>
          </a:p>
          <a:p>
            <a:pPr>
              <a:lnSpc>
                <a:spcPct val="90000"/>
              </a:lnSpc>
            </a:pPr>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a:lnSpc>
                <a:spcPct val="90000"/>
              </a:lnSpc>
            </a:pPr>
            <a:r>
              <a:rPr lang="en-GB" sz="100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a:t>Customize the Input area of the Beam as described below. </a:t>
            </a:r>
          </a:p>
          <a:p>
            <a:pPr lvl="1">
              <a:lnSpc>
                <a:spcPct val="90000"/>
              </a:lnSpc>
            </a:pPr>
            <a:r>
              <a:rPr lang="en-GB" sz="1000"/>
              <a:t>Click on the </a:t>
            </a:r>
            <a:r>
              <a:rPr lang="en-GB" sz="1000" b="1"/>
              <a:t>View</a:t>
            </a:r>
            <a:r>
              <a:rPr lang="en-GB" sz="1000"/>
              <a:t> tab from the menu bar and select </a:t>
            </a:r>
            <a:r>
              <a:rPr lang="en-GB" sz="1000" b="1"/>
              <a:t>Master&gt;Slide Master</a:t>
            </a:r>
          </a:p>
          <a:p>
            <a:pPr lvl="1">
              <a:lnSpc>
                <a:spcPct val="90000"/>
              </a:lnSpc>
            </a:pPr>
            <a:r>
              <a:rPr lang="en-GB" sz="1000"/>
              <a:t>Right-click on the Input graphic and select </a:t>
            </a:r>
            <a:r>
              <a:rPr lang="en-GB" sz="1000" b="1"/>
              <a:t>Format AutoShape</a:t>
            </a:r>
          </a:p>
          <a:p>
            <a:pPr lvl="1">
              <a:lnSpc>
                <a:spcPct val="90000"/>
              </a:lnSpc>
            </a:pPr>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lnSpc>
                <a:spcPct val="90000"/>
              </a:lnSpc>
            </a:pPr>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OK</a:t>
            </a:r>
            <a:r>
              <a:rPr lang="en-GB" sz="1000"/>
              <a:t>.</a:t>
            </a:r>
          </a:p>
          <a:p>
            <a:pPr lvl="1">
              <a:lnSpc>
                <a:spcPct val="90000"/>
              </a:lnSpc>
            </a:pPr>
            <a:r>
              <a:rPr lang="en-GB" sz="1000"/>
              <a:t>You can now preview the image before continuing. If you are happy with how it looks, click </a:t>
            </a:r>
            <a:r>
              <a:rPr lang="en-GB" sz="1000" b="1"/>
              <a:t>Ok</a:t>
            </a:r>
            <a:r>
              <a:rPr lang="en-GB" sz="1000"/>
              <a:t> to continue. Otherwise, repeat the process until you are happy with your selected image</a:t>
            </a:r>
          </a:p>
          <a:p>
            <a:pPr lvl="1">
              <a:lnSpc>
                <a:spcPct val="90000"/>
              </a:lnSpc>
            </a:pPr>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GB"/>
              <a:t>It is possible to apply this template to exiting presentations.</a:t>
            </a:r>
          </a:p>
          <a:p>
            <a:pPr lvl="1" indent="177800"/>
            <a:r>
              <a:rPr lang="en-GB"/>
              <a:t>Have the latest presentation template open</a:t>
            </a:r>
          </a:p>
          <a:p>
            <a:pPr lvl="1" indent="177800"/>
            <a:r>
              <a:rPr lang="en-GB"/>
              <a:t>Click on the </a:t>
            </a:r>
            <a:r>
              <a:rPr lang="en-GB" b="1"/>
              <a:t>View</a:t>
            </a:r>
            <a:r>
              <a:rPr lang="en-GB"/>
              <a:t> tab and select </a:t>
            </a:r>
            <a:r>
              <a:rPr lang="en-GB" b="1"/>
              <a:t>Normal </a:t>
            </a:r>
            <a:endParaRPr lang="en-GB"/>
          </a:p>
          <a:p>
            <a:pPr lvl="1" indent="177800"/>
            <a:r>
              <a:rPr lang="en-GB"/>
              <a:t>Delete all unwanted slides</a:t>
            </a:r>
          </a:p>
          <a:p>
            <a:pPr lvl="1" indent="177800"/>
            <a:r>
              <a:rPr lang="en-GB"/>
              <a:t>Click on the </a:t>
            </a:r>
            <a:r>
              <a:rPr lang="en-GB" b="1"/>
              <a:t>Insert</a:t>
            </a:r>
            <a:r>
              <a:rPr lang="en-GB"/>
              <a:t> tab from the menu bar and select </a:t>
            </a:r>
            <a:r>
              <a:rPr lang="en-GB" b="1"/>
              <a:t>Slides from Files</a:t>
            </a:r>
          </a:p>
          <a:p>
            <a:pPr lvl="1" indent="177800"/>
            <a:r>
              <a:rPr lang="en-GB"/>
              <a:t>Click on </a:t>
            </a:r>
            <a:r>
              <a:rPr lang="en-GB" b="1"/>
              <a:t>Browse</a:t>
            </a:r>
            <a:r>
              <a:rPr lang="en-GB"/>
              <a:t>. Navigate to the presentation you wish to update with the new template. Highlight the presentation and click </a:t>
            </a:r>
            <a:r>
              <a:rPr lang="en-GB" b="1"/>
              <a:t>Open</a:t>
            </a:r>
            <a:r>
              <a:rPr lang="en-GB"/>
              <a:t> </a:t>
            </a:r>
          </a:p>
          <a:p>
            <a:pPr lvl="1" indent="177800"/>
            <a:r>
              <a:rPr lang="en-GB"/>
              <a:t>Wait for the slides from the presentation to load and click on </a:t>
            </a:r>
            <a:r>
              <a:rPr lang="en-GB" b="1"/>
              <a:t>Insert All</a:t>
            </a:r>
            <a:r>
              <a:rPr lang="en-GB"/>
              <a:t>. Then click </a:t>
            </a:r>
            <a:r>
              <a:rPr lang="en-GB" b="1"/>
              <a:t>Close</a:t>
            </a:r>
          </a:p>
          <a:p>
            <a:pPr lvl="1" indent="177800"/>
            <a:r>
              <a:rPr lang="en-GB"/>
              <a:t>Check the inserted slides to ensure that the most appropriate master slide has been used on each slide </a:t>
            </a:r>
          </a:p>
          <a:p>
            <a:pPr lvl="1" indent="177800"/>
            <a:r>
              <a:rPr lang="en-GB"/>
              <a:t>To change the master applied to a slide select the slide you wish to apply a different master to then click on the </a:t>
            </a:r>
            <a:r>
              <a:rPr lang="en-GB" b="1"/>
              <a:t>Format</a:t>
            </a:r>
            <a:r>
              <a:rPr lang="en-GB"/>
              <a:t> tab from the menu bar and select </a:t>
            </a:r>
            <a:r>
              <a:rPr lang="en-GB" b="1"/>
              <a:t>Slide Design</a:t>
            </a:r>
          </a:p>
          <a:p>
            <a:pPr lvl="1" indent="177800"/>
            <a:r>
              <a:rPr lang="en-GB"/>
              <a:t>From the </a:t>
            </a:r>
            <a:r>
              <a:rPr lang="en-GB" b="1"/>
              <a:t>Used in This Presentation</a:t>
            </a:r>
            <a:r>
              <a:rPr lang="en-GB"/>
              <a:t> section choose the master you wish to apply to the slide and hover over it to reveal a drop-down arrow. Click on the arrow and select </a:t>
            </a:r>
            <a:r>
              <a:rPr lang="en-GB" b="1"/>
              <a:t>Apply to Selected Slides</a:t>
            </a:r>
          </a:p>
          <a:p>
            <a:r>
              <a:rPr lang="en-GB"/>
              <a:t>It is important to thoroughly check the presentation to ensure that no further formatting is needed.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2010</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2010</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tovek.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la.org/" TargetMode="External"/><Relationship Id="rId2" Type="http://schemas.openxmlformats.org/officeDocument/2006/relationships/hyperlink" Target="http://www.fuld.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2010</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t>43262@mail.</a:t>
            </a:r>
            <a:r>
              <a:rPr lang="cs-CZ" dirty="0" err="1" smtClean="0"/>
              <a:t>muni.cz</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strategického managementu</a:t>
            </a:r>
            <a:endParaRPr lang="cs-CZ" dirty="0"/>
          </a:p>
        </p:txBody>
      </p:sp>
      <p:sp>
        <p:nvSpPr>
          <p:cNvPr id="4" name="Vývojový diagram: magnetický disk 3"/>
          <p:cNvSpPr/>
          <p:nvPr/>
        </p:nvSpPr>
        <p:spPr>
          <a:xfrm>
            <a:off x="7092280" y="1556792"/>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Externí informační zdroje</a:t>
            </a:r>
            <a:endParaRPr lang="cs-CZ" sz="1200" b="1" dirty="0">
              <a:solidFill>
                <a:schemeClr val="tx1">
                  <a:lumMod val="75000"/>
                </a:schemeClr>
              </a:solidFill>
            </a:endParaRPr>
          </a:p>
        </p:txBody>
      </p:sp>
      <p:sp>
        <p:nvSpPr>
          <p:cNvPr id="5" name="Vývojový diagram: magnetický disk 4"/>
          <p:cNvSpPr/>
          <p:nvPr/>
        </p:nvSpPr>
        <p:spPr>
          <a:xfrm>
            <a:off x="7092280" y="2924944"/>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Interní informační zdroje</a:t>
            </a:r>
            <a:endParaRPr lang="cs-CZ" sz="1200" b="1" dirty="0">
              <a:solidFill>
                <a:schemeClr val="tx1">
                  <a:lumMod val="75000"/>
                </a:schemeClr>
              </a:solidFill>
            </a:endParaRPr>
          </a:p>
        </p:txBody>
      </p:sp>
      <p:sp>
        <p:nvSpPr>
          <p:cNvPr id="6" name="Vývojový diagram: magnetický disk 5"/>
          <p:cNvSpPr/>
          <p:nvPr/>
        </p:nvSpPr>
        <p:spPr>
          <a:xfrm>
            <a:off x="7092280" y="4293096"/>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Báze znalostí</a:t>
            </a:r>
            <a:endParaRPr lang="cs-CZ" sz="1200" b="1" dirty="0">
              <a:solidFill>
                <a:schemeClr val="tx1">
                  <a:lumMod val="75000"/>
                </a:schemeClr>
              </a:solidFill>
            </a:endParaRPr>
          </a:p>
        </p:txBody>
      </p:sp>
      <p:sp>
        <p:nvSpPr>
          <p:cNvPr id="8" name="Elipsa 7"/>
          <p:cNvSpPr/>
          <p:nvPr/>
        </p:nvSpPr>
        <p:spPr>
          <a:xfrm>
            <a:off x="3059832" y="1556792"/>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Strategická analýza a syntéza</a:t>
            </a:r>
            <a:endParaRPr lang="cs-CZ" sz="1400" dirty="0"/>
          </a:p>
        </p:txBody>
      </p:sp>
      <p:sp>
        <p:nvSpPr>
          <p:cNvPr id="9" name="Elipsa 8"/>
          <p:cNvSpPr/>
          <p:nvPr/>
        </p:nvSpPr>
        <p:spPr>
          <a:xfrm>
            <a:off x="3059832" y="3068960"/>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Řízení realizace strategie</a:t>
            </a:r>
            <a:endParaRPr lang="cs-CZ" sz="1400" dirty="0"/>
          </a:p>
        </p:txBody>
      </p:sp>
      <p:sp>
        <p:nvSpPr>
          <p:cNvPr id="10" name="Elipsa 9"/>
          <p:cNvSpPr/>
          <p:nvPr/>
        </p:nvSpPr>
        <p:spPr>
          <a:xfrm>
            <a:off x="3059832" y="4509120"/>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Řízení znalostí</a:t>
            </a:r>
            <a:endParaRPr lang="cs-CZ" sz="1400" dirty="0"/>
          </a:p>
        </p:txBody>
      </p:sp>
      <p:sp>
        <p:nvSpPr>
          <p:cNvPr id="11" name="Šipka dolů 10"/>
          <p:cNvSpPr/>
          <p:nvPr/>
        </p:nvSpPr>
        <p:spPr>
          <a:xfrm>
            <a:off x="4248172" y="2564903"/>
            <a:ext cx="306554" cy="459207"/>
          </a:xfrm>
          <a:prstGeom prst="downArrow">
            <a:avLst>
              <a:gd name="adj1" fmla="val 50000"/>
              <a:gd name="adj2" fmla="val 3742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b="1" dirty="0">
              <a:solidFill>
                <a:schemeClr val="tx1">
                  <a:lumMod val="75000"/>
                </a:schemeClr>
              </a:solidFill>
            </a:endParaRPr>
          </a:p>
        </p:txBody>
      </p:sp>
      <p:sp>
        <p:nvSpPr>
          <p:cNvPr id="12" name="TextovéPole 11"/>
          <p:cNvSpPr txBox="1"/>
          <p:nvPr/>
        </p:nvSpPr>
        <p:spPr>
          <a:xfrm>
            <a:off x="3923928" y="2582594"/>
            <a:ext cx="1008112" cy="307777"/>
          </a:xfrm>
          <a:prstGeom prst="rect">
            <a:avLst/>
          </a:prstGeom>
          <a:solidFill>
            <a:schemeClr val="bg1"/>
          </a:solidFill>
        </p:spPr>
        <p:txBody>
          <a:bodyPr wrap="square" rtlCol="0">
            <a:spAutoFit/>
          </a:bodyPr>
          <a:lstStyle/>
          <a:p>
            <a:r>
              <a:rPr lang="cs-CZ" sz="1400" b="1" dirty="0" smtClean="0">
                <a:solidFill>
                  <a:schemeClr val="tx1">
                    <a:lumMod val="75000"/>
                  </a:schemeClr>
                </a:solidFill>
              </a:rPr>
              <a:t>Strategie</a:t>
            </a:r>
            <a:endParaRPr lang="cs-CZ" sz="1400" dirty="0"/>
          </a:p>
        </p:txBody>
      </p:sp>
      <p:sp>
        <p:nvSpPr>
          <p:cNvPr id="13" name="Šipka dolů 12"/>
          <p:cNvSpPr/>
          <p:nvPr/>
        </p:nvSpPr>
        <p:spPr>
          <a:xfrm>
            <a:off x="4248172" y="4049913"/>
            <a:ext cx="306554" cy="459207"/>
          </a:xfrm>
          <a:prstGeom prst="downArrow">
            <a:avLst>
              <a:gd name="adj1" fmla="val 50000"/>
              <a:gd name="adj2" fmla="val 3742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b="1" dirty="0">
              <a:solidFill>
                <a:schemeClr val="tx1">
                  <a:lumMod val="75000"/>
                </a:schemeClr>
              </a:solidFill>
            </a:endParaRPr>
          </a:p>
        </p:txBody>
      </p:sp>
      <p:sp>
        <p:nvSpPr>
          <p:cNvPr id="14" name="TextovéPole 13"/>
          <p:cNvSpPr txBox="1"/>
          <p:nvPr/>
        </p:nvSpPr>
        <p:spPr>
          <a:xfrm>
            <a:off x="3923928" y="4067604"/>
            <a:ext cx="1008112" cy="307777"/>
          </a:xfrm>
          <a:prstGeom prst="rect">
            <a:avLst/>
          </a:prstGeom>
          <a:solidFill>
            <a:schemeClr val="bg1"/>
          </a:solidFill>
        </p:spPr>
        <p:txBody>
          <a:bodyPr wrap="square" rtlCol="0">
            <a:spAutoFit/>
          </a:bodyPr>
          <a:lstStyle/>
          <a:p>
            <a:r>
              <a:rPr lang="cs-CZ" sz="1400" b="1" dirty="0" smtClean="0">
                <a:solidFill>
                  <a:schemeClr val="tx1">
                    <a:lumMod val="75000"/>
                  </a:schemeClr>
                </a:solidFill>
              </a:rPr>
              <a:t>Znalosti</a:t>
            </a:r>
            <a:endParaRPr lang="cs-CZ" sz="1400" dirty="0"/>
          </a:p>
        </p:txBody>
      </p:sp>
      <p:sp>
        <p:nvSpPr>
          <p:cNvPr id="15" name="Zaoblený obdélník 14"/>
          <p:cNvSpPr/>
          <p:nvPr/>
        </p:nvSpPr>
        <p:spPr>
          <a:xfrm>
            <a:off x="611560" y="1412776"/>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strategického plánování</a:t>
            </a:r>
            <a:endParaRPr lang="cs-CZ" sz="1400" dirty="0"/>
          </a:p>
        </p:txBody>
      </p:sp>
      <p:sp>
        <p:nvSpPr>
          <p:cNvPr id="16" name="Zaoblený obdélník 15"/>
          <p:cNvSpPr/>
          <p:nvPr/>
        </p:nvSpPr>
        <p:spPr>
          <a:xfrm>
            <a:off x="611560" y="2924944"/>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řízení realizace strategie</a:t>
            </a:r>
            <a:endParaRPr lang="cs-CZ" sz="1400" dirty="0"/>
          </a:p>
        </p:txBody>
      </p:sp>
      <p:sp>
        <p:nvSpPr>
          <p:cNvPr id="17" name="Zaoblený obdélník 16"/>
          <p:cNvSpPr/>
          <p:nvPr/>
        </p:nvSpPr>
        <p:spPr>
          <a:xfrm>
            <a:off x="611560" y="4437112"/>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řízení znalostí</a:t>
            </a:r>
            <a:endParaRPr lang="cs-CZ" sz="1400" dirty="0"/>
          </a:p>
        </p:txBody>
      </p:sp>
      <p:sp>
        <p:nvSpPr>
          <p:cNvPr id="18" name="Šipka doprava 17"/>
          <p:cNvSpPr/>
          <p:nvPr/>
        </p:nvSpPr>
        <p:spPr>
          <a:xfrm>
            <a:off x="2483768" y="1916832"/>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2483768" y="350100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2483768" y="494116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leva 20"/>
          <p:cNvSpPr/>
          <p:nvPr/>
        </p:nvSpPr>
        <p:spPr>
          <a:xfrm>
            <a:off x="6084168" y="1988840"/>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doleva 21"/>
          <p:cNvSpPr/>
          <p:nvPr/>
        </p:nvSpPr>
        <p:spPr>
          <a:xfrm>
            <a:off x="6084168" y="3501008"/>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doleva 22"/>
          <p:cNvSpPr/>
          <p:nvPr/>
        </p:nvSpPr>
        <p:spPr>
          <a:xfrm>
            <a:off x="6084168" y="4941168"/>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 name="Přímá spojovací šipka 24"/>
          <p:cNvCxnSpPr>
            <a:stCxn id="22" idx="3"/>
          </p:cNvCxnSpPr>
          <p:nvPr/>
        </p:nvCxnSpPr>
        <p:spPr>
          <a:xfrm flipH="1" flipV="1">
            <a:off x="6012160" y="2204864"/>
            <a:ext cx="864096" cy="133214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rot="5400000">
            <a:off x="5832140" y="2384884"/>
            <a:ext cx="1296144" cy="79208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28" name="Zahnutá šipka doleva 27"/>
          <p:cNvSpPr/>
          <p:nvPr/>
        </p:nvSpPr>
        <p:spPr>
          <a:xfrm flipV="1">
            <a:off x="5940152" y="3573016"/>
            <a:ext cx="432048" cy="1296144"/>
          </a:xfrm>
          <a:prstGeom prst="curvedLef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9" name="Zahnutá šipka doleva 28"/>
          <p:cNvSpPr/>
          <p:nvPr/>
        </p:nvSpPr>
        <p:spPr>
          <a:xfrm flipH="1" flipV="1">
            <a:off x="2555776" y="2132856"/>
            <a:ext cx="504056" cy="2744688"/>
          </a:xfrm>
          <a:prstGeom prst="curvedLeftArrow">
            <a:avLst>
              <a:gd name="adj1" fmla="val 25000"/>
              <a:gd name="adj2" fmla="val 35742"/>
              <a:gd name="adj3" fmla="val 25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Paradigmata ve strategickém managementu</a:t>
            </a:r>
            <a:endParaRPr lang="cs-CZ" sz="2800" dirty="0"/>
          </a:p>
        </p:txBody>
      </p:sp>
      <p:sp>
        <p:nvSpPr>
          <p:cNvPr id="3" name="Zástupný symbol pro obsah 2"/>
          <p:cNvSpPr>
            <a:spLocks noGrp="1"/>
          </p:cNvSpPr>
          <p:nvPr>
            <p:ph idx="1"/>
          </p:nvPr>
        </p:nvSpPr>
        <p:spPr/>
        <p:txBody>
          <a:bodyPr/>
          <a:lstStyle/>
          <a:p>
            <a:pPr>
              <a:spcBef>
                <a:spcPts val="600"/>
              </a:spcBef>
            </a:pPr>
            <a:r>
              <a:rPr lang="cs-CZ" sz="2000" dirty="0" smtClean="0"/>
              <a:t>Tři konkurenční paradigmata podle </a:t>
            </a:r>
            <a:r>
              <a:rPr lang="cs-CZ" sz="2000" dirty="0" err="1" smtClean="0"/>
              <a:t>Heijdena</a:t>
            </a:r>
            <a:r>
              <a:rPr lang="cs-CZ" sz="2000" dirty="0" smtClean="0"/>
              <a:t> (návaznost na analogie z přírody):</a:t>
            </a:r>
          </a:p>
          <a:p>
            <a:pPr lvl="1">
              <a:spcBef>
                <a:spcPts val="600"/>
              </a:spcBef>
            </a:pPr>
            <a:r>
              <a:rPr lang="cs-CZ" sz="1800" dirty="0" smtClean="0"/>
              <a:t>Racionalistické – organizace jako stroj</a:t>
            </a:r>
          </a:p>
          <a:p>
            <a:pPr lvl="1">
              <a:spcBef>
                <a:spcPts val="600"/>
              </a:spcBef>
            </a:pPr>
            <a:r>
              <a:rPr lang="cs-CZ" sz="1800" dirty="0" smtClean="0"/>
              <a:t>Evoluční – organizace jako ekosystém, prosadí se jen takové chování, které naplní nároky okolí, které má vysokou míru neurčitosti</a:t>
            </a:r>
          </a:p>
          <a:p>
            <a:pPr lvl="1">
              <a:spcBef>
                <a:spcPts val="600"/>
              </a:spcBef>
            </a:pPr>
            <a:r>
              <a:rPr lang="cs-CZ" sz="1800" dirty="0" smtClean="0"/>
              <a:t>Procesní – organizace jako živý, učící se ekosystém, kompromis mezi předcházejícími pojetími</a:t>
            </a:r>
          </a:p>
          <a:p>
            <a:pPr lvl="1">
              <a:spcBef>
                <a:spcPts val="600"/>
              </a:spcBef>
            </a:pPr>
            <a:endParaRPr lang="cs-CZ" sz="1800" dirty="0" smtClean="0"/>
          </a:p>
          <a:p>
            <a:pPr>
              <a:spcBef>
                <a:spcPts val="600"/>
              </a:spcBef>
            </a:pPr>
            <a:r>
              <a:rPr lang="cs-CZ" sz="2200" dirty="0" smtClean="0"/>
              <a:t>Přístupy manažerů ke strategickému managementu:</a:t>
            </a:r>
          </a:p>
          <a:p>
            <a:pPr lvl="1">
              <a:spcBef>
                <a:spcPts val="600"/>
              </a:spcBef>
            </a:pPr>
            <a:r>
              <a:rPr lang="cs-CZ" sz="1800" dirty="0" smtClean="0"/>
              <a:t>Monarchie – jeden člověk/oddělení kontroluje většinu rozhodnutí</a:t>
            </a:r>
          </a:p>
          <a:p>
            <a:pPr lvl="1">
              <a:spcBef>
                <a:spcPts val="600"/>
              </a:spcBef>
            </a:pPr>
            <a:r>
              <a:rPr lang="cs-CZ" sz="1800" dirty="0" smtClean="0"/>
              <a:t>Federace – slabší centrální/vrcholový management a vyšší míra autonomie</a:t>
            </a:r>
          </a:p>
          <a:p>
            <a:pPr lvl="1">
              <a:spcBef>
                <a:spcPts val="600"/>
              </a:spcBef>
            </a:pPr>
            <a:r>
              <a:rPr lang="cs-CZ" sz="1800" dirty="0" smtClean="0"/>
              <a:t>Feudalismus – jednotlivé útvary spravují své informace</a:t>
            </a:r>
          </a:p>
          <a:p>
            <a:pPr lvl="1">
              <a:spcBef>
                <a:spcPts val="600"/>
              </a:spcBef>
            </a:pPr>
            <a:r>
              <a:rPr lang="cs-CZ" sz="1800" dirty="0" smtClean="0"/>
              <a:t>Anarchie – každý se stará o své informace a znalosti</a:t>
            </a:r>
            <a:endParaRPr lang="cs-CZ"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Turbulence prostředí</a:t>
            </a:r>
            <a:endParaRPr lang="cs-CZ" dirty="0"/>
          </a:p>
        </p:txBody>
      </p:sp>
      <p:graphicFrame>
        <p:nvGraphicFramePr>
          <p:cNvPr id="4" name="Zástupný symbol pro obsah 3"/>
          <p:cNvGraphicFramePr>
            <a:graphicFrameLocks noGrp="1"/>
          </p:cNvGraphicFramePr>
          <p:nvPr>
            <p:ph idx="1"/>
          </p:nvPr>
        </p:nvGraphicFramePr>
        <p:xfrm>
          <a:off x="455613" y="1412875"/>
          <a:ext cx="8234364" cy="4206240"/>
        </p:xfrm>
        <a:graphic>
          <a:graphicData uri="http://schemas.openxmlformats.org/drawingml/2006/table">
            <a:tbl>
              <a:tblPr firstRow="1" bandRow="1">
                <a:tableStyleId>{5C22544A-7EE6-4342-B048-85BDC9FD1C3A}</a:tableStyleId>
              </a:tblPr>
              <a:tblGrid>
                <a:gridCol w="2058591"/>
                <a:gridCol w="2058591"/>
                <a:gridCol w="2058591"/>
                <a:gridCol w="2058591"/>
              </a:tblGrid>
              <a:tr h="370840">
                <a:tc>
                  <a:txBody>
                    <a:bodyPr/>
                    <a:lstStyle/>
                    <a:p>
                      <a:r>
                        <a:rPr lang="cs-CZ" sz="1600" dirty="0" smtClean="0"/>
                        <a:t>Úroveň turbulence</a:t>
                      </a:r>
                      <a:endParaRPr lang="cs-CZ" sz="1600" dirty="0"/>
                    </a:p>
                  </a:txBody>
                  <a:tcPr/>
                </a:tc>
                <a:tc>
                  <a:txBody>
                    <a:bodyPr/>
                    <a:lstStyle/>
                    <a:p>
                      <a:r>
                        <a:rPr lang="cs-CZ" sz="1600" dirty="0" smtClean="0"/>
                        <a:t>Charakteristika prostředí</a:t>
                      </a:r>
                      <a:endParaRPr lang="cs-CZ" sz="1600" dirty="0"/>
                    </a:p>
                  </a:txBody>
                  <a:tcPr/>
                </a:tc>
                <a:tc>
                  <a:txBody>
                    <a:bodyPr/>
                    <a:lstStyle/>
                    <a:p>
                      <a:r>
                        <a:rPr lang="cs-CZ" sz="1600" dirty="0" smtClean="0"/>
                        <a:t>Manažerské postoje</a:t>
                      </a:r>
                      <a:endParaRPr lang="cs-CZ" sz="1600" dirty="0"/>
                    </a:p>
                  </a:txBody>
                  <a:tcPr/>
                </a:tc>
                <a:tc>
                  <a:txBody>
                    <a:bodyPr/>
                    <a:lstStyle/>
                    <a:p>
                      <a:r>
                        <a:rPr lang="cs-CZ" sz="1600" dirty="0" smtClean="0"/>
                        <a:t>Cíle řízení</a:t>
                      </a:r>
                      <a:endParaRPr lang="cs-CZ" sz="1600" dirty="0"/>
                    </a:p>
                  </a:txBody>
                  <a:tcPr/>
                </a:tc>
              </a:tr>
              <a:tr h="370840">
                <a:tc>
                  <a:txBody>
                    <a:bodyPr/>
                    <a:lstStyle/>
                    <a:p>
                      <a:r>
                        <a:rPr lang="cs-CZ" sz="1600" dirty="0" smtClean="0"/>
                        <a:t>Neměnné</a:t>
                      </a:r>
                      <a:endParaRPr lang="cs-CZ" sz="1600" dirty="0"/>
                    </a:p>
                  </a:txBody>
                  <a:tcPr/>
                </a:tc>
                <a:tc>
                  <a:txBody>
                    <a:bodyPr/>
                    <a:lstStyle/>
                    <a:p>
                      <a:r>
                        <a:rPr lang="cs-CZ" sz="1600" dirty="0" smtClean="0"/>
                        <a:t>Žádná změna</a:t>
                      </a:r>
                      <a:endParaRPr lang="cs-CZ" sz="1600" dirty="0"/>
                    </a:p>
                  </a:txBody>
                  <a:tcPr/>
                </a:tc>
                <a:tc>
                  <a:txBody>
                    <a:bodyPr/>
                    <a:lstStyle/>
                    <a:p>
                      <a:r>
                        <a:rPr lang="cs-CZ" sz="1600" dirty="0" smtClean="0"/>
                        <a:t>STABILITA založená na precedentech</a:t>
                      </a:r>
                      <a:endParaRPr lang="cs-CZ" sz="1600" dirty="0"/>
                    </a:p>
                  </a:txBody>
                  <a:tcPr/>
                </a:tc>
                <a:tc>
                  <a:txBody>
                    <a:bodyPr/>
                    <a:lstStyle/>
                    <a:p>
                      <a:r>
                        <a:rPr lang="cs-CZ" sz="1600" dirty="0" smtClean="0"/>
                        <a:t>Vyjádření stability a odmítání změn</a:t>
                      </a:r>
                      <a:endParaRPr lang="cs-CZ" sz="1600" dirty="0"/>
                    </a:p>
                  </a:txBody>
                  <a:tcPr/>
                </a:tc>
              </a:tr>
              <a:tr h="370840">
                <a:tc>
                  <a:txBody>
                    <a:bodyPr/>
                    <a:lstStyle/>
                    <a:p>
                      <a:r>
                        <a:rPr lang="cs-CZ" sz="1600" dirty="0" smtClean="0"/>
                        <a:t>Rozvíjející se</a:t>
                      </a:r>
                      <a:endParaRPr lang="cs-CZ" sz="1600" dirty="0"/>
                    </a:p>
                  </a:txBody>
                  <a:tcPr/>
                </a:tc>
                <a:tc>
                  <a:txBody>
                    <a:bodyPr/>
                    <a:lstStyle/>
                    <a:p>
                      <a:r>
                        <a:rPr lang="cs-CZ" sz="1600" dirty="0" smtClean="0"/>
                        <a:t>Pomalé změny</a:t>
                      </a:r>
                      <a:endParaRPr lang="cs-CZ" sz="1600" dirty="0"/>
                    </a:p>
                  </a:txBody>
                  <a:tcPr/>
                </a:tc>
                <a:tc>
                  <a:txBody>
                    <a:bodyPr/>
                    <a:lstStyle/>
                    <a:p>
                      <a:r>
                        <a:rPr lang="cs-CZ" sz="1600" dirty="0" smtClean="0"/>
                        <a:t>REAKCE založená na zkušenostech</a:t>
                      </a:r>
                      <a:endParaRPr lang="cs-CZ" sz="1600" dirty="0"/>
                    </a:p>
                  </a:txBody>
                  <a:tcPr/>
                </a:tc>
                <a:tc>
                  <a:txBody>
                    <a:bodyPr/>
                    <a:lstStyle/>
                    <a:p>
                      <a:r>
                        <a:rPr lang="cs-CZ" sz="1600" dirty="0" smtClean="0"/>
                        <a:t>Zvyšování účinnosti</a:t>
                      </a:r>
                      <a:r>
                        <a:rPr lang="cs-CZ" sz="1600" baseline="0" dirty="0" smtClean="0"/>
                        <a:t> adaptací na změny</a:t>
                      </a:r>
                      <a:endParaRPr lang="cs-CZ" sz="1600" dirty="0"/>
                    </a:p>
                  </a:txBody>
                  <a:tcPr/>
                </a:tc>
              </a:tr>
              <a:tr h="370840">
                <a:tc>
                  <a:txBody>
                    <a:bodyPr/>
                    <a:lstStyle/>
                    <a:p>
                      <a:r>
                        <a:rPr lang="cs-CZ" sz="1600" dirty="0" smtClean="0"/>
                        <a:t>Měnící se</a:t>
                      </a:r>
                      <a:endParaRPr lang="cs-CZ" sz="1600" dirty="0"/>
                    </a:p>
                  </a:txBody>
                  <a:tcPr/>
                </a:tc>
                <a:tc>
                  <a:txBody>
                    <a:bodyPr/>
                    <a:lstStyle/>
                    <a:p>
                      <a:r>
                        <a:rPr lang="cs-CZ" sz="1600" dirty="0" smtClean="0"/>
                        <a:t>Rychlé změny</a:t>
                      </a:r>
                      <a:endParaRPr lang="cs-CZ" sz="1600" dirty="0"/>
                    </a:p>
                  </a:txBody>
                  <a:tcPr/>
                </a:tc>
                <a:tc>
                  <a:txBody>
                    <a:bodyPr/>
                    <a:lstStyle/>
                    <a:p>
                      <a:r>
                        <a:rPr lang="cs-CZ" sz="1600" dirty="0" smtClean="0"/>
                        <a:t>ANTICIPACE založená na extrapolaci</a:t>
                      </a:r>
                      <a:endParaRPr lang="cs-CZ" sz="1600" dirty="0"/>
                    </a:p>
                  </a:txBody>
                  <a:tcPr/>
                </a:tc>
                <a:tc>
                  <a:txBody>
                    <a:bodyPr/>
                    <a:lstStyle/>
                    <a:p>
                      <a:r>
                        <a:rPr lang="cs-CZ" sz="1600" dirty="0" smtClean="0"/>
                        <a:t>Přizpůsobování se trhu hledáním známých změn</a:t>
                      </a:r>
                      <a:endParaRPr lang="cs-CZ" sz="1600" dirty="0"/>
                    </a:p>
                  </a:txBody>
                  <a:tcPr/>
                </a:tc>
              </a:tr>
              <a:tr h="370840">
                <a:tc>
                  <a:txBody>
                    <a:bodyPr/>
                    <a:lstStyle/>
                    <a:p>
                      <a:r>
                        <a:rPr lang="cs-CZ" sz="1600" dirty="0" smtClean="0"/>
                        <a:t>Nespojité</a:t>
                      </a:r>
                      <a:endParaRPr lang="cs-CZ" sz="1600" dirty="0"/>
                    </a:p>
                  </a:txBody>
                  <a:tcPr/>
                </a:tc>
                <a:tc>
                  <a:txBody>
                    <a:bodyPr/>
                    <a:lstStyle/>
                    <a:p>
                      <a:r>
                        <a:rPr lang="cs-CZ" sz="1600" dirty="0" smtClean="0"/>
                        <a:t>Skokové, ale předvídatelné změny</a:t>
                      </a:r>
                      <a:endParaRPr lang="cs-CZ" sz="1600" dirty="0"/>
                    </a:p>
                  </a:txBody>
                  <a:tcPr/>
                </a:tc>
                <a:tc>
                  <a:txBody>
                    <a:bodyPr/>
                    <a:lstStyle/>
                    <a:p>
                      <a:r>
                        <a:rPr lang="cs-CZ" sz="1600" dirty="0" smtClean="0"/>
                        <a:t>PODNIKAVOST založená na sledování příležitosti</a:t>
                      </a:r>
                      <a:endParaRPr lang="cs-CZ" sz="1600" dirty="0"/>
                    </a:p>
                  </a:txBody>
                  <a:tcPr/>
                </a:tc>
                <a:tc>
                  <a:txBody>
                    <a:bodyPr/>
                    <a:lstStyle/>
                    <a:p>
                      <a:r>
                        <a:rPr lang="cs-CZ" sz="1600" dirty="0" smtClean="0"/>
                        <a:t>Přizpůsobování se prostředí hledáním</a:t>
                      </a:r>
                      <a:r>
                        <a:rPr lang="cs-CZ" sz="1600" baseline="0" dirty="0" smtClean="0"/>
                        <a:t> podobných změn</a:t>
                      </a:r>
                      <a:endParaRPr lang="cs-CZ" sz="1600" dirty="0"/>
                    </a:p>
                  </a:txBody>
                  <a:tcPr/>
                </a:tc>
              </a:tr>
              <a:tr h="370840">
                <a:tc>
                  <a:txBody>
                    <a:bodyPr/>
                    <a:lstStyle/>
                    <a:p>
                      <a:r>
                        <a:rPr lang="cs-CZ" sz="1600" dirty="0" smtClean="0"/>
                        <a:t>Překvapivé</a:t>
                      </a:r>
                      <a:endParaRPr lang="cs-CZ" sz="1600" dirty="0"/>
                    </a:p>
                  </a:txBody>
                  <a:tcPr/>
                </a:tc>
                <a:tc>
                  <a:txBody>
                    <a:bodyPr/>
                    <a:lstStyle/>
                    <a:p>
                      <a:r>
                        <a:rPr lang="cs-CZ" sz="1600" dirty="0" smtClean="0"/>
                        <a:t>Skokové a nepředvídatelné změny</a:t>
                      </a:r>
                      <a:endParaRPr lang="cs-CZ" sz="1600" dirty="0"/>
                    </a:p>
                  </a:txBody>
                  <a:tcPr/>
                </a:tc>
                <a:tc>
                  <a:txBody>
                    <a:bodyPr/>
                    <a:lstStyle/>
                    <a:p>
                      <a:r>
                        <a:rPr lang="cs-CZ" sz="1600" dirty="0" smtClean="0"/>
                        <a:t>KREATIVITA založená na nových strategiích</a:t>
                      </a:r>
                      <a:endParaRPr lang="cs-CZ" sz="1600" dirty="0"/>
                    </a:p>
                  </a:txBody>
                  <a:tcPr/>
                </a:tc>
                <a:tc>
                  <a:txBody>
                    <a:bodyPr/>
                    <a:lstStyle/>
                    <a:p>
                      <a:r>
                        <a:rPr lang="cs-CZ" sz="1600" dirty="0" smtClean="0"/>
                        <a:t>Vytváření prostředí hledáním nových změn</a:t>
                      </a:r>
                      <a:endParaRPr lang="cs-CZ" sz="16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Strategický management jako učící se proces</a:t>
            </a:r>
            <a:endParaRPr lang="cs-CZ" sz="2400" dirty="0"/>
          </a:p>
        </p:txBody>
      </p:sp>
      <p:sp>
        <p:nvSpPr>
          <p:cNvPr id="3" name="Zástupný symbol pro obsah 2"/>
          <p:cNvSpPr>
            <a:spLocks noGrp="1"/>
          </p:cNvSpPr>
          <p:nvPr>
            <p:ph idx="1"/>
          </p:nvPr>
        </p:nvSpPr>
        <p:spPr/>
        <p:txBody>
          <a:bodyPr/>
          <a:lstStyle/>
          <a:p>
            <a:pPr>
              <a:spcBef>
                <a:spcPts val="600"/>
              </a:spcBef>
              <a:spcAft>
                <a:spcPts val="1200"/>
              </a:spcAft>
            </a:pPr>
            <a:r>
              <a:rPr lang="cs-CZ" sz="2000" dirty="0" smtClean="0"/>
              <a:t>Čtyři základní procesy:</a:t>
            </a:r>
          </a:p>
          <a:p>
            <a:pPr lvl="1">
              <a:spcBef>
                <a:spcPts val="600"/>
              </a:spcBef>
              <a:spcAft>
                <a:spcPts val="1200"/>
              </a:spcAft>
            </a:pPr>
            <a:r>
              <a:rPr lang="cs-CZ" sz="1800" dirty="0" smtClean="0"/>
              <a:t>Informační – manažeři musí znát své informační potřeby a techniky k jejich uspokojení</a:t>
            </a:r>
          </a:p>
          <a:p>
            <a:pPr lvl="1">
              <a:spcBef>
                <a:spcPts val="600"/>
              </a:spcBef>
              <a:spcAft>
                <a:spcPts val="1200"/>
              </a:spcAft>
            </a:pPr>
            <a:r>
              <a:rPr lang="cs-CZ" sz="1800" dirty="0" smtClean="0"/>
              <a:t>Znalostní – transformace informací na znalosti, zahrnuje experimentování, analýzu informací, syntézu v konzistentní výsledek</a:t>
            </a:r>
          </a:p>
          <a:p>
            <a:pPr lvl="1">
              <a:spcBef>
                <a:spcPts val="600"/>
              </a:spcBef>
              <a:spcAft>
                <a:spcPts val="1200"/>
              </a:spcAft>
            </a:pPr>
            <a:r>
              <a:rPr lang="cs-CZ" sz="1800" dirty="0" smtClean="0"/>
              <a:t>Inteligenční – systematické kontinuální učení, schopnost změnit chování na základě výsledků procesu poznání</a:t>
            </a:r>
          </a:p>
          <a:p>
            <a:pPr lvl="1">
              <a:spcBef>
                <a:spcPts val="600"/>
              </a:spcBef>
              <a:spcAft>
                <a:spcPts val="1200"/>
              </a:spcAft>
            </a:pPr>
            <a:r>
              <a:rPr lang="cs-CZ" sz="1800" dirty="0" smtClean="0"/>
              <a:t>Organizační – změna za účelem lepšího dosažení opatření k získání konkurenční výhody</a:t>
            </a:r>
            <a:endParaRPr lang="cs-CZ"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Informační podpora strategického plánování</a:t>
            </a:r>
            <a:endParaRPr lang="cs-CZ" sz="2800" dirty="0"/>
          </a:p>
        </p:txBody>
      </p:sp>
      <p:sp>
        <p:nvSpPr>
          <p:cNvPr id="3" name="Zástupný symbol pro obsah 2"/>
          <p:cNvSpPr>
            <a:spLocks noGrp="1"/>
          </p:cNvSpPr>
          <p:nvPr>
            <p:ph idx="1"/>
          </p:nvPr>
        </p:nvSpPr>
        <p:spPr/>
        <p:txBody>
          <a:bodyPr/>
          <a:lstStyle/>
          <a:p>
            <a:r>
              <a:rPr lang="cs-CZ" sz="2000" dirty="0" smtClean="0"/>
              <a:t>SWOT, SLEPT, BCG, 5PS, …</a:t>
            </a:r>
          </a:p>
          <a:p>
            <a:endParaRPr lang="cs-CZ" sz="2000" dirty="0" smtClean="0"/>
          </a:p>
          <a:p>
            <a:r>
              <a:rPr lang="cs-CZ" sz="2000" dirty="0" smtClean="0"/>
              <a:t>Např. SLEPT (</a:t>
            </a:r>
            <a:r>
              <a:rPr lang="cs-CZ" sz="2000" dirty="0" err="1" smtClean="0"/>
              <a:t>Social</a:t>
            </a:r>
            <a:r>
              <a:rPr lang="cs-CZ" sz="2000" dirty="0" smtClean="0"/>
              <a:t>, </a:t>
            </a:r>
            <a:r>
              <a:rPr lang="cs-CZ" sz="2000" dirty="0" err="1" smtClean="0"/>
              <a:t>Legal</a:t>
            </a:r>
            <a:r>
              <a:rPr lang="cs-CZ" sz="2000" dirty="0" smtClean="0"/>
              <a:t>, </a:t>
            </a:r>
            <a:r>
              <a:rPr lang="cs-CZ" sz="2000" dirty="0" err="1" smtClean="0"/>
              <a:t>Economic</a:t>
            </a:r>
            <a:r>
              <a:rPr lang="cs-CZ" sz="2000" dirty="0" smtClean="0"/>
              <a:t>, </a:t>
            </a:r>
            <a:r>
              <a:rPr lang="cs-CZ" sz="2000" dirty="0" err="1" smtClean="0"/>
              <a:t>Political</a:t>
            </a:r>
            <a:r>
              <a:rPr lang="cs-CZ" sz="2000" dirty="0" smtClean="0"/>
              <a:t>, </a:t>
            </a:r>
            <a:r>
              <a:rPr lang="cs-CZ" sz="2000" dirty="0" err="1" smtClean="0"/>
              <a:t>Technical</a:t>
            </a:r>
            <a:endParaRPr lang="cs-CZ" sz="2000" dirty="0" smtClean="0"/>
          </a:p>
          <a:p>
            <a:pPr>
              <a:buNone/>
            </a:pPr>
            <a:r>
              <a:rPr lang="cs-CZ" sz="1600" dirty="0" smtClean="0"/>
              <a:t>Sociální faktory</a:t>
            </a:r>
          </a:p>
          <a:p>
            <a:pPr>
              <a:buNone/>
            </a:pPr>
            <a:endParaRPr lang="cs-CZ" sz="1800" dirty="0" smtClean="0"/>
          </a:p>
          <a:p>
            <a:pPr>
              <a:buNone/>
            </a:pPr>
            <a:endParaRPr lang="cs-CZ" sz="1400" dirty="0" smtClean="0"/>
          </a:p>
          <a:p>
            <a:pPr>
              <a:buNone/>
            </a:pPr>
            <a:endParaRPr lang="cs-CZ" sz="1400" dirty="0" smtClean="0"/>
          </a:p>
          <a:p>
            <a:pPr>
              <a:buNone/>
            </a:pPr>
            <a:endParaRPr lang="cs-CZ" sz="900" dirty="0" smtClean="0"/>
          </a:p>
          <a:p>
            <a:pPr>
              <a:buNone/>
            </a:pPr>
            <a:r>
              <a:rPr lang="cs-CZ" sz="1600" dirty="0" smtClean="0"/>
              <a:t>Legislativní faktory</a:t>
            </a:r>
          </a:p>
          <a:p>
            <a:pPr>
              <a:buNone/>
            </a:pPr>
            <a:endParaRPr lang="cs-CZ" sz="1200" dirty="0" smtClean="0"/>
          </a:p>
          <a:p>
            <a:pPr>
              <a:buNone/>
            </a:pPr>
            <a:endParaRPr lang="cs-CZ" sz="1200" dirty="0" smtClean="0"/>
          </a:p>
          <a:p>
            <a:pPr>
              <a:buNone/>
            </a:pPr>
            <a:endParaRPr lang="cs-CZ" sz="1200" dirty="0" smtClean="0"/>
          </a:p>
          <a:p>
            <a:pPr>
              <a:buNone/>
            </a:pPr>
            <a:endParaRPr lang="cs-CZ" sz="1600" dirty="0" smtClean="0"/>
          </a:p>
          <a:p>
            <a:pPr>
              <a:buNone/>
            </a:pPr>
            <a:r>
              <a:rPr lang="cs-CZ" sz="1600" dirty="0" smtClean="0"/>
              <a:t>Ekonomické faktory</a:t>
            </a:r>
          </a:p>
        </p:txBody>
      </p:sp>
      <p:graphicFrame>
        <p:nvGraphicFramePr>
          <p:cNvPr id="4" name="Tabulka 3"/>
          <p:cNvGraphicFramePr>
            <a:graphicFrameLocks noGrp="1"/>
          </p:cNvGraphicFramePr>
          <p:nvPr/>
        </p:nvGraphicFramePr>
        <p:xfrm>
          <a:off x="373891" y="2752253"/>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Zdravotní stav a struktura populace</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Očekávané změny životního cyklu</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395536" y="4048666"/>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Regulační opatření</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Hygienické předpisy</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7" name="Tabulka 6"/>
          <p:cNvGraphicFramePr>
            <a:graphicFrameLocks noGrp="1"/>
          </p:cNvGraphicFramePr>
          <p:nvPr/>
        </p:nvGraphicFramePr>
        <p:xfrm>
          <a:off x="395536" y="5283103"/>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Celní omezení</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Daňová politika</a:t>
                      </a:r>
                      <a:endParaRPr lang="cs-CZ" sz="1200" dirty="0"/>
                    </a:p>
                  </a:txBody>
                  <a:tcPr/>
                </a:tc>
                <a:tc>
                  <a:txBody>
                    <a:bodyPr/>
                    <a:lstStyle/>
                    <a:p>
                      <a:endParaRPr lang="cs-CZ" sz="1200"/>
                    </a:p>
                  </a:txBody>
                  <a:tcPr/>
                </a:tc>
                <a:tc>
                  <a:txBody>
                    <a:bodyPr/>
                    <a:lstStyle/>
                    <a:p>
                      <a:endParaRPr lang="cs-CZ" sz="120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biLevel thresh="50000"/>
            <a:lum/>
          </a:blip>
          <a:srcRect b="4388"/>
          <a:stretch>
            <a:fillRect/>
          </a:stretch>
        </p:blipFill>
        <p:spPr bwMode="auto">
          <a:xfrm>
            <a:off x="2267744" y="3121185"/>
            <a:ext cx="4092575" cy="3116127"/>
          </a:xfrm>
          <a:prstGeom prst="rect">
            <a:avLst/>
          </a:prstGeom>
          <a:noFill/>
          <a:ln w="9525">
            <a:noFill/>
            <a:round/>
            <a:headEnd/>
            <a:tailEnd/>
          </a:ln>
        </p:spPr>
      </p:pic>
      <p:sp>
        <p:nvSpPr>
          <p:cNvPr id="2" name="Nadpis 1"/>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3" name="Zástupný symbol pro obsah 2"/>
          <p:cNvSpPr>
            <a:spLocks noGrp="1"/>
          </p:cNvSpPr>
          <p:nvPr>
            <p:ph idx="1"/>
          </p:nvPr>
        </p:nvSpPr>
        <p:spPr/>
        <p:txBody>
          <a:bodyPr/>
          <a:lstStyle/>
          <a:p>
            <a:r>
              <a:rPr lang="cs-CZ" dirty="0" smtClean="0"/>
              <a:t>Prostředí a prosperitu podniku ovlivňuje pět sil</a:t>
            </a:r>
          </a:p>
          <a:p>
            <a:r>
              <a:rPr lang="cs-CZ" dirty="0" smtClean="0"/>
              <a:t>Jejich porozumění je důležité pro vybudování efektivní strategie</a:t>
            </a:r>
          </a:p>
          <a:p>
            <a:r>
              <a:rPr lang="cs-CZ" dirty="0" smtClean="0"/>
              <a:t>Konfigurace je pokaždé jiná</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konkurenčních sil</a:t>
            </a:r>
            <a:endParaRPr lang="cs-CZ" dirty="0"/>
          </a:p>
        </p:txBody>
      </p:sp>
      <p:sp>
        <p:nvSpPr>
          <p:cNvPr id="3" name="Zástupný symbol pro obsah 2"/>
          <p:cNvSpPr>
            <a:spLocks noGrp="1"/>
          </p:cNvSpPr>
          <p:nvPr>
            <p:ph idx="1"/>
          </p:nvPr>
        </p:nvSpPr>
        <p:spPr/>
        <p:txBody>
          <a:bodyPr/>
          <a:lstStyle/>
          <a:p>
            <a:pPr>
              <a:lnSpc>
                <a:spcPct val="90000"/>
              </a:lnSpc>
              <a:spcBef>
                <a:spcPts val="600"/>
              </a:spcBef>
              <a:spcAft>
                <a:spcPts val="1200"/>
              </a:spcAft>
            </a:pPr>
            <a:r>
              <a:rPr lang="cs-CZ" sz="2000" dirty="0" smtClean="0"/>
              <a:t>Uvedení podniku do vztahu k jeho prostředí a to zejména prostředí v odvětví</a:t>
            </a:r>
          </a:p>
          <a:p>
            <a:pPr>
              <a:lnSpc>
                <a:spcPct val="90000"/>
              </a:lnSpc>
              <a:spcBef>
                <a:spcPts val="600"/>
              </a:spcBef>
              <a:spcAft>
                <a:spcPts val="1200"/>
              </a:spcAft>
            </a:pPr>
            <a:r>
              <a:rPr lang="cs-CZ" sz="2000" dirty="0" smtClean="0"/>
              <a:t>Struktura odvětví má velký vliv na určování konkurenčních pravidel hry a na stanovení strategií</a:t>
            </a:r>
          </a:p>
          <a:p>
            <a:pPr>
              <a:lnSpc>
                <a:spcPct val="90000"/>
              </a:lnSpc>
              <a:spcBef>
                <a:spcPts val="600"/>
              </a:spcBef>
              <a:spcAft>
                <a:spcPts val="1200"/>
              </a:spcAft>
            </a:pPr>
            <a:r>
              <a:rPr lang="cs-CZ" sz="2000" dirty="0" smtClean="0"/>
              <a:t>Cílem konkurenční strategie je nalezení postavení, kdy podnik může nejlépe čelit konkurenčním silám, nebo jejich působení obrátit ve svůj prospěch</a:t>
            </a:r>
          </a:p>
          <a:p>
            <a:pPr>
              <a:lnSpc>
                <a:spcPct val="90000"/>
              </a:lnSpc>
              <a:spcBef>
                <a:spcPts val="600"/>
              </a:spcBef>
              <a:spcAft>
                <a:spcPts val="1200"/>
              </a:spcAft>
            </a:pPr>
            <a:r>
              <a:rPr lang="cs-CZ" sz="2000" dirty="0" smtClean="0"/>
              <a:t>Umožňuje jim oddělit to, co je krátkodobé a co má charakter dlouhodobé tendence </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Pro lepší porozumění odvětví v kterém podnikají</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Analyzujeme atraktivitu oboru a naši konkurenceschopnost vůči okolí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600"/>
              </a:spcBef>
              <a:spcAft>
                <a:spcPts val="1200"/>
              </a:spcAft>
            </a:pPr>
            <a:r>
              <a:rPr lang="en-US" sz="2800" dirty="0" err="1" smtClean="0"/>
              <a:t>Hrozba</a:t>
            </a:r>
            <a:r>
              <a:rPr lang="en-US" sz="2800" dirty="0" smtClean="0"/>
              <a:t> </a:t>
            </a:r>
            <a:r>
              <a:rPr lang="en-US" sz="2800" dirty="0" err="1" smtClean="0"/>
              <a:t>vstupu</a:t>
            </a:r>
            <a:r>
              <a:rPr lang="en-US" sz="2800" dirty="0" smtClean="0"/>
              <a:t> </a:t>
            </a:r>
            <a:r>
              <a:rPr lang="en-US" sz="2800" dirty="0" err="1" smtClean="0"/>
              <a:t>nových</a:t>
            </a:r>
            <a:r>
              <a:rPr lang="en-US" sz="2800" dirty="0" smtClean="0"/>
              <a:t> </a:t>
            </a:r>
            <a:r>
              <a:rPr lang="en-US" sz="2800" dirty="0" err="1" smtClean="0"/>
              <a:t>rivalů</a:t>
            </a:r>
            <a:r>
              <a:rPr lang="en-US" sz="2800" dirty="0" smtClean="0"/>
              <a:t> do </a:t>
            </a:r>
            <a:r>
              <a:rPr lang="en-US" sz="2800" dirty="0" err="1" smtClean="0"/>
              <a:t>odvětví</a:t>
            </a:r>
            <a:endParaRPr lang="cs-CZ" sz="2800" dirty="0" smtClean="0"/>
          </a:p>
          <a:p>
            <a:pPr lvl="1">
              <a:spcBef>
                <a:spcPts val="600"/>
              </a:spcBef>
              <a:spcAft>
                <a:spcPts val="1200"/>
              </a:spcAft>
            </a:pPr>
            <a:r>
              <a:rPr lang="cs-CZ" sz="2400" dirty="0" smtClean="0"/>
              <a:t>víc firem více o</a:t>
            </a:r>
            <a:r>
              <a:rPr lang="en-US" sz="2400" dirty="0" err="1" smtClean="0"/>
              <a:t>mezuje</a:t>
            </a:r>
            <a:r>
              <a:rPr lang="en-US" sz="2400" dirty="0" smtClean="0"/>
              <a:t> </a:t>
            </a:r>
            <a:r>
              <a:rPr lang="en-US" sz="2400" dirty="0" err="1" smtClean="0"/>
              <a:t>ziskový</a:t>
            </a:r>
            <a:r>
              <a:rPr lang="en-US" sz="2400" dirty="0" smtClean="0"/>
              <a:t> </a:t>
            </a:r>
            <a:r>
              <a:rPr lang="en-US" sz="2400" dirty="0" err="1" smtClean="0"/>
              <a:t>potenciál</a:t>
            </a:r>
            <a:r>
              <a:rPr lang="en-US" sz="2400" dirty="0" smtClean="0"/>
              <a:t> </a:t>
            </a:r>
            <a:r>
              <a:rPr lang="en-US" sz="2400" dirty="0" err="1" smtClean="0"/>
              <a:t>odvětví</a:t>
            </a:r>
            <a:r>
              <a:rPr lang="en-US" sz="2400" dirty="0" smtClean="0"/>
              <a:t> </a:t>
            </a:r>
            <a:endParaRPr lang="cs-CZ" sz="2400" dirty="0" smtClean="0"/>
          </a:p>
          <a:p>
            <a:pPr lvl="1">
              <a:spcBef>
                <a:spcPts val="600"/>
              </a:spcBef>
              <a:spcAft>
                <a:spcPts val="1200"/>
              </a:spcAft>
            </a:pPr>
            <a:r>
              <a:rPr lang="en-US" sz="2400" dirty="0" err="1" smtClean="0"/>
              <a:t>závisí</a:t>
            </a:r>
            <a:r>
              <a:rPr lang="en-US" sz="2400" dirty="0" smtClean="0"/>
              <a:t> </a:t>
            </a:r>
            <a:r>
              <a:rPr lang="en-US" sz="2400" dirty="0" err="1" smtClean="0"/>
              <a:t>na</a:t>
            </a:r>
            <a:r>
              <a:rPr lang="en-US" sz="2400" dirty="0" smtClean="0"/>
              <a:t> </a:t>
            </a:r>
            <a:r>
              <a:rPr lang="en-US" sz="2400" dirty="0" err="1" smtClean="0"/>
              <a:t>existujících</a:t>
            </a:r>
            <a:r>
              <a:rPr lang="en-US" sz="2400" dirty="0" smtClean="0"/>
              <a:t> </a:t>
            </a:r>
            <a:r>
              <a:rPr lang="en-US" sz="2400" dirty="0" err="1" smtClean="0"/>
              <a:t>bariérách</a:t>
            </a:r>
            <a:r>
              <a:rPr lang="en-US" sz="2400" dirty="0" smtClean="0"/>
              <a:t> </a:t>
            </a:r>
            <a:r>
              <a:rPr lang="en-US" sz="2400" dirty="0" err="1" smtClean="0"/>
              <a:t>vstupu</a:t>
            </a:r>
            <a:r>
              <a:rPr lang="en-US" sz="2400" dirty="0" smtClean="0"/>
              <a:t> a </a:t>
            </a:r>
            <a:r>
              <a:rPr lang="en-US" sz="2400" dirty="0" err="1" smtClean="0"/>
              <a:t>na</a:t>
            </a:r>
            <a:r>
              <a:rPr lang="en-US" sz="2400" dirty="0" smtClean="0"/>
              <a:t> </a:t>
            </a:r>
            <a:r>
              <a:rPr lang="en-US" sz="2400" dirty="0" err="1" smtClean="0"/>
              <a:t>očekávané</a:t>
            </a:r>
            <a:r>
              <a:rPr lang="en-US" sz="2400" dirty="0" smtClean="0"/>
              <a:t> </a:t>
            </a:r>
            <a:r>
              <a:rPr lang="en-US" sz="2400" dirty="0" err="1" smtClean="0"/>
              <a:t>reakci</a:t>
            </a:r>
            <a:r>
              <a:rPr lang="en-US" sz="2400" dirty="0" smtClean="0"/>
              <a:t> </a:t>
            </a:r>
            <a:r>
              <a:rPr lang="en-US" sz="2400" dirty="0" err="1" smtClean="0"/>
              <a:t>dosavadních</a:t>
            </a:r>
            <a:r>
              <a:rPr lang="en-US" sz="2400" dirty="0" smtClean="0"/>
              <a:t> </a:t>
            </a:r>
            <a:r>
              <a:rPr lang="en-US" sz="2400" dirty="0" err="1" smtClean="0"/>
              <a:t>firem</a:t>
            </a:r>
            <a:r>
              <a:rPr lang="en-US" sz="2400" dirty="0" smtClean="0"/>
              <a:t> </a:t>
            </a:r>
            <a:endParaRPr lang="cs-CZ" sz="2400" dirty="0" smtClean="0"/>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dodavatelů</a:t>
            </a:r>
            <a:r>
              <a:rPr lang="en-US" sz="2800" dirty="0" smtClean="0"/>
              <a:t> </a:t>
            </a:r>
            <a:endParaRPr lang="cs-CZ" sz="2800" dirty="0" smtClean="0"/>
          </a:p>
          <a:p>
            <a:pPr lvl="1">
              <a:spcBef>
                <a:spcPts val="600"/>
              </a:spcBef>
              <a:spcAft>
                <a:spcPts val="1200"/>
              </a:spcAft>
            </a:pPr>
            <a:r>
              <a:rPr lang="cs-CZ" sz="2400" dirty="0" smtClean="0"/>
              <a:t>Např. jeden dodavatel speciálních součástek může diktovat ceny pro celé odvětví</a:t>
            </a:r>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kupujících</a:t>
            </a:r>
            <a:r>
              <a:rPr lang="en-US" sz="2800" dirty="0" smtClean="0"/>
              <a:t> </a:t>
            </a:r>
            <a:r>
              <a:rPr lang="en-US" sz="2800" dirty="0" err="1" smtClean="0"/>
              <a:t>zákazníků</a:t>
            </a:r>
            <a:r>
              <a:rPr lang="en-US" sz="2800" dirty="0" smtClean="0"/>
              <a:t> </a:t>
            </a:r>
            <a:endParaRPr lang="cs-CZ" sz="2800" dirty="0" smtClean="0"/>
          </a:p>
          <a:p>
            <a:pPr lvl="1">
              <a:spcBef>
                <a:spcPts val="600"/>
              </a:spcBef>
              <a:spcAft>
                <a:spcPts val="1200"/>
              </a:spcAft>
            </a:pPr>
            <a:r>
              <a:rPr lang="cs-CZ" sz="2400" dirty="0" smtClean="0"/>
              <a:t>z</a:t>
            </a:r>
            <a:r>
              <a:rPr lang="en-US" sz="2400" dirty="0" err="1" smtClean="0"/>
              <a:t>ákazníci</a:t>
            </a:r>
            <a:r>
              <a:rPr lang="en-US" sz="2400" dirty="0" smtClean="0"/>
              <a:t> </a:t>
            </a:r>
            <a:r>
              <a:rPr lang="en-US" sz="2400" dirty="0" err="1" smtClean="0"/>
              <a:t>jsou</a:t>
            </a:r>
            <a:r>
              <a:rPr lang="en-US" sz="2400" dirty="0" smtClean="0"/>
              <a:t> </a:t>
            </a:r>
            <a:r>
              <a:rPr lang="en-US" sz="2400" dirty="0" err="1" smtClean="0"/>
              <a:t>silní</a:t>
            </a:r>
            <a:r>
              <a:rPr lang="en-US" sz="2400" dirty="0" smtClean="0"/>
              <a:t> </a:t>
            </a:r>
            <a:r>
              <a:rPr lang="en-US" sz="2400" dirty="0" err="1" smtClean="0"/>
              <a:t>pokud</a:t>
            </a:r>
            <a:r>
              <a:rPr lang="en-US" sz="2400" dirty="0" smtClean="0"/>
              <a:t> </a:t>
            </a:r>
            <a:r>
              <a:rPr lang="en-US" sz="2400" dirty="0" err="1" smtClean="0"/>
              <a:t>mají</a:t>
            </a:r>
            <a:r>
              <a:rPr lang="en-US" sz="2400" dirty="0" smtClean="0"/>
              <a:t> </a:t>
            </a:r>
            <a:r>
              <a:rPr lang="en-US" sz="2400" dirty="0" err="1" smtClean="0"/>
              <a:t>větší</a:t>
            </a:r>
            <a:r>
              <a:rPr lang="en-US" sz="2400" dirty="0" smtClean="0"/>
              <a:t> </a:t>
            </a:r>
            <a:r>
              <a:rPr lang="en-US" sz="2400" dirty="0" err="1" smtClean="0"/>
              <a:t>vyjednávací</a:t>
            </a:r>
            <a:r>
              <a:rPr lang="en-US" sz="2400" dirty="0" smtClean="0"/>
              <a:t> </a:t>
            </a:r>
            <a:r>
              <a:rPr lang="en-US" sz="2400" dirty="0" err="1" smtClean="0"/>
              <a:t>sílu</a:t>
            </a:r>
            <a:r>
              <a:rPr lang="en-US" sz="2400" dirty="0" smtClean="0"/>
              <a:t> </a:t>
            </a:r>
            <a:r>
              <a:rPr lang="en-US" sz="2400" dirty="0" err="1" smtClean="0"/>
              <a:t>než</a:t>
            </a:r>
            <a:r>
              <a:rPr lang="en-US" sz="2400" dirty="0" smtClean="0"/>
              <a:t> </a:t>
            </a:r>
            <a:r>
              <a:rPr lang="en-US" sz="2400" dirty="0" err="1" smtClean="0"/>
              <a:t>jednotliví</a:t>
            </a:r>
            <a:r>
              <a:rPr lang="en-US" sz="2400" dirty="0" smtClean="0"/>
              <a:t> </a:t>
            </a:r>
            <a:r>
              <a:rPr lang="en-US" sz="2400" dirty="0" err="1" smtClean="0"/>
              <a:t>konkurenti</a:t>
            </a:r>
            <a:r>
              <a:rPr lang="en-US" sz="2400" dirty="0" smtClean="0"/>
              <a:t>, </a:t>
            </a:r>
            <a:r>
              <a:rPr lang="en-US" sz="2400" dirty="0" err="1" smtClean="0"/>
              <a:t>jsou-li</a:t>
            </a:r>
            <a:r>
              <a:rPr lang="en-US" sz="2400" dirty="0" smtClean="0"/>
              <a:t> </a:t>
            </a:r>
            <a:r>
              <a:rPr lang="en-US" sz="2400" dirty="0" err="1" smtClean="0"/>
              <a:t>citliví</a:t>
            </a:r>
            <a:r>
              <a:rPr lang="en-US" sz="2400" dirty="0" smtClean="0"/>
              <a:t> </a:t>
            </a:r>
            <a:r>
              <a:rPr lang="en-US" sz="2400" dirty="0" err="1" smtClean="0"/>
              <a:t>na</a:t>
            </a:r>
            <a:r>
              <a:rPr lang="en-US" sz="2400" dirty="0" smtClean="0"/>
              <a:t> </a:t>
            </a:r>
            <a:r>
              <a:rPr lang="en-US" sz="2400" dirty="0" err="1" smtClean="0"/>
              <a:t>ceny</a:t>
            </a:r>
            <a:r>
              <a:rPr lang="en-US" sz="2400" dirty="0" smtClean="0"/>
              <a:t> a </a:t>
            </a:r>
            <a:r>
              <a:rPr lang="en-US" sz="2400" dirty="0" err="1" smtClean="0"/>
              <a:t>dokážou</a:t>
            </a:r>
            <a:r>
              <a:rPr lang="en-US" sz="2400" dirty="0" smtClean="0"/>
              <a:t> </a:t>
            </a:r>
            <a:r>
              <a:rPr lang="en-US" sz="2400" dirty="0" err="1" smtClean="0"/>
              <a:t>využít</a:t>
            </a:r>
            <a:r>
              <a:rPr lang="en-US" sz="2400" dirty="0" smtClean="0"/>
              <a:t> </a:t>
            </a:r>
            <a:r>
              <a:rPr lang="en-US" sz="2400" dirty="0" err="1" smtClean="0"/>
              <a:t>svůj</a:t>
            </a:r>
            <a:r>
              <a:rPr lang="en-US" sz="2400" dirty="0" smtClean="0"/>
              <a:t> </a:t>
            </a:r>
            <a:r>
              <a:rPr lang="en-US" sz="2400" dirty="0" err="1" smtClean="0"/>
              <a:t>vliv</a:t>
            </a:r>
            <a:r>
              <a:rPr lang="en-US" sz="2400" dirty="0" smtClean="0"/>
              <a:t> k </a:t>
            </a:r>
            <a:r>
              <a:rPr lang="en-US" sz="2400" dirty="0" err="1" smtClean="0"/>
              <a:t>prosazení</a:t>
            </a:r>
            <a:r>
              <a:rPr lang="en-US" sz="2400" dirty="0" smtClean="0"/>
              <a:t> </a:t>
            </a:r>
            <a:r>
              <a:rPr lang="en-US" sz="2400" dirty="0" err="1" smtClean="0"/>
              <a:t>snížení</a:t>
            </a:r>
            <a:r>
              <a:rPr lang="en-US" sz="2400" dirty="0" smtClean="0"/>
              <a:t> </a:t>
            </a:r>
            <a:r>
              <a:rPr lang="en-US" sz="2400" dirty="0" err="1" smtClean="0"/>
              <a:t>cen</a:t>
            </a:r>
            <a:r>
              <a:rPr lang="en-US" sz="2400" dirty="0" smtClean="0"/>
              <a:t> </a:t>
            </a:r>
            <a:endParaRPr lang="cs-CZ" sz="2400" dirty="0" smtClean="0"/>
          </a:p>
          <a:p>
            <a:pPr>
              <a:spcBef>
                <a:spcPts val="600"/>
              </a:spcBef>
              <a:spcAft>
                <a:spcPts val="1200"/>
              </a:spcAft>
            </a:pP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xfrm>
            <a:off x="467544" y="200025"/>
            <a:ext cx="7560841" cy="863600"/>
          </a:xfrm>
        </p:spPr>
        <p:txBody>
          <a:bodyPr/>
          <a:lstStyle/>
          <a:p>
            <a:r>
              <a:rPr lang="cs-CZ" dirty="0" smtClean="0"/>
              <a:t>Informační průmysl - obsah</a:t>
            </a:r>
            <a:endParaRPr lang="en-US" sz="2600" b="0" dirty="0"/>
          </a:p>
        </p:txBody>
      </p:sp>
      <p:sp>
        <p:nvSpPr>
          <p:cNvPr id="51207" name="Rectangle 7"/>
          <p:cNvSpPr>
            <a:spLocks noGrp="1" noChangeArrowheads="1"/>
          </p:cNvSpPr>
          <p:nvPr>
            <p:ph type="body" idx="1"/>
          </p:nvPr>
        </p:nvSpPr>
        <p:spPr/>
        <p:txBody>
          <a:bodyPr/>
          <a:lstStyle/>
          <a:p>
            <a:r>
              <a:rPr lang="cs-CZ" dirty="0" smtClean="0">
                <a:solidFill>
                  <a:schemeClr val="bg1">
                    <a:lumMod val="75000"/>
                  </a:schemeClr>
                </a:solidFill>
              </a:rPr>
              <a:t>Zaměření a obsah IP</a:t>
            </a:r>
          </a:p>
          <a:p>
            <a:r>
              <a:rPr lang="cs-CZ" dirty="0" smtClean="0">
                <a:solidFill>
                  <a:schemeClr val="bg1">
                    <a:lumMod val="75000"/>
                  </a:schemeClr>
                </a:solidFill>
              </a:rPr>
              <a:t>Informační a znalostní management</a:t>
            </a:r>
          </a:p>
          <a:p>
            <a:r>
              <a:rPr lang="cs-CZ" dirty="0" err="1" smtClean="0">
                <a:solidFill>
                  <a:schemeClr val="bg1">
                    <a:lumMod val="75000"/>
                  </a:schemeClr>
                </a:solidFill>
              </a:rPr>
              <a:t>Research</a:t>
            </a:r>
            <a:r>
              <a:rPr lang="cs-CZ" dirty="0" smtClean="0">
                <a:solidFill>
                  <a:schemeClr val="bg1">
                    <a:lumMod val="75000"/>
                  </a:schemeClr>
                </a:solidFill>
              </a:rPr>
              <a:t> - výzkum</a:t>
            </a:r>
          </a:p>
          <a:p>
            <a:r>
              <a:rPr lang="cs-CZ" dirty="0" smtClean="0">
                <a:solidFill>
                  <a:schemeClr val="bg1">
                    <a:lumMod val="75000"/>
                  </a:schemeClr>
                </a:solidFill>
              </a:rPr>
              <a:t>Analýza a syntéza informací</a:t>
            </a:r>
          </a:p>
          <a:p>
            <a:r>
              <a:rPr lang="cs-CZ" dirty="0" err="1" smtClean="0"/>
              <a:t>Competitive</a:t>
            </a:r>
            <a:r>
              <a:rPr lang="cs-CZ" dirty="0" smtClean="0"/>
              <a:t> </a:t>
            </a:r>
            <a:r>
              <a:rPr lang="cs-CZ" dirty="0" err="1" smtClean="0"/>
              <a:t>Intelligence</a:t>
            </a:r>
            <a:endParaRPr lang="cs-CZ" dirty="0" smtClean="0"/>
          </a:p>
          <a:p>
            <a:pPr lvl="3"/>
            <a:r>
              <a:rPr lang="cs-CZ" dirty="0" smtClean="0"/>
              <a:t>Strategické </a:t>
            </a:r>
            <a:r>
              <a:rPr lang="cs-CZ" dirty="0" smtClean="0"/>
              <a:t>rozhodování</a:t>
            </a:r>
          </a:p>
          <a:p>
            <a:pPr lvl="3"/>
            <a:r>
              <a:rPr lang="cs-CZ" dirty="0" smtClean="0"/>
              <a:t>Pět </a:t>
            </a:r>
            <a:r>
              <a:rPr lang="cs-CZ" dirty="0" err="1" smtClean="0"/>
              <a:t>Porterových</a:t>
            </a:r>
            <a:r>
              <a:rPr lang="cs-CZ" dirty="0" smtClean="0"/>
              <a:t> Sil</a:t>
            </a:r>
          </a:p>
          <a:p>
            <a:pPr lvl="3"/>
            <a:r>
              <a:rPr lang="cs-CZ" dirty="0" smtClean="0"/>
              <a:t>Infrastruktura CI</a:t>
            </a:r>
          </a:p>
          <a:p>
            <a:pPr lvl="3"/>
            <a:r>
              <a:rPr lang="cs-CZ" dirty="0" smtClean="0"/>
              <a:t>Software pro CI</a:t>
            </a:r>
          </a:p>
          <a:p>
            <a:pPr lvl="3"/>
            <a:r>
              <a:rPr lang="cs-CZ" dirty="0" err="1" smtClean="0"/>
              <a:t>Counterintelligence</a:t>
            </a:r>
            <a:r>
              <a:rPr lang="cs-CZ" dirty="0" smtClean="0"/>
              <a:t> </a:t>
            </a:r>
            <a:r>
              <a:rPr lang="cs-CZ" smtClean="0"/>
              <a:t>a špionáž</a:t>
            </a:r>
            <a:endParaRPr lang="cs-CZ" dirty="0" smtClean="0"/>
          </a:p>
          <a:p>
            <a:pPr lvl="3"/>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lstStyle/>
          <a:p>
            <a:pPr>
              <a:spcBef>
                <a:spcPts val="600"/>
              </a:spcBef>
              <a:spcAft>
                <a:spcPts val="1200"/>
              </a:spcAft>
            </a:pPr>
            <a:r>
              <a:rPr lang="en-US" dirty="0" err="1" smtClean="0"/>
              <a:t>Hrozba</a:t>
            </a:r>
            <a:r>
              <a:rPr lang="en-US" dirty="0" smtClean="0"/>
              <a:t> </a:t>
            </a:r>
            <a:r>
              <a:rPr lang="en-US" dirty="0" err="1" smtClean="0"/>
              <a:t>substitučních</a:t>
            </a:r>
            <a:r>
              <a:rPr lang="en-US" dirty="0" smtClean="0"/>
              <a:t> </a:t>
            </a:r>
            <a:r>
              <a:rPr lang="en-US" dirty="0" err="1" smtClean="0"/>
              <a:t>výrobků</a:t>
            </a:r>
            <a:r>
              <a:rPr lang="en-US" dirty="0" smtClean="0"/>
              <a:t> </a:t>
            </a:r>
            <a:r>
              <a:rPr lang="en-US" dirty="0" err="1" smtClean="0"/>
              <a:t>nebo</a:t>
            </a:r>
            <a:r>
              <a:rPr lang="en-US" dirty="0" smtClean="0"/>
              <a:t> </a:t>
            </a:r>
            <a:r>
              <a:rPr lang="en-US" dirty="0" err="1" smtClean="0"/>
              <a:t>služeb</a:t>
            </a:r>
            <a:endParaRPr lang="cs-CZ" dirty="0" smtClean="0"/>
          </a:p>
          <a:p>
            <a:pPr lvl="1">
              <a:spcBef>
                <a:spcPts val="600"/>
              </a:spcBef>
              <a:spcAft>
                <a:spcPts val="1200"/>
              </a:spcAft>
            </a:pPr>
            <a:r>
              <a:rPr lang="cs-CZ" dirty="0" smtClean="0"/>
              <a:t>s</a:t>
            </a:r>
            <a:r>
              <a:rPr lang="en-US" dirty="0" err="1" smtClean="0"/>
              <a:t>ubstitut</a:t>
            </a:r>
            <a:r>
              <a:rPr lang="en-US" dirty="0" smtClean="0"/>
              <a:t> </a:t>
            </a:r>
            <a:r>
              <a:rPr lang="en-US" dirty="0" err="1" smtClean="0"/>
              <a:t>zajišťuje</a:t>
            </a:r>
            <a:r>
              <a:rPr lang="en-US" dirty="0" smtClean="0"/>
              <a:t> </a:t>
            </a:r>
            <a:r>
              <a:rPr lang="en-US" dirty="0" err="1" smtClean="0"/>
              <a:t>stejné</a:t>
            </a:r>
            <a:r>
              <a:rPr lang="en-US" dirty="0" smtClean="0"/>
              <a:t> </a:t>
            </a:r>
            <a:r>
              <a:rPr lang="en-US" dirty="0" err="1" smtClean="0"/>
              <a:t>nebo</a:t>
            </a:r>
            <a:r>
              <a:rPr lang="en-US" dirty="0" smtClean="0"/>
              <a:t> </a:t>
            </a:r>
            <a:r>
              <a:rPr lang="en-US" dirty="0" err="1" smtClean="0"/>
              <a:t>podobné</a:t>
            </a:r>
            <a:r>
              <a:rPr lang="en-US" dirty="0" smtClean="0"/>
              <a:t> </a:t>
            </a:r>
            <a:r>
              <a:rPr lang="en-US" dirty="0" err="1" smtClean="0"/>
              <a:t>funkce</a:t>
            </a:r>
            <a:r>
              <a:rPr lang="en-US" dirty="0" smtClean="0"/>
              <a:t> </a:t>
            </a:r>
            <a:r>
              <a:rPr lang="en-US" dirty="0" err="1" smtClean="0"/>
              <a:t>jako</a:t>
            </a:r>
            <a:r>
              <a:rPr lang="en-US" dirty="0" smtClean="0"/>
              <a:t> </a:t>
            </a:r>
            <a:r>
              <a:rPr lang="en-US" dirty="0" err="1" smtClean="0"/>
              <a:t>produkt</a:t>
            </a:r>
            <a:r>
              <a:rPr lang="en-US" dirty="0" smtClean="0"/>
              <a:t> </a:t>
            </a:r>
            <a:r>
              <a:rPr lang="en-US" dirty="0" err="1" smtClean="0"/>
              <a:t>daného</a:t>
            </a:r>
            <a:r>
              <a:rPr lang="en-US" dirty="0" smtClean="0"/>
              <a:t> </a:t>
            </a:r>
            <a:r>
              <a:rPr lang="en-US" dirty="0" err="1" smtClean="0"/>
              <a:t>odvětví</a:t>
            </a:r>
            <a:r>
              <a:rPr lang="en-US" dirty="0" smtClean="0"/>
              <a:t>, ale </a:t>
            </a:r>
            <a:r>
              <a:rPr lang="en-US" dirty="0" err="1" smtClean="0"/>
              <a:t>odlišnými</a:t>
            </a:r>
            <a:r>
              <a:rPr lang="en-US" dirty="0" smtClean="0"/>
              <a:t> </a:t>
            </a:r>
            <a:r>
              <a:rPr lang="en-US" dirty="0" err="1" smtClean="0"/>
              <a:t>prostředky</a:t>
            </a:r>
            <a:r>
              <a:rPr lang="en-US" dirty="0" smtClean="0"/>
              <a:t>  </a:t>
            </a:r>
            <a:endParaRPr lang="cs-CZ" dirty="0" smtClean="0"/>
          </a:p>
          <a:p>
            <a:pPr>
              <a:spcBef>
                <a:spcPts val="600"/>
              </a:spcBef>
              <a:spcAft>
                <a:spcPts val="1200"/>
              </a:spcAft>
            </a:pPr>
            <a:r>
              <a:rPr lang="en-US" dirty="0" err="1" smtClean="0"/>
              <a:t>Rivalita</a:t>
            </a:r>
            <a:r>
              <a:rPr lang="en-US" dirty="0" smtClean="0"/>
              <a:t> </a:t>
            </a:r>
            <a:r>
              <a:rPr lang="en-US" dirty="0" err="1" smtClean="0"/>
              <a:t>mezi</a:t>
            </a:r>
            <a:r>
              <a:rPr lang="en-US" dirty="0" smtClean="0"/>
              <a:t> </a:t>
            </a:r>
            <a:r>
              <a:rPr lang="en-US" dirty="0" err="1" smtClean="0"/>
              <a:t>existujícími</a:t>
            </a:r>
            <a:r>
              <a:rPr lang="en-US" dirty="0" smtClean="0"/>
              <a:t> </a:t>
            </a:r>
            <a:r>
              <a:rPr lang="en-US" dirty="0" err="1" smtClean="0"/>
              <a:t>konkurenty</a:t>
            </a:r>
            <a:endParaRPr lang="cs-CZ" dirty="0" smtClean="0"/>
          </a:p>
          <a:p>
            <a:pPr lvl="1">
              <a:spcBef>
                <a:spcPts val="600"/>
              </a:spcBef>
              <a:spcAft>
                <a:spcPts val="1200"/>
              </a:spcAft>
            </a:pPr>
            <a:r>
              <a:rPr lang="en-US" dirty="0" err="1" smtClean="0"/>
              <a:t>snižování</a:t>
            </a:r>
            <a:r>
              <a:rPr lang="en-US" dirty="0" smtClean="0"/>
              <a:t> </a:t>
            </a:r>
            <a:r>
              <a:rPr lang="en-US" dirty="0" err="1" smtClean="0"/>
              <a:t>cen</a:t>
            </a:r>
            <a:r>
              <a:rPr lang="en-US" dirty="0" smtClean="0"/>
              <a:t>, </a:t>
            </a:r>
            <a:r>
              <a:rPr lang="en-US" dirty="0" err="1" smtClean="0"/>
              <a:t>uvádění</a:t>
            </a:r>
            <a:r>
              <a:rPr lang="en-US" dirty="0" smtClean="0"/>
              <a:t> </a:t>
            </a:r>
            <a:r>
              <a:rPr lang="en-US" dirty="0" err="1" smtClean="0"/>
              <a:t>nových</a:t>
            </a:r>
            <a:r>
              <a:rPr lang="en-US" dirty="0" smtClean="0"/>
              <a:t> </a:t>
            </a:r>
            <a:r>
              <a:rPr lang="en-US" dirty="0" err="1" smtClean="0"/>
              <a:t>výrobků</a:t>
            </a:r>
            <a:r>
              <a:rPr lang="en-US" dirty="0" smtClean="0"/>
              <a:t> </a:t>
            </a:r>
            <a:r>
              <a:rPr lang="en-US" dirty="0" err="1" smtClean="0"/>
              <a:t>na</a:t>
            </a:r>
            <a:r>
              <a:rPr lang="en-US" dirty="0" smtClean="0"/>
              <a:t> </a:t>
            </a:r>
            <a:r>
              <a:rPr lang="en-US" dirty="0" err="1" smtClean="0"/>
              <a:t>trh</a:t>
            </a:r>
            <a:r>
              <a:rPr lang="en-US" dirty="0" smtClean="0"/>
              <a:t>, </a:t>
            </a:r>
            <a:r>
              <a:rPr lang="en-US" dirty="0" err="1" smtClean="0"/>
              <a:t>reklamní</a:t>
            </a:r>
            <a:r>
              <a:rPr lang="en-US" dirty="0" smtClean="0"/>
              <a:t> </a:t>
            </a:r>
            <a:r>
              <a:rPr lang="en-US" dirty="0" err="1" smtClean="0"/>
              <a:t>kampaně</a:t>
            </a:r>
            <a:r>
              <a:rPr lang="en-US" dirty="0" smtClean="0"/>
              <a:t>, </a:t>
            </a:r>
            <a:r>
              <a:rPr lang="en-US" dirty="0" err="1" smtClean="0"/>
              <a:t>zdokonalení</a:t>
            </a:r>
            <a:r>
              <a:rPr lang="en-US" dirty="0" smtClean="0"/>
              <a:t> </a:t>
            </a:r>
            <a:r>
              <a:rPr lang="en-US" dirty="0" err="1" smtClean="0"/>
              <a:t>služeb</a:t>
            </a:r>
            <a:r>
              <a:rPr lang="cs-CZ" dirty="0" smtClean="0"/>
              <a:t>, …</a:t>
            </a:r>
          </a:p>
          <a:p>
            <a:pPr lvl="1">
              <a:spcBef>
                <a:spcPts val="600"/>
              </a:spcBef>
              <a:spcAft>
                <a:spcPts val="1200"/>
              </a:spcAft>
            </a:pPr>
            <a:r>
              <a:rPr lang="cs-CZ" dirty="0" smtClean="0"/>
              <a:t>m</a:t>
            </a:r>
            <a:r>
              <a:rPr lang="en-US" dirty="0" err="1" smtClean="0"/>
              <a:t>íra</a:t>
            </a:r>
            <a:r>
              <a:rPr lang="en-US" dirty="0" smtClean="0"/>
              <a:t>, v </a:t>
            </a:r>
            <a:r>
              <a:rPr lang="en-US" dirty="0" err="1" smtClean="0"/>
              <a:t>níž</a:t>
            </a:r>
            <a:r>
              <a:rPr lang="en-US" dirty="0" smtClean="0"/>
              <a:t> </a:t>
            </a:r>
            <a:r>
              <a:rPr lang="en-US" dirty="0" err="1" smtClean="0"/>
              <a:t>rivalita</a:t>
            </a:r>
            <a:r>
              <a:rPr lang="en-US" dirty="0" smtClean="0"/>
              <a:t> </a:t>
            </a:r>
            <a:r>
              <a:rPr lang="en-US" dirty="0" err="1" smtClean="0"/>
              <a:t>mezi</a:t>
            </a:r>
            <a:r>
              <a:rPr lang="en-US" dirty="0" smtClean="0"/>
              <a:t> </a:t>
            </a:r>
            <a:r>
              <a:rPr lang="en-US" dirty="0" err="1" smtClean="0"/>
              <a:t>konkurenty</a:t>
            </a:r>
            <a:r>
              <a:rPr lang="en-US" dirty="0" smtClean="0"/>
              <a:t> </a:t>
            </a:r>
            <a:r>
              <a:rPr lang="en-US" dirty="0" err="1" smtClean="0"/>
              <a:t>omezuje</a:t>
            </a:r>
            <a:r>
              <a:rPr lang="en-US" dirty="0" smtClean="0"/>
              <a:t> </a:t>
            </a:r>
            <a:r>
              <a:rPr lang="en-US" dirty="0" err="1" smtClean="0"/>
              <a:t>ziskový</a:t>
            </a:r>
            <a:r>
              <a:rPr lang="en-US" dirty="0" smtClean="0"/>
              <a:t> </a:t>
            </a:r>
            <a:r>
              <a:rPr lang="en-US" dirty="0" err="1" smtClean="0"/>
              <a:t>potenciál</a:t>
            </a:r>
            <a:r>
              <a:rPr lang="en-US" dirty="0" smtClean="0"/>
              <a:t> </a:t>
            </a:r>
            <a:r>
              <a:rPr lang="en-US" dirty="0" err="1" smtClean="0"/>
              <a:t>odvětví</a:t>
            </a:r>
            <a:r>
              <a:rPr lang="en-US" dirty="0" smtClean="0"/>
              <a:t> </a:t>
            </a:r>
            <a:r>
              <a:rPr lang="en-US" dirty="0" err="1" smtClean="0"/>
              <a:t>závisí</a:t>
            </a:r>
            <a:r>
              <a:rPr lang="en-US" dirty="0" smtClean="0"/>
              <a:t> </a:t>
            </a:r>
            <a:r>
              <a:rPr lang="en-US" dirty="0" err="1" smtClean="0"/>
              <a:t>jednak</a:t>
            </a:r>
            <a:r>
              <a:rPr lang="en-US" dirty="0" smtClean="0"/>
              <a:t> </a:t>
            </a:r>
            <a:r>
              <a:rPr lang="en-US" dirty="0" err="1" smtClean="0"/>
              <a:t>na</a:t>
            </a:r>
            <a:r>
              <a:rPr lang="en-US" dirty="0" smtClean="0"/>
              <a:t> </a:t>
            </a:r>
            <a:r>
              <a:rPr lang="en-US" dirty="0" err="1" smtClean="0"/>
              <a:t>intensitě</a:t>
            </a:r>
            <a:r>
              <a:rPr lang="en-US" dirty="0" smtClean="0"/>
              <a:t> </a:t>
            </a:r>
            <a:r>
              <a:rPr lang="en-US" dirty="0" err="1" smtClean="0"/>
              <a:t>konkurence</a:t>
            </a:r>
            <a:r>
              <a:rPr lang="en-US" dirty="0" smtClean="0"/>
              <a:t> a </a:t>
            </a:r>
            <a:r>
              <a:rPr lang="en-US" dirty="0" err="1" smtClean="0"/>
              <a:t>jednak</a:t>
            </a:r>
            <a:r>
              <a:rPr lang="en-US" dirty="0" smtClean="0"/>
              <a:t> </a:t>
            </a:r>
            <a:r>
              <a:rPr lang="en-US" dirty="0" err="1" smtClean="0"/>
              <a:t>na</a:t>
            </a:r>
            <a:r>
              <a:rPr lang="en-US" dirty="0" smtClean="0"/>
              <a:t> </a:t>
            </a:r>
            <a:r>
              <a:rPr lang="en-US" dirty="0" err="1" smtClean="0"/>
              <a:t>základech</a:t>
            </a:r>
            <a:r>
              <a:rPr lang="en-US" dirty="0" smtClean="0"/>
              <a:t> </a:t>
            </a:r>
            <a:r>
              <a:rPr lang="en-US" dirty="0" err="1" smtClean="0"/>
              <a:t>vzájemné</a:t>
            </a:r>
            <a:r>
              <a:rPr lang="en-US" dirty="0" smtClean="0"/>
              <a:t> </a:t>
            </a:r>
            <a:r>
              <a:rPr lang="en-US" dirty="0" err="1" smtClean="0"/>
              <a:t>konkurence</a:t>
            </a:r>
            <a:r>
              <a:rPr lang="en-US" dirty="0" smtClean="0"/>
              <a:t> v </a:t>
            </a:r>
            <a:r>
              <a:rPr lang="en-US" dirty="0" err="1" smtClean="0"/>
              <a:t>odvětví</a:t>
            </a:r>
            <a:endParaRPr lang="cs-CZ"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normAutofit fontScale="92500"/>
          </a:bodyPr>
          <a:lstStyle/>
          <a:p>
            <a:pPr>
              <a:spcBef>
                <a:spcPts val="600"/>
              </a:spcBef>
              <a:spcAft>
                <a:spcPts val="600"/>
              </a:spcAft>
            </a:pPr>
            <a:r>
              <a:rPr lang="cs-CZ" dirty="0" smtClean="0"/>
              <a:t>Úroveň konkurence v odvětví závisí na pěti základních konkurenčních silách</a:t>
            </a:r>
          </a:p>
          <a:p>
            <a:pPr>
              <a:spcBef>
                <a:spcPts val="600"/>
              </a:spcBef>
              <a:spcAft>
                <a:spcPts val="600"/>
              </a:spcAft>
            </a:pPr>
            <a:r>
              <a:rPr lang="cs-CZ" dirty="0" smtClean="0"/>
              <a:t>Působení těchto pěti sil určuje intenzitu odvětvové konkurence a potenciál konečného zisku v odvětví</a:t>
            </a:r>
          </a:p>
          <a:p>
            <a:pPr>
              <a:spcBef>
                <a:spcPts val="600"/>
              </a:spcBef>
              <a:spcAft>
                <a:spcPts val="600"/>
              </a:spcAft>
            </a:pPr>
            <a:r>
              <a:rPr lang="cs-CZ" dirty="0" smtClean="0"/>
              <a:t>Zisk se měří z hlediska dlouhodobé návratnosti investovaného kapitálu</a:t>
            </a:r>
          </a:p>
          <a:p>
            <a:pPr>
              <a:spcBef>
                <a:spcPts val="600"/>
              </a:spcBef>
              <a:spcAft>
                <a:spcPts val="600"/>
              </a:spcAft>
            </a:pPr>
            <a:r>
              <a:rPr lang="cs-CZ" dirty="0" smtClean="0"/>
              <a:t>Konfigurace pěti sil je v každém odvětví jiná</a:t>
            </a:r>
          </a:p>
          <a:p>
            <a:pPr>
              <a:spcBef>
                <a:spcPts val="600"/>
              </a:spcBef>
              <a:spcAft>
                <a:spcPts val="600"/>
              </a:spcAft>
            </a:pPr>
            <a:r>
              <a:rPr lang="cs-CZ" dirty="0" smtClean="0"/>
              <a:t>Nejsilnější konkurenční síly determinují ziskovost v odvětví a stávají se rozhodujícími pro formování strategie firmy </a:t>
            </a:r>
          </a:p>
          <a:p>
            <a:pPr>
              <a:spcBef>
                <a:spcPts val="600"/>
              </a:spcBef>
              <a:spcAft>
                <a:spcPts val="600"/>
              </a:spcAft>
            </a:pPr>
            <a:r>
              <a:rPr lang="cs-CZ" dirty="0" smtClean="0"/>
              <a:t>Poznání působení pěti konkurenčních sil odhaluje hnací síly konkurence v odvětví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lstStyle/>
          <a:p>
            <a:r>
              <a:rPr lang="cs-CZ" dirty="0" smtClean="0"/>
              <a:t>Příklad plnění daty:</a:t>
            </a:r>
          </a:p>
          <a:p>
            <a:pPr>
              <a:buNone/>
            </a:pPr>
            <a:endParaRPr lang="cs-CZ" sz="600" dirty="0" smtClean="0"/>
          </a:p>
          <a:p>
            <a:pPr>
              <a:buNone/>
            </a:pPr>
            <a:r>
              <a:rPr lang="cs-CZ" sz="1800" dirty="0" smtClean="0"/>
              <a:t>Zákazníci</a:t>
            </a:r>
          </a:p>
          <a:p>
            <a:pPr>
              <a:buNone/>
            </a:pPr>
            <a:endParaRPr lang="cs-CZ" sz="1800" dirty="0" smtClean="0"/>
          </a:p>
          <a:p>
            <a:pPr>
              <a:buNone/>
            </a:pPr>
            <a:endParaRPr lang="cs-CZ" sz="1200" dirty="0" smtClean="0"/>
          </a:p>
          <a:p>
            <a:pPr>
              <a:buNone/>
            </a:pPr>
            <a:endParaRPr lang="cs-CZ" sz="1200" dirty="0" smtClean="0"/>
          </a:p>
          <a:p>
            <a:pPr>
              <a:buNone/>
            </a:pPr>
            <a:endParaRPr lang="cs-CZ" sz="1600" dirty="0" smtClean="0"/>
          </a:p>
          <a:p>
            <a:pPr>
              <a:buNone/>
            </a:pPr>
            <a:r>
              <a:rPr lang="cs-CZ" sz="1800" dirty="0" smtClean="0"/>
              <a:t>Dodavatelé</a:t>
            </a:r>
          </a:p>
          <a:p>
            <a:pPr>
              <a:buNone/>
            </a:pPr>
            <a:endParaRPr lang="cs-CZ" sz="1400" dirty="0" smtClean="0"/>
          </a:p>
          <a:p>
            <a:pPr>
              <a:buNone/>
            </a:pPr>
            <a:endParaRPr lang="cs-CZ" sz="1400" dirty="0" smtClean="0"/>
          </a:p>
          <a:p>
            <a:pPr>
              <a:buNone/>
            </a:pPr>
            <a:endParaRPr lang="cs-CZ" sz="1400" dirty="0" smtClean="0"/>
          </a:p>
          <a:p>
            <a:pPr>
              <a:buNone/>
            </a:pPr>
            <a:endParaRPr lang="cs-CZ" sz="1800" dirty="0" smtClean="0"/>
          </a:p>
          <a:p>
            <a:pPr>
              <a:buNone/>
            </a:pPr>
            <a:r>
              <a:rPr lang="cs-CZ" sz="1800" dirty="0" smtClean="0"/>
              <a:t>Konkurenti</a:t>
            </a:r>
          </a:p>
          <a:p>
            <a:pPr>
              <a:buNone/>
            </a:pPr>
            <a:endParaRPr lang="cs-CZ" sz="1200" dirty="0" smtClean="0"/>
          </a:p>
          <a:p>
            <a:pPr>
              <a:buNone/>
            </a:pPr>
            <a:endParaRPr lang="cs-CZ" sz="1200" dirty="0" smtClean="0"/>
          </a:p>
          <a:p>
            <a:pPr>
              <a:buNone/>
            </a:pPr>
            <a:endParaRPr lang="cs-CZ" sz="1800" dirty="0" smtClean="0"/>
          </a:p>
          <a:p>
            <a:pPr>
              <a:buNone/>
            </a:pPr>
            <a:r>
              <a:rPr lang="cs-CZ" sz="1800" dirty="0" smtClean="0"/>
              <a:t>…</a:t>
            </a:r>
          </a:p>
          <a:p>
            <a:pPr>
              <a:buNone/>
            </a:pPr>
            <a:endParaRPr lang="cs-CZ" sz="1800" dirty="0"/>
          </a:p>
        </p:txBody>
      </p:sp>
      <p:graphicFrame>
        <p:nvGraphicFramePr>
          <p:cNvPr id="4" name="Tabulka 3"/>
          <p:cNvGraphicFramePr>
            <a:graphicFrameLocks noGrp="1"/>
          </p:cNvGraphicFramePr>
          <p:nvPr/>
        </p:nvGraphicFramePr>
        <p:xfrm>
          <a:off x="445899" y="220486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Velikost a významnost zákazníků</a:t>
                      </a:r>
                    </a:p>
                  </a:txBody>
                  <a:tcPr/>
                </a:tc>
                <a:tc>
                  <a:txBody>
                    <a:bodyPr/>
                    <a:lstStyle/>
                    <a:p>
                      <a:endParaRPr lang="cs-CZ" sz="1200" dirty="0"/>
                    </a:p>
                  </a:txBody>
                  <a:tcPr/>
                </a:tc>
                <a:tc>
                  <a:txBody>
                    <a:bodyPr/>
                    <a:lstStyle/>
                    <a:p>
                      <a:endParaRPr lang="cs-CZ" sz="1200"/>
                    </a:p>
                  </a:txBody>
                  <a:tcPr/>
                </a:tc>
              </a:tr>
              <a:tr h="336037">
                <a:tc>
                  <a:txBody>
                    <a:bodyPr/>
                    <a:lstStyle/>
                    <a:p>
                      <a:r>
                        <a:rPr lang="cs-CZ" sz="1200" dirty="0" err="1" smtClean="0"/>
                        <a:t>Diverzita</a:t>
                      </a:r>
                      <a:r>
                        <a:rPr lang="cs-CZ" sz="1200" baseline="0" dirty="0" smtClean="0"/>
                        <a:t> zákazníků</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5" name="Tabulka 4"/>
          <p:cNvGraphicFramePr>
            <a:graphicFrameLocks noGrp="1"/>
          </p:cNvGraphicFramePr>
          <p:nvPr/>
        </p:nvGraphicFramePr>
        <p:xfrm>
          <a:off x="467544" y="364502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Počet a význam dodavatelů</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Hrozba vstupu dodavatelů</a:t>
                      </a:r>
                      <a:r>
                        <a:rPr lang="cs-CZ" sz="1200" baseline="0" dirty="0" smtClean="0"/>
                        <a:t> do odvětví</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467544" y="5013176"/>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Počet konkurentů</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Růst odvětví</a:t>
                      </a:r>
                      <a:endParaRPr lang="cs-CZ" sz="1200" dirty="0"/>
                    </a:p>
                  </a:txBody>
                  <a:tcPr/>
                </a:tc>
                <a:tc>
                  <a:txBody>
                    <a:bodyPr/>
                    <a:lstStyle/>
                    <a:p>
                      <a:endParaRPr lang="cs-CZ" sz="1200" dirty="0"/>
                    </a:p>
                  </a:txBody>
                  <a:tcPr/>
                </a:tc>
                <a:tc>
                  <a:txBody>
                    <a:bodyPr/>
                    <a:lstStyle/>
                    <a:p>
                      <a:endParaRPr lang="cs-CZ" sz="1200"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Infrastruktura 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a 15"/>
          <p:cNvSpPr/>
          <p:nvPr/>
        </p:nvSpPr>
        <p:spPr>
          <a:xfrm>
            <a:off x="467544" y="1124744"/>
            <a:ext cx="7632848" cy="4752528"/>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Znalostní rámec CI</a:t>
            </a:r>
            <a:endParaRPr lang="cs-CZ" dirty="0"/>
          </a:p>
        </p:txBody>
      </p:sp>
      <p:sp>
        <p:nvSpPr>
          <p:cNvPr id="5" name="Elipsa 4"/>
          <p:cNvSpPr/>
          <p:nvPr/>
        </p:nvSpPr>
        <p:spPr>
          <a:xfrm>
            <a:off x="3275856" y="4221088"/>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Metriky výkonnosti</a:t>
            </a:r>
            <a:endParaRPr lang="cs-CZ" sz="1600" dirty="0"/>
          </a:p>
        </p:txBody>
      </p:sp>
      <p:sp>
        <p:nvSpPr>
          <p:cNvPr id="6" name="Elipsa 5"/>
          <p:cNvSpPr/>
          <p:nvPr/>
        </p:nvSpPr>
        <p:spPr>
          <a:xfrm>
            <a:off x="3275856" y="1628800"/>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Strategie</a:t>
            </a:r>
            <a:endParaRPr lang="cs-CZ" dirty="0"/>
          </a:p>
        </p:txBody>
      </p:sp>
      <p:sp>
        <p:nvSpPr>
          <p:cNvPr id="7" name="Elipsa 6"/>
          <p:cNvSpPr/>
          <p:nvPr/>
        </p:nvSpPr>
        <p:spPr>
          <a:xfrm>
            <a:off x="6084168" y="292494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Organizace</a:t>
            </a:r>
            <a:endParaRPr lang="cs-CZ" dirty="0"/>
          </a:p>
        </p:txBody>
      </p:sp>
      <p:sp>
        <p:nvSpPr>
          <p:cNvPr id="8" name="Elipsa 7"/>
          <p:cNvSpPr/>
          <p:nvPr/>
        </p:nvSpPr>
        <p:spPr>
          <a:xfrm>
            <a:off x="539552" y="292494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Technologie</a:t>
            </a:r>
            <a:endParaRPr lang="cs-CZ" dirty="0"/>
          </a:p>
        </p:txBody>
      </p:sp>
      <p:sp>
        <p:nvSpPr>
          <p:cNvPr id="9" name="TextovéPole 8"/>
          <p:cNvSpPr txBox="1"/>
          <p:nvPr/>
        </p:nvSpPr>
        <p:spPr>
          <a:xfrm>
            <a:off x="3384076" y="3015967"/>
            <a:ext cx="1656184" cy="830997"/>
          </a:xfrm>
          <a:prstGeom prst="rect">
            <a:avLst/>
          </a:prstGeom>
          <a:noFill/>
        </p:spPr>
        <p:txBody>
          <a:bodyPr wrap="square" rtlCol="0">
            <a:spAutoFit/>
          </a:bodyPr>
          <a:lstStyle/>
          <a:p>
            <a:pPr algn="ctr"/>
            <a:r>
              <a:rPr lang="cs-CZ" sz="2400" b="1" dirty="0" smtClean="0"/>
              <a:t>CI</a:t>
            </a:r>
          </a:p>
          <a:p>
            <a:pPr algn="ctr"/>
            <a:r>
              <a:rPr lang="cs-CZ" sz="2400" b="1" dirty="0" smtClean="0"/>
              <a:t>proces</a:t>
            </a:r>
            <a:endParaRPr lang="cs-CZ" sz="2400" b="1" dirty="0"/>
          </a:p>
        </p:txBody>
      </p:sp>
      <p:sp>
        <p:nvSpPr>
          <p:cNvPr id="10" name="TextovéPole 9"/>
          <p:cNvSpPr txBox="1"/>
          <p:nvPr/>
        </p:nvSpPr>
        <p:spPr>
          <a:xfrm>
            <a:off x="971600" y="4725144"/>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1" name="TextovéPole 10"/>
          <p:cNvSpPr txBox="1"/>
          <p:nvPr/>
        </p:nvSpPr>
        <p:spPr>
          <a:xfrm>
            <a:off x="6084168" y="1772816"/>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2" name="TextovéPole 11"/>
          <p:cNvSpPr txBox="1"/>
          <p:nvPr/>
        </p:nvSpPr>
        <p:spPr>
          <a:xfrm>
            <a:off x="5940152" y="4725144"/>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3" name="TextovéPole 12"/>
          <p:cNvSpPr txBox="1"/>
          <p:nvPr/>
        </p:nvSpPr>
        <p:spPr>
          <a:xfrm>
            <a:off x="899592" y="1484784"/>
            <a:ext cx="1656184" cy="646331"/>
          </a:xfrm>
          <a:prstGeom prst="rect">
            <a:avLst/>
          </a:prstGeom>
          <a:solidFill>
            <a:schemeClr val="bg1"/>
          </a:solidFill>
          <a:ln>
            <a:solidFill>
              <a:schemeClr val="bg2">
                <a:lumMod val="20000"/>
                <a:lumOff val="80000"/>
              </a:schemeClr>
            </a:solidFill>
          </a:ln>
        </p:spPr>
        <p:txBody>
          <a:bodyPr wrap="square" rtlCol="0">
            <a:spAutoFit/>
          </a:bodyPr>
          <a:lstStyle/>
          <a:p>
            <a:pPr algn="ctr"/>
            <a:r>
              <a:rPr lang="cs-CZ" dirty="0" smtClean="0"/>
              <a:t>Znalostní rámec</a:t>
            </a:r>
            <a:endParaRPr lang="cs-CZ" dirty="0"/>
          </a:p>
        </p:txBody>
      </p:sp>
      <p:sp>
        <p:nvSpPr>
          <p:cNvPr id="14" name="Zahnutá šipka dolů 13"/>
          <p:cNvSpPr/>
          <p:nvPr/>
        </p:nvSpPr>
        <p:spPr>
          <a:xfrm>
            <a:off x="2915816" y="2780928"/>
            <a:ext cx="2592288" cy="576064"/>
          </a:xfrm>
          <a:prstGeom prst="curved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5" name="Zahnutá šipka dolů 14"/>
          <p:cNvSpPr/>
          <p:nvPr/>
        </p:nvSpPr>
        <p:spPr>
          <a:xfrm flipH="1" flipV="1">
            <a:off x="2915816" y="3573016"/>
            <a:ext cx="2520280" cy="576064"/>
          </a:xfrm>
          <a:prstGeom prst="curved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Znalostní dimenze</a:t>
            </a:r>
            <a:endParaRPr lang="cs-CZ" dirty="0"/>
          </a:p>
        </p:txBody>
      </p:sp>
      <p:sp>
        <p:nvSpPr>
          <p:cNvPr id="3" name="Zástupný symbol pro obsah 2"/>
          <p:cNvSpPr>
            <a:spLocks noGrp="1"/>
          </p:cNvSpPr>
          <p:nvPr>
            <p:ph idx="1"/>
          </p:nvPr>
        </p:nvSpPr>
        <p:spPr/>
        <p:txBody>
          <a:bodyPr/>
          <a:lstStyle/>
          <a:p>
            <a:r>
              <a:rPr lang="cs-CZ" dirty="0" smtClean="0"/>
              <a:t>Mapy námětů (</a:t>
            </a:r>
            <a:r>
              <a:rPr lang="cs-CZ" dirty="0" err="1" smtClean="0"/>
              <a:t>Topic</a:t>
            </a:r>
            <a:r>
              <a:rPr lang="cs-CZ" dirty="0" smtClean="0"/>
              <a:t> </a:t>
            </a:r>
            <a:r>
              <a:rPr lang="cs-CZ" dirty="0" err="1" smtClean="0"/>
              <a:t>maps</a:t>
            </a:r>
            <a:r>
              <a:rPr lang="cs-CZ" dirty="0" smtClean="0"/>
              <a:t>)</a:t>
            </a:r>
          </a:p>
          <a:p>
            <a:pPr lvl="1"/>
            <a:r>
              <a:rPr lang="cs-CZ" dirty="0" smtClean="0"/>
              <a:t>Standard ISO – </a:t>
            </a:r>
            <a:r>
              <a:rPr lang="cs-CZ" dirty="0" err="1" smtClean="0"/>
              <a:t>ISO</a:t>
            </a:r>
            <a:r>
              <a:rPr lang="cs-CZ" dirty="0" smtClean="0"/>
              <a:t>/IEC 13250:2003</a:t>
            </a:r>
          </a:p>
          <a:p>
            <a:pPr lvl="1"/>
            <a:r>
              <a:rPr lang="cs-CZ" dirty="0" smtClean="0"/>
              <a:t>Normalizovaná notace pro reprezentativní informaci, kterou lze předávat a která pojednává o informačních zdrojích používaných k vymezení námětů a jejich vztahy</a:t>
            </a:r>
          </a:p>
          <a:p>
            <a:pPr lvl="1"/>
            <a:endParaRPr lang="cs-CZ" dirty="0" smtClean="0"/>
          </a:p>
          <a:p>
            <a:pPr lvl="1"/>
            <a:r>
              <a:rPr lang="cs-CZ" dirty="0" smtClean="0"/>
              <a:t>Znázornění a výměna znalostí</a:t>
            </a:r>
          </a:p>
          <a:p>
            <a:pPr lvl="1"/>
            <a:r>
              <a:rPr lang="cs-CZ" dirty="0" smtClean="0"/>
              <a:t>Důraz na </a:t>
            </a:r>
            <a:r>
              <a:rPr lang="cs-CZ" dirty="0" err="1" smtClean="0"/>
              <a:t>nalezitelnost</a:t>
            </a:r>
            <a:r>
              <a:rPr lang="cs-CZ" dirty="0" smtClean="0"/>
              <a:t> informací</a:t>
            </a:r>
          </a:p>
          <a:p>
            <a:pPr lvl="1"/>
            <a:endParaRPr lang="cs-CZ" dirty="0" smtClean="0"/>
          </a:p>
          <a:p>
            <a:pPr lvl="1"/>
            <a:r>
              <a:rPr lang="cs-CZ" dirty="0" smtClean="0"/>
              <a:t>Důležité:</a:t>
            </a:r>
          </a:p>
          <a:p>
            <a:pPr lvl="2"/>
            <a:r>
              <a:rPr lang="cs-CZ" dirty="0" smtClean="0"/>
              <a:t>Model a mapy neustále testovat – interaktivní přístup</a:t>
            </a:r>
          </a:p>
          <a:p>
            <a:pPr lvl="2"/>
            <a:r>
              <a:rPr lang="cs-CZ" dirty="0" smtClean="0"/>
              <a:t>Zaměřovat se na požadavky businessu a uživatelů</a:t>
            </a:r>
          </a:p>
          <a:p>
            <a:pPr lvl="2"/>
            <a:r>
              <a:rPr lang="cs-CZ" dirty="0" smtClean="0"/>
              <a:t>Společný jazyk pro pochopení podstaty CI</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Technologická dimenze</a:t>
            </a:r>
            <a:endParaRPr lang="cs-CZ" dirty="0"/>
          </a:p>
        </p:txBody>
      </p:sp>
      <p:sp>
        <p:nvSpPr>
          <p:cNvPr id="3" name="Zástupný symbol pro obsah 2"/>
          <p:cNvSpPr>
            <a:spLocks noGrp="1"/>
          </p:cNvSpPr>
          <p:nvPr>
            <p:ph idx="1"/>
          </p:nvPr>
        </p:nvSpPr>
        <p:spPr/>
        <p:txBody>
          <a:bodyPr/>
          <a:lstStyle/>
          <a:p>
            <a:r>
              <a:rPr lang="cs-CZ" dirty="0" smtClean="0"/>
              <a:t>Nástroje na vyhledávání informací</a:t>
            </a:r>
          </a:p>
          <a:p>
            <a:pPr lvl="1"/>
            <a:r>
              <a:rPr lang="cs-CZ" dirty="0" smtClean="0"/>
              <a:t>Roboti, </a:t>
            </a:r>
            <a:r>
              <a:rPr lang="cs-CZ" dirty="0" err="1" smtClean="0"/>
              <a:t>harvester</a:t>
            </a:r>
            <a:r>
              <a:rPr lang="cs-CZ" dirty="0" smtClean="0"/>
              <a:t>, RSS, …</a:t>
            </a:r>
          </a:p>
          <a:p>
            <a:pPr lvl="1"/>
            <a:endParaRPr lang="cs-CZ" dirty="0" smtClean="0"/>
          </a:p>
          <a:p>
            <a:r>
              <a:rPr lang="cs-CZ" dirty="0" smtClean="0"/>
              <a:t>Nástroje na sdílení informací</a:t>
            </a:r>
          </a:p>
          <a:p>
            <a:pPr lvl="1"/>
            <a:r>
              <a:rPr lang="cs-CZ" dirty="0" err="1" smtClean="0"/>
              <a:t>Community</a:t>
            </a:r>
            <a:r>
              <a:rPr lang="cs-CZ" dirty="0" smtClean="0"/>
              <a:t> </a:t>
            </a:r>
            <a:r>
              <a:rPr lang="cs-CZ" dirty="0" err="1" smtClean="0"/>
              <a:t>pages</a:t>
            </a:r>
            <a:r>
              <a:rPr lang="cs-CZ" dirty="0" smtClean="0"/>
              <a:t>, Idea Bank, CI Portál, …</a:t>
            </a:r>
          </a:p>
          <a:p>
            <a:pPr lvl="1"/>
            <a:endParaRPr lang="cs-CZ" dirty="0" smtClean="0"/>
          </a:p>
          <a:p>
            <a:r>
              <a:rPr lang="cs-CZ" dirty="0" smtClean="0"/>
              <a:t>Nástroje na podporu spolupráce</a:t>
            </a:r>
          </a:p>
          <a:p>
            <a:pPr lvl="1"/>
            <a:r>
              <a:rPr lang="cs-CZ" dirty="0" err="1" smtClean="0"/>
              <a:t>Collaboration</a:t>
            </a:r>
            <a:r>
              <a:rPr lang="cs-CZ" dirty="0" smtClean="0"/>
              <a:t> </a:t>
            </a:r>
            <a:r>
              <a:rPr lang="cs-CZ" dirty="0" err="1" smtClean="0"/>
              <a:t>Tool</a:t>
            </a:r>
            <a:r>
              <a:rPr lang="cs-CZ" dirty="0" smtClean="0"/>
              <a:t>, </a:t>
            </a:r>
            <a:r>
              <a:rPr lang="cs-CZ" dirty="0" err="1" smtClean="0"/>
              <a:t>Collaboration</a:t>
            </a:r>
            <a:r>
              <a:rPr lang="cs-CZ" dirty="0" smtClean="0"/>
              <a:t> </a:t>
            </a:r>
            <a:r>
              <a:rPr lang="cs-CZ" dirty="0" err="1" smtClean="0"/>
              <a:t>Workspace</a:t>
            </a:r>
            <a:r>
              <a:rPr lang="cs-CZ" dirty="0" smtClean="0"/>
              <a:t>, </a:t>
            </a:r>
            <a:r>
              <a:rPr lang="cs-CZ" dirty="0" err="1" smtClean="0"/>
              <a:t>Discussion</a:t>
            </a:r>
            <a:r>
              <a:rPr lang="cs-CZ" dirty="0" smtClean="0"/>
              <a:t> </a:t>
            </a:r>
            <a:r>
              <a:rPr lang="cs-CZ" dirty="0" err="1" smtClean="0"/>
              <a:t>Tool</a:t>
            </a:r>
            <a:r>
              <a:rPr lang="cs-CZ" dirty="0" smtClean="0"/>
              <a:t>, …</a:t>
            </a:r>
          </a:p>
          <a:p>
            <a:endParaRPr lang="cs-CZ"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Orzanizační</a:t>
            </a:r>
            <a:r>
              <a:rPr lang="cs-CZ" dirty="0" smtClean="0"/>
              <a:t> dimenze</a:t>
            </a:r>
            <a:endParaRPr lang="cs-CZ" dirty="0"/>
          </a:p>
        </p:txBody>
      </p:sp>
      <p:sp>
        <p:nvSpPr>
          <p:cNvPr id="3" name="Zástupný symbol pro obsah 2"/>
          <p:cNvSpPr>
            <a:spLocks noGrp="1"/>
          </p:cNvSpPr>
          <p:nvPr>
            <p:ph idx="1"/>
          </p:nvPr>
        </p:nvSpPr>
        <p:spPr/>
        <p:txBody>
          <a:bodyPr/>
          <a:lstStyle/>
          <a:p>
            <a:r>
              <a:rPr lang="cs-CZ" dirty="0" smtClean="0"/>
              <a:t>CKO – </a:t>
            </a:r>
            <a:r>
              <a:rPr lang="cs-CZ" dirty="0" err="1" smtClean="0"/>
              <a:t>Chief</a:t>
            </a:r>
            <a:r>
              <a:rPr lang="cs-CZ" dirty="0" smtClean="0"/>
              <a:t> </a:t>
            </a:r>
            <a:r>
              <a:rPr lang="cs-CZ" dirty="0" err="1" smtClean="0"/>
              <a:t>Knowledge</a:t>
            </a:r>
            <a:r>
              <a:rPr lang="cs-CZ" dirty="0" smtClean="0"/>
              <a:t> </a:t>
            </a:r>
            <a:r>
              <a:rPr lang="cs-CZ" dirty="0" err="1" smtClean="0"/>
              <a:t>Officer</a:t>
            </a:r>
            <a:endParaRPr lang="cs-CZ" dirty="0" smtClean="0"/>
          </a:p>
          <a:p>
            <a:r>
              <a:rPr lang="cs-CZ" dirty="0" smtClean="0"/>
              <a:t>Osoba hlavního architekta – zodpovědný za </a:t>
            </a:r>
            <a:r>
              <a:rPr lang="cs-CZ" dirty="0" err="1" smtClean="0"/>
              <a:t>Topic</a:t>
            </a:r>
            <a:r>
              <a:rPr lang="cs-CZ" dirty="0" smtClean="0"/>
              <a:t> </a:t>
            </a:r>
            <a:r>
              <a:rPr lang="cs-CZ" dirty="0" err="1" smtClean="0"/>
              <a:t>maps</a:t>
            </a:r>
            <a:endParaRPr lang="cs-CZ" dirty="0" smtClean="0"/>
          </a:p>
          <a:p>
            <a:r>
              <a:rPr lang="cs-CZ" dirty="0" smtClean="0"/>
              <a:t>Šampión - zodpovědný za propagaci</a:t>
            </a:r>
          </a:p>
          <a:p>
            <a:r>
              <a:rPr lang="cs-CZ" dirty="0" smtClean="0"/>
              <a:t>Vývojář - zodpovědný za </a:t>
            </a:r>
            <a:r>
              <a:rPr lang="cs-CZ" dirty="0" err="1" smtClean="0"/>
              <a:t>templaty</a:t>
            </a:r>
            <a:r>
              <a:rPr lang="cs-CZ" dirty="0" smtClean="0"/>
              <a:t>, kontrolu kvality, …</a:t>
            </a:r>
          </a:p>
          <a:p>
            <a:r>
              <a:rPr lang="cs-CZ" dirty="0" smtClean="0"/>
              <a:t>Specialista – správa a update programu, návaznost na business, …</a:t>
            </a:r>
          </a:p>
          <a:p>
            <a:endParaRPr lang="cs-CZ" dirty="0" smtClean="0"/>
          </a:p>
          <a:p>
            <a:r>
              <a:rPr lang="cs-CZ" dirty="0" smtClean="0"/>
              <a:t>Komunity:</a:t>
            </a:r>
          </a:p>
          <a:p>
            <a:pPr lvl="1"/>
            <a:r>
              <a:rPr lang="cs-CZ" dirty="0" err="1" smtClean="0"/>
              <a:t>Community</a:t>
            </a:r>
            <a:r>
              <a:rPr lang="cs-CZ" dirty="0" smtClean="0"/>
              <a:t> </a:t>
            </a:r>
            <a:r>
              <a:rPr lang="cs-CZ" dirty="0" err="1" smtClean="0"/>
              <a:t>of</a:t>
            </a:r>
            <a:r>
              <a:rPr lang="cs-CZ" dirty="0" smtClean="0"/>
              <a:t> </a:t>
            </a:r>
            <a:r>
              <a:rPr lang="cs-CZ" dirty="0" err="1" smtClean="0"/>
              <a:t>interest</a:t>
            </a:r>
            <a:r>
              <a:rPr lang="cs-CZ" dirty="0" smtClean="0"/>
              <a:t> – společný zájem</a:t>
            </a:r>
          </a:p>
          <a:p>
            <a:pPr lvl="1"/>
            <a:r>
              <a:rPr lang="cs-CZ" dirty="0" err="1" smtClean="0"/>
              <a:t>Community</a:t>
            </a:r>
            <a:r>
              <a:rPr lang="cs-CZ" dirty="0" smtClean="0"/>
              <a:t> </a:t>
            </a:r>
            <a:r>
              <a:rPr lang="cs-CZ" dirty="0" err="1" smtClean="0"/>
              <a:t>of</a:t>
            </a:r>
            <a:r>
              <a:rPr lang="cs-CZ" dirty="0" smtClean="0"/>
              <a:t> </a:t>
            </a:r>
            <a:r>
              <a:rPr lang="cs-CZ" dirty="0" err="1" smtClean="0"/>
              <a:t>practice</a:t>
            </a:r>
            <a:r>
              <a:rPr lang="cs-CZ" dirty="0" smtClean="0"/>
              <a:t> – podobnou expertízu, zkušenost, business důvod</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Software pro </a:t>
            </a:r>
            <a:r>
              <a:rPr lang="cs-CZ" dirty="0" err="1" smtClean="0"/>
              <a:t>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sp>
        <p:nvSpPr>
          <p:cNvPr id="3" name="Zástupný symbol pro obsah 2"/>
          <p:cNvSpPr>
            <a:spLocks noGrp="1"/>
          </p:cNvSpPr>
          <p:nvPr>
            <p:ph idx="1"/>
          </p:nvPr>
        </p:nvSpPr>
        <p:spPr>
          <a:xfrm>
            <a:off x="455613" y="1268761"/>
            <a:ext cx="8234362" cy="4663728"/>
          </a:xfrm>
        </p:spPr>
        <p:txBody>
          <a:bodyPr>
            <a:normAutofit fontScale="70000" lnSpcReduction="20000"/>
          </a:bodyPr>
          <a:lstStyle/>
          <a:p>
            <a:pPr lvl="1">
              <a:lnSpc>
                <a:spcPct val="83000"/>
              </a:lnSpc>
              <a:spcBef>
                <a:spcPts val="0"/>
              </a:spcBef>
              <a:spcAft>
                <a:spcPts val="1200"/>
              </a:spcAft>
              <a:buNone/>
            </a:pPr>
            <a:r>
              <a:rPr lang="cs-CZ" dirty="0" smtClean="0">
                <a:hlinkClick r:id="rId2"/>
              </a:rPr>
              <a:t>www.</a:t>
            </a:r>
            <a:r>
              <a:rPr lang="cs-CZ" dirty="0" err="1" smtClean="0">
                <a:hlinkClick r:id="rId2"/>
              </a:rPr>
              <a:t>tovek.cz</a:t>
            </a:r>
            <a:endParaRPr lang="cs-CZ" dirty="0" smtClean="0"/>
          </a:p>
          <a:p>
            <a:pPr lvl="1">
              <a:lnSpc>
                <a:spcPct val="83000"/>
              </a:lnSpc>
              <a:spcBef>
                <a:spcPts val="0"/>
              </a:spcBef>
              <a:spcAft>
                <a:spcPts val="1200"/>
              </a:spcAft>
            </a:pPr>
            <a:r>
              <a:rPr lang="cs-CZ" dirty="0" smtClean="0"/>
              <a:t>česká firma, od 1993</a:t>
            </a:r>
          </a:p>
          <a:p>
            <a:pPr lvl="1">
              <a:lnSpc>
                <a:spcPct val="83000"/>
              </a:lnSpc>
              <a:spcBef>
                <a:spcPts val="0"/>
              </a:spcBef>
              <a:spcAft>
                <a:spcPts val="1200"/>
              </a:spcAft>
            </a:pPr>
            <a:r>
              <a:rPr lang="cs-CZ" dirty="0" err="1" smtClean="0"/>
              <a:t>Tovek</a:t>
            </a:r>
            <a:r>
              <a:rPr lang="cs-CZ" dirty="0" smtClean="0"/>
              <a:t> </a:t>
            </a:r>
            <a:r>
              <a:rPr lang="cs-CZ" dirty="0" err="1" smtClean="0"/>
              <a:t>Tools</a:t>
            </a:r>
            <a:endParaRPr lang="cs-CZ" dirty="0" smtClean="0"/>
          </a:p>
          <a:p>
            <a:pPr lvl="2">
              <a:lnSpc>
                <a:spcPct val="83000"/>
              </a:lnSpc>
              <a:spcBef>
                <a:spcPts val="0"/>
              </a:spcBef>
              <a:spcAft>
                <a:spcPts val="1200"/>
              </a:spcAft>
            </a:pPr>
            <a:r>
              <a:rPr lang="cs-CZ" dirty="0" smtClean="0"/>
              <a:t>soubor nástrojů pro indexování, vyhledávání a analýzu velkého objemu textových informací z různorodých informačních zdrojů (soubory, databáze, elektronická pošta)</a:t>
            </a:r>
          </a:p>
          <a:p>
            <a:pPr lvl="2">
              <a:lnSpc>
                <a:spcPct val="83000"/>
              </a:lnSpc>
              <a:spcBef>
                <a:spcPts val="0"/>
              </a:spcBef>
              <a:spcAft>
                <a:spcPts val="1200"/>
              </a:spcAft>
            </a:pPr>
            <a:r>
              <a:rPr lang="cs-CZ" dirty="0" smtClean="0"/>
              <a:t>umí pracovat s nestrukturovanými informacemi</a:t>
            </a:r>
          </a:p>
          <a:p>
            <a:pPr lvl="1">
              <a:lnSpc>
                <a:spcPct val="83000"/>
              </a:lnSpc>
              <a:spcBef>
                <a:spcPts val="0"/>
              </a:spcBef>
              <a:spcAft>
                <a:spcPts val="1200"/>
              </a:spcAft>
            </a:pPr>
            <a:r>
              <a:rPr lang="cs-CZ" dirty="0" smtClean="0"/>
              <a:t>uzpůsobení systémů na míru ARMS, </a:t>
            </a:r>
            <a:r>
              <a:rPr lang="cs-CZ" dirty="0" err="1" smtClean="0"/>
              <a:t>kGate</a:t>
            </a:r>
            <a:r>
              <a:rPr lang="cs-CZ" dirty="0" smtClean="0"/>
              <a:t>,…</a:t>
            </a:r>
          </a:p>
          <a:p>
            <a:pPr lvl="1">
              <a:lnSpc>
                <a:spcPct val="83000"/>
              </a:lnSpc>
              <a:spcBef>
                <a:spcPts val="0"/>
              </a:spcBef>
              <a:spcAft>
                <a:spcPts val="1200"/>
              </a:spcAft>
            </a:pPr>
            <a:r>
              <a:rPr lang="cs-CZ" dirty="0" smtClean="0"/>
              <a:t>Kombinace nástrojů firem </a:t>
            </a:r>
            <a:r>
              <a:rPr lang="cs-CZ" dirty="0" err="1" smtClean="0"/>
              <a:t>Verity</a:t>
            </a:r>
            <a:r>
              <a:rPr lang="cs-CZ" dirty="0" smtClean="0"/>
              <a:t> a i2</a:t>
            </a:r>
          </a:p>
          <a:p>
            <a:pPr lvl="1">
              <a:lnSpc>
                <a:spcPct val="83000"/>
              </a:lnSpc>
              <a:spcBef>
                <a:spcPts val="0"/>
              </a:spcBef>
              <a:spcAft>
                <a:spcPts val="1200"/>
              </a:spcAft>
            </a:pPr>
            <a:r>
              <a:rPr lang="cs-CZ" dirty="0" smtClean="0"/>
              <a:t>Tomáš </a:t>
            </a:r>
            <a:r>
              <a:rPr lang="cs-CZ" dirty="0" err="1" smtClean="0"/>
              <a:t>Vejlupek</a:t>
            </a:r>
            <a:r>
              <a:rPr lang="cs-CZ" dirty="0" smtClean="0"/>
              <a:t>, propagátor principů CI u nás</a:t>
            </a:r>
          </a:p>
          <a:p>
            <a:pPr lvl="1">
              <a:lnSpc>
                <a:spcPct val="83000"/>
              </a:lnSpc>
              <a:spcBef>
                <a:spcPts val="0"/>
              </a:spcBef>
              <a:spcAft>
                <a:spcPts val="1200"/>
              </a:spcAft>
            </a:pPr>
            <a:endParaRPr lang="cs-CZ" dirty="0" smtClean="0"/>
          </a:p>
          <a:p>
            <a:pPr>
              <a:lnSpc>
                <a:spcPct val="83000"/>
              </a:lnSpc>
              <a:spcBef>
                <a:spcPts val="0"/>
              </a:spcBef>
              <a:spcAft>
                <a:spcPts val="1200"/>
              </a:spcAft>
            </a:pPr>
            <a:r>
              <a:rPr lang="cs-CZ" dirty="0" smtClean="0"/>
              <a:t>ARMS</a:t>
            </a:r>
          </a:p>
          <a:p>
            <a:pPr lvl="1">
              <a:lnSpc>
                <a:spcPct val="83000"/>
              </a:lnSpc>
              <a:spcBef>
                <a:spcPts val="0"/>
              </a:spcBef>
              <a:spcAft>
                <a:spcPts val="1200"/>
              </a:spcAft>
            </a:pPr>
            <a:r>
              <a:rPr lang="cs-CZ" dirty="0" smtClean="0"/>
              <a:t>analytický rešeršní a monitorovací systém</a:t>
            </a:r>
          </a:p>
          <a:p>
            <a:pPr lvl="1">
              <a:lnSpc>
                <a:spcPct val="83000"/>
              </a:lnSpc>
              <a:spcBef>
                <a:spcPts val="0"/>
              </a:spcBef>
              <a:spcAft>
                <a:spcPts val="1200"/>
              </a:spcAft>
            </a:pPr>
            <a:r>
              <a:rPr lang="cs-CZ" dirty="0" smtClean="0"/>
              <a:t>slouží pro podporu rozhodování a řešení problémů</a:t>
            </a:r>
          </a:p>
          <a:p>
            <a:pPr lvl="1">
              <a:lnSpc>
                <a:spcPct val="83000"/>
              </a:lnSpc>
              <a:spcBef>
                <a:spcPts val="0"/>
              </a:spcBef>
              <a:spcAft>
                <a:spcPts val="1200"/>
              </a:spcAft>
            </a:pPr>
            <a:r>
              <a:rPr lang="cs-CZ" dirty="0" err="1" smtClean="0"/>
              <a:t>Analyst</a:t>
            </a:r>
            <a:r>
              <a:rPr lang="en-US" dirty="0" smtClean="0"/>
              <a:t>’</a:t>
            </a:r>
            <a:r>
              <a:rPr lang="cs-CZ" dirty="0" smtClean="0"/>
              <a:t>s Notebook, </a:t>
            </a:r>
            <a:r>
              <a:rPr lang="cs-CZ" dirty="0" err="1" smtClean="0"/>
              <a:t>iBase</a:t>
            </a:r>
            <a:r>
              <a:rPr lang="cs-CZ" dirty="0" smtClean="0"/>
              <a:t>, </a:t>
            </a:r>
            <a:r>
              <a:rPr lang="cs-CZ" dirty="0" err="1" smtClean="0"/>
              <a:t>iBridge</a:t>
            </a:r>
            <a:r>
              <a:rPr lang="cs-CZ" dirty="0" smtClean="0"/>
              <a:t> – produkty firmy i2</a:t>
            </a:r>
          </a:p>
          <a:p>
            <a:pPr>
              <a:lnSpc>
                <a:spcPct val="83000"/>
              </a:lnSpc>
              <a:spcBef>
                <a:spcPts val="0"/>
              </a:spcBef>
              <a:spcAft>
                <a:spcPts val="1200"/>
              </a:spcAft>
            </a:pPr>
            <a:r>
              <a:rPr lang="cs-CZ" dirty="0" err="1" smtClean="0"/>
              <a:t>kGATE</a:t>
            </a:r>
            <a:endParaRPr lang="cs-CZ" dirty="0" smtClean="0"/>
          </a:p>
          <a:p>
            <a:pPr lvl="1">
              <a:lnSpc>
                <a:spcPct val="83000"/>
              </a:lnSpc>
              <a:spcBef>
                <a:spcPts val="0"/>
              </a:spcBef>
              <a:spcAft>
                <a:spcPts val="1200"/>
              </a:spcAft>
            </a:pPr>
            <a:r>
              <a:rPr lang="cs-CZ" dirty="0" smtClean="0"/>
              <a:t>systém znalostmi řízeného přístupu k informacím</a:t>
            </a:r>
          </a:p>
          <a:p>
            <a:pPr lvl="1">
              <a:lnSpc>
                <a:spcPct val="83000"/>
              </a:lnSpc>
              <a:spcBef>
                <a:spcPts val="0"/>
              </a:spcBef>
              <a:spcAft>
                <a:spcPts val="1200"/>
              </a:spcAft>
            </a:pPr>
            <a:r>
              <a:rPr lang="cs-CZ" dirty="0" smtClean="0"/>
              <a:t>efektivní sdílení a využívání informačních zdrojů pro podporu procesů a poskytování služeb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 - ARMS</a:t>
            </a:r>
            <a:endParaRPr lang="cs-CZ" dirty="0"/>
          </a:p>
        </p:txBody>
      </p:sp>
      <p:sp>
        <p:nvSpPr>
          <p:cNvPr id="7" name="Volný tvar 6"/>
          <p:cNvSpPr/>
          <p:nvPr/>
        </p:nvSpPr>
        <p:spPr>
          <a:xfrm>
            <a:off x="683568" y="15567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8"/>
          <p:cNvSpPr/>
          <p:nvPr/>
        </p:nvSpPr>
        <p:spPr>
          <a:xfrm>
            <a:off x="835968" y="17091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olný tvar 9"/>
          <p:cNvSpPr/>
          <p:nvPr/>
        </p:nvSpPr>
        <p:spPr>
          <a:xfrm>
            <a:off x="988368" y="18615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Nestrukturované zdroje</a:t>
            </a:r>
            <a:endParaRPr lang="cs-CZ" sz="1200" b="1" dirty="0">
              <a:solidFill>
                <a:schemeClr val="tx1">
                  <a:lumMod val="75000"/>
                </a:schemeClr>
              </a:solidFill>
            </a:endParaRPr>
          </a:p>
        </p:txBody>
      </p:sp>
      <p:sp>
        <p:nvSpPr>
          <p:cNvPr id="11" name="Vývojový diagram: magnetický disk 10"/>
          <p:cNvSpPr/>
          <p:nvPr/>
        </p:nvSpPr>
        <p:spPr>
          <a:xfrm>
            <a:off x="611560" y="4221088"/>
            <a:ext cx="1872208" cy="13681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Strukturované zdroje</a:t>
            </a:r>
            <a:endParaRPr lang="cs-CZ" sz="1200" b="1" dirty="0"/>
          </a:p>
        </p:txBody>
      </p:sp>
      <p:sp>
        <p:nvSpPr>
          <p:cNvPr id="12" name="Vývojový diagram: alternativní postup 11"/>
          <p:cNvSpPr/>
          <p:nvPr/>
        </p:nvSpPr>
        <p:spPr>
          <a:xfrm>
            <a:off x="3419872" y="4509120"/>
            <a:ext cx="2376264" cy="720080"/>
          </a:xfrm>
          <a:prstGeom prst="flowChartAlternateProcess">
            <a:avLst/>
          </a:prstGeom>
          <a:solidFill>
            <a:srgbClr val="E1F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Analytické pracoviště</a:t>
            </a:r>
            <a:endParaRPr lang="cs-CZ" sz="1200" b="1" dirty="0">
              <a:solidFill>
                <a:schemeClr val="tx1">
                  <a:lumMod val="75000"/>
                </a:schemeClr>
              </a:solidFill>
            </a:endParaRPr>
          </a:p>
        </p:txBody>
      </p:sp>
      <p:sp>
        <p:nvSpPr>
          <p:cNvPr id="13" name="Vývojový diagram: magnetický disk 12"/>
          <p:cNvSpPr/>
          <p:nvPr/>
        </p:nvSpPr>
        <p:spPr>
          <a:xfrm>
            <a:off x="3563888" y="5445224"/>
            <a:ext cx="2160240" cy="72008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Poznatková báze</a:t>
            </a:r>
          </a:p>
          <a:p>
            <a:pPr algn="ctr"/>
            <a:r>
              <a:rPr lang="cs-CZ" sz="1100" dirty="0" smtClean="0">
                <a:solidFill>
                  <a:schemeClr val="tx1">
                    <a:lumMod val="75000"/>
                  </a:schemeClr>
                </a:solidFill>
              </a:rPr>
              <a:t>Zjišťované souvislosti</a:t>
            </a:r>
            <a:endParaRPr lang="cs-CZ" sz="1100" dirty="0">
              <a:solidFill>
                <a:schemeClr val="tx1">
                  <a:lumMod val="75000"/>
                </a:schemeClr>
              </a:solidFill>
            </a:endParaRPr>
          </a:p>
        </p:txBody>
      </p:sp>
      <p:sp>
        <p:nvSpPr>
          <p:cNvPr id="14" name="Obdélník 13"/>
          <p:cNvSpPr/>
          <p:nvPr/>
        </p:nvSpPr>
        <p:spPr>
          <a:xfrm>
            <a:off x="6660232" y="4221088"/>
            <a:ext cx="1224136" cy="16561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cs-CZ" sz="1200" b="1" dirty="0" smtClean="0">
                <a:solidFill>
                  <a:schemeClr val="tx1">
                    <a:lumMod val="75000"/>
                  </a:schemeClr>
                </a:solidFill>
              </a:rPr>
              <a:t>Výstupy:</a:t>
            </a:r>
          </a:p>
          <a:p>
            <a:pPr algn="ctr"/>
            <a:r>
              <a:rPr lang="cs-CZ" sz="1200" b="1" dirty="0" smtClean="0">
                <a:solidFill>
                  <a:schemeClr val="tx1">
                    <a:lumMod val="75000"/>
                  </a:schemeClr>
                </a:solidFill>
              </a:rPr>
              <a:t>Analýzy, rešerše, monitoringy</a:t>
            </a:r>
            <a:endParaRPr lang="cs-CZ" sz="1200" b="1" dirty="0">
              <a:solidFill>
                <a:schemeClr val="tx1">
                  <a:lumMod val="75000"/>
                </a:schemeClr>
              </a:solidFill>
            </a:endParaRPr>
          </a:p>
        </p:txBody>
      </p:sp>
      <p:cxnSp>
        <p:nvCxnSpPr>
          <p:cNvPr id="16" name="Přímá spojovací čára 15"/>
          <p:cNvCxnSpPr/>
          <p:nvPr/>
        </p:nvCxnSpPr>
        <p:spPr>
          <a:xfrm>
            <a:off x="6948264" y="443711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948264" y="458951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6948264" y="472514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Vývojový diagram: alternativní postup 19"/>
          <p:cNvSpPr/>
          <p:nvPr/>
        </p:nvSpPr>
        <p:spPr>
          <a:xfrm>
            <a:off x="6444208" y="1268760"/>
            <a:ext cx="1512168"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Funkce:</a:t>
            </a:r>
          </a:p>
          <a:p>
            <a:pPr algn="ctr"/>
            <a:r>
              <a:rPr lang="cs-CZ" sz="1400" dirty="0" smtClean="0"/>
              <a:t>Vyhledávání, navigace, profilace</a:t>
            </a:r>
            <a:endParaRPr lang="cs-CZ" sz="1400" dirty="0"/>
          </a:p>
        </p:txBody>
      </p:sp>
      <p:sp>
        <p:nvSpPr>
          <p:cNvPr id="21" name="Vývojový diagram: magnetický disk 20"/>
          <p:cNvSpPr/>
          <p:nvPr/>
        </p:nvSpPr>
        <p:spPr>
          <a:xfrm>
            <a:off x="4572000" y="3068960"/>
            <a:ext cx="1872208" cy="648072"/>
          </a:xfrm>
          <a:prstGeom prst="flowChartMagneticDisk">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Znalostní báze</a:t>
            </a:r>
          </a:p>
          <a:p>
            <a:pPr algn="ctr"/>
            <a:r>
              <a:rPr lang="cs-CZ" sz="1100" dirty="0" smtClean="0">
                <a:solidFill>
                  <a:schemeClr val="tx1">
                    <a:lumMod val="75000"/>
                  </a:schemeClr>
                </a:solidFill>
              </a:rPr>
              <a:t>Pravidla k vyhledávání</a:t>
            </a:r>
          </a:p>
        </p:txBody>
      </p:sp>
      <p:sp>
        <p:nvSpPr>
          <p:cNvPr id="22" name="Vývojový diagram: magnetický disk 21"/>
          <p:cNvSpPr/>
          <p:nvPr/>
        </p:nvSpPr>
        <p:spPr>
          <a:xfrm>
            <a:off x="2339752" y="3068960"/>
            <a:ext cx="1872208" cy="648072"/>
          </a:xfrm>
          <a:prstGeom prst="flowChartMagneticDisk">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Informační báze</a:t>
            </a:r>
          </a:p>
          <a:p>
            <a:pPr algn="ctr"/>
            <a:r>
              <a:rPr lang="cs-CZ" sz="1100" dirty="0" smtClean="0">
                <a:solidFill>
                  <a:schemeClr val="tx1">
                    <a:lumMod val="75000"/>
                  </a:schemeClr>
                </a:solidFill>
              </a:rPr>
              <a:t>Indexy k vyhledávání</a:t>
            </a:r>
            <a:endParaRPr lang="cs-CZ" sz="1100" dirty="0">
              <a:solidFill>
                <a:schemeClr val="tx1">
                  <a:lumMod val="75000"/>
                </a:schemeClr>
              </a:solidFill>
            </a:endParaRPr>
          </a:p>
        </p:txBody>
      </p:sp>
      <p:sp>
        <p:nvSpPr>
          <p:cNvPr id="23" name="Vývojový diagram: alternativní postup 22"/>
          <p:cNvSpPr/>
          <p:nvPr/>
        </p:nvSpPr>
        <p:spPr>
          <a:xfrm>
            <a:off x="3419872" y="1556792"/>
            <a:ext cx="2376264" cy="720080"/>
          </a:xfrm>
          <a:prstGeom prst="flowChartAlternateProcess">
            <a:avLst/>
          </a:prstGeom>
          <a:solidFill>
            <a:srgbClr val="F2B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Fulltextový server</a:t>
            </a:r>
            <a:endParaRPr lang="cs-CZ" sz="1200" b="1" dirty="0">
              <a:solidFill>
                <a:schemeClr val="tx1">
                  <a:lumMod val="75000"/>
                </a:schemeClr>
              </a:solidFill>
            </a:endParaRPr>
          </a:p>
        </p:txBody>
      </p:sp>
      <p:sp>
        <p:nvSpPr>
          <p:cNvPr id="24" name="Šipka doprava 23"/>
          <p:cNvSpPr/>
          <p:nvPr/>
        </p:nvSpPr>
        <p:spPr>
          <a:xfrm>
            <a:off x="2771800" y="1844824"/>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p:cNvSpPr/>
          <p:nvPr/>
        </p:nvSpPr>
        <p:spPr>
          <a:xfrm>
            <a:off x="5840985" y="1844824"/>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prava 25"/>
          <p:cNvSpPr/>
          <p:nvPr/>
        </p:nvSpPr>
        <p:spPr>
          <a:xfrm>
            <a:off x="2771800" y="4869160"/>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prava 26"/>
          <p:cNvSpPr/>
          <p:nvPr/>
        </p:nvSpPr>
        <p:spPr>
          <a:xfrm>
            <a:off x="5967311" y="4869160"/>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ovací šipka 28"/>
          <p:cNvCxnSpPr/>
          <p:nvPr/>
        </p:nvCxnSpPr>
        <p:spPr>
          <a:xfrm rot="5400000" flipH="1" flipV="1">
            <a:off x="4391980" y="2528900"/>
            <a:ext cx="360040" cy="1588"/>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a:endCxn id="22" idx="1"/>
          </p:cNvCxnSpPr>
          <p:nvPr/>
        </p:nvCxnSpPr>
        <p:spPr>
          <a:xfrm rot="10800000" flipV="1">
            <a:off x="3275856" y="2708920"/>
            <a:ext cx="2232248" cy="360040"/>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ovací čára 39"/>
          <p:cNvCxnSpPr>
            <a:stCxn id="21" idx="1"/>
          </p:cNvCxnSpPr>
          <p:nvPr/>
        </p:nvCxnSpPr>
        <p:spPr>
          <a:xfrm rot="5400000" flipH="1" flipV="1">
            <a:off x="5328084" y="2888940"/>
            <a:ext cx="360040" cy="0"/>
          </a:xfrm>
          <a:prstGeom prst="line">
            <a:avLst/>
          </a:prstGeom>
          <a:ln w="28575">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41" name="Pravoúhlá spojovací čára 30"/>
          <p:cNvCxnSpPr>
            <a:endCxn id="21" idx="3"/>
          </p:cNvCxnSpPr>
          <p:nvPr/>
        </p:nvCxnSpPr>
        <p:spPr>
          <a:xfrm flipV="1">
            <a:off x="3275856" y="3717032"/>
            <a:ext cx="2232248" cy="288032"/>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čára 41"/>
          <p:cNvCxnSpPr/>
          <p:nvPr/>
        </p:nvCxnSpPr>
        <p:spPr>
          <a:xfrm rot="5400000" flipH="1" flipV="1">
            <a:off x="3131840" y="3861048"/>
            <a:ext cx="288032" cy="0"/>
          </a:xfrm>
          <a:prstGeom prst="line">
            <a:avLst/>
          </a:prstGeom>
          <a:ln w="28575">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p:nvPr/>
        </p:nvCxnSpPr>
        <p:spPr>
          <a:xfrm rot="5400000">
            <a:off x="4248361" y="4256695"/>
            <a:ext cx="504056" cy="794"/>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Oblouk 52"/>
          <p:cNvSpPr/>
          <p:nvPr/>
        </p:nvSpPr>
        <p:spPr>
          <a:xfrm>
            <a:off x="1907704" y="1880620"/>
            <a:ext cx="2781153" cy="3636612"/>
          </a:xfrm>
          <a:prstGeom prst="arc">
            <a:avLst>
              <a:gd name="adj1" fmla="val 9409974"/>
              <a:gd name="adj2" fmla="val 16164167"/>
            </a:avLst>
          </a:prstGeom>
          <a:ln w="762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794924" y="1412875"/>
            <a:ext cx="7555739" cy="45196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6" name="Picture 4"/>
          <p:cNvPicPr>
            <a:picLocks noGrp="1" noChangeAspect="1" noChangeArrowheads="1"/>
          </p:cNvPicPr>
          <p:nvPr>
            <p:ph idx="1"/>
          </p:nvPr>
        </p:nvPicPr>
        <p:blipFill>
          <a:blip r:embed="rId2" cstate="print"/>
          <a:srcRect/>
          <a:stretch>
            <a:fillRect/>
          </a:stretch>
        </p:blipFill>
        <p:spPr bwMode="auto">
          <a:xfrm>
            <a:off x="1023192" y="1412875"/>
            <a:ext cx="7099203" cy="45196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524767" y="1412875"/>
            <a:ext cx="6096054" cy="45196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Counterintelligence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Kontra CI</a:t>
            </a:r>
            <a:endParaRPr lang="cs-CZ" dirty="0"/>
          </a:p>
        </p:txBody>
      </p:sp>
      <p:sp>
        <p:nvSpPr>
          <p:cNvPr id="3" name="Zástupný symbol pro obsah 2"/>
          <p:cNvSpPr>
            <a:spLocks noGrp="1"/>
          </p:cNvSpPr>
          <p:nvPr>
            <p:ph idx="1"/>
          </p:nvPr>
        </p:nvSpPr>
        <p:spPr/>
        <p:txBody>
          <a:bodyPr/>
          <a:lstStyle/>
          <a:p>
            <a:r>
              <a:rPr lang="cs-CZ" dirty="0" smtClean="0"/>
              <a:t>Co se konkurenti o nás snaží dozvědět a proč?</a:t>
            </a:r>
          </a:p>
          <a:p>
            <a:r>
              <a:rPr lang="cs-CZ" dirty="0" smtClean="0"/>
              <a:t>Jak se to snaží dělat?</a:t>
            </a:r>
          </a:p>
          <a:p>
            <a:endParaRPr lang="cs-CZ" dirty="0" smtClean="0"/>
          </a:p>
          <a:p>
            <a:r>
              <a:rPr lang="cs-CZ" dirty="0" smtClean="0"/>
              <a:t>Odvodit způsob ochrany, modifikovat KIT, …</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Způsoby ochrany</a:t>
            </a:r>
            <a:endParaRPr lang="cs-CZ" dirty="0"/>
          </a:p>
        </p:txBody>
      </p:sp>
      <p:sp>
        <p:nvSpPr>
          <p:cNvPr id="3" name="Zástupný symbol pro obsah 2"/>
          <p:cNvSpPr>
            <a:spLocks noGrp="1"/>
          </p:cNvSpPr>
          <p:nvPr>
            <p:ph idx="1"/>
          </p:nvPr>
        </p:nvSpPr>
        <p:spPr/>
        <p:txBody>
          <a:bodyPr/>
          <a:lstStyle/>
          <a:p>
            <a:r>
              <a:rPr lang="cs-CZ" dirty="0" smtClean="0"/>
              <a:t>Vysílání falešných signálů – např. společnost představí nový trend o kterém mluví, po několika měsících to odloží</a:t>
            </a:r>
          </a:p>
          <a:p>
            <a:r>
              <a:rPr lang="cs-CZ" dirty="0" smtClean="0"/>
              <a:t>Nebýt předvídavý</a:t>
            </a:r>
          </a:p>
          <a:p>
            <a:r>
              <a:rPr lang="cs-CZ" dirty="0" smtClean="0"/>
              <a:t>Včas rozpoznat útok</a:t>
            </a:r>
          </a:p>
          <a:p>
            <a:r>
              <a:rPr lang="cs-CZ" dirty="0" smtClean="0"/>
              <a:t>Nebát se protiútoku</a:t>
            </a:r>
          </a:p>
          <a:p>
            <a:endParaRPr lang="cs-CZ" dirty="0" smtClean="0"/>
          </a:p>
          <a:p>
            <a:r>
              <a:rPr lang="cs-CZ" dirty="0" smtClean="0"/>
              <a:t>Konkurenční boj</a:t>
            </a:r>
          </a:p>
          <a:p>
            <a:pPr lvl="2"/>
            <a:r>
              <a:rPr lang="cs-CZ" dirty="0" smtClean="0"/>
              <a:t>Optimální soustředění sil</a:t>
            </a:r>
          </a:p>
          <a:p>
            <a:pPr lvl="2"/>
            <a:r>
              <a:rPr lang="cs-CZ" dirty="0" smtClean="0"/>
              <a:t>Moment překvapení</a:t>
            </a:r>
          </a:p>
          <a:p>
            <a:pPr lvl="2"/>
            <a:r>
              <a:rPr lang="cs-CZ" dirty="0" smtClean="0"/>
              <a:t>Volba místa střetu</a:t>
            </a:r>
          </a:p>
          <a:p>
            <a:pPr lvl="2"/>
            <a:r>
              <a:rPr lang="cs-CZ" dirty="0" smtClean="0"/>
              <a:t>Sladění prostředků a cílů</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a:t>
            </a:r>
            <a:r>
              <a:rPr lang="cs-CZ" dirty="0" err="1" smtClean="0"/>
              <a:t>vs</a:t>
            </a:r>
            <a:r>
              <a:rPr lang="cs-CZ" dirty="0" smtClean="0"/>
              <a:t> špionáž</a:t>
            </a:r>
            <a:endParaRPr lang="cs-CZ" dirty="0"/>
          </a:p>
        </p:txBody>
      </p:sp>
      <p:sp>
        <p:nvSpPr>
          <p:cNvPr id="6" name="Rectangle 3"/>
          <p:cNvSpPr txBox="1">
            <a:spLocks noChangeArrowheads="1"/>
          </p:cNvSpPr>
          <p:nvPr/>
        </p:nvSpPr>
        <p:spPr bwMode="auto">
          <a:xfrm>
            <a:off x="457200" y="1340768"/>
            <a:ext cx="8229600" cy="46699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podobné metody a praktiky</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otevřené zdroje</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endPar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7" name="Picture 4"/>
          <p:cNvPicPr>
            <a:picLocks noChangeAspect="1" noChangeArrowheads="1"/>
          </p:cNvPicPr>
          <p:nvPr/>
        </p:nvPicPr>
        <p:blipFill>
          <a:blip r:embed="rId2" cstate="print"/>
          <a:srcRect/>
          <a:stretch>
            <a:fillRect/>
          </a:stretch>
        </p:blipFill>
        <p:spPr bwMode="auto">
          <a:xfrm>
            <a:off x="1116013" y="2420888"/>
            <a:ext cx="7056437"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Úspěšná </a:t>
            </a:r>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a:t>
            </a:r>
            <a:endParaRPr lang="cs-CZ" dirty="0"/>
          </a:p>
        </p:txBody>
      </p:sp>
      <p:sp>
        <p:nvSpPr>
          <p:cNvPr id="3" name="Zástupný symbol pro obsah 2"/>
          <p:cNvSpPr>
            <a:spLocks noGrp="1"/>
          </p:cNvSpPr>
          <p:nvPr>
            <p:ph idx="1"/>
          </p:nvPr>
        </p:nvSpPr>
        <p:spPr>
          <a:xfrm>
            <a:off x="455613" y="1412875"/>
            <a:ext cx="8234362" cy="936005"/>
          </a:xfrm>
        </p:spPr>
        <p:txBody>
          <a:bodyPr/>
          <a:lstStyle/>
          <a:p>
            <a:r>
              <a:rPr lang="cs-CZ" dirty="0" smtClean="0"/>
              <a:t>O nás i konkurentech</a:t>
            </a:r>
          </a:p>
          <a:p>
            <a:endParaRPr lang="cs-CZ" sz="1000" dirty="0" smtClean="0"/>
          </a:p>
          <a:p>
            <a:r>
              <a:rPr lang="cs-CZ" dirty="0" smtClean="0"/>
              <a:t>Některé neetické a nezákonné!</a:t>
            </a:r>
            <a:endParaRPr lang="cs-CZ" dirty="0"/>
          </a:p>
        </p:txBody>
      </p:sp>
      <p:sp>
        <p:nvSpPr>
          <p:cNvPr id="4" name="TextovéPole 3"/>
          <p:cNvSpPr txBox="1"/>
          <p:nvPr/>
        </p:nvSpPr>
        <p:spPr>
          <a:xfrm>
            <a:off x="395536" y="2636912"/>
            <a:ext cx="8208912" cy="3589953"/>
          </a:xfrm>
          <a:prstGeom prst="rect">
            <a:avLst/>
          </a:prstGeom>
          <a:noFill/>
        </p:spPr>
        <p:txBody>
          <a:bodyPr wrap="square" numCol="2" spcCol="360000" rtlCol="0">
            <a:spAutoFit/>
          </a:bodyPr>
          <a:lstStyle/>
          <a:p>
            <a:r>
              <a:rPr lang="cs-CZ" sz="1400" dirty="0" smtClean="0"/>
              <a:t>Publikace, výroční zprávy, </a:t>
            </a:r>
            <a:r>
              <a:rPr lang="cs-CZ" sz="1400" dirty="0" err="1" smtClean="0"/>
              <a:t>zprávy</a:t>
            </a:r>
            <a:r>
              <a:rPr lang="cs-CZ" sz="1400" dirty="0" smtClean="0"/>
              <a:t> o výrobních procesech</a:t>
            </a:r>
          </a:p>
          <a:p>
            <a:r>
              <a:rPr lang="cs-CZ" sz="1400" dirty="0" smtClean="0"/>
              <a:t>Informace, které otevřeně předají bývalí zaměstnanci</a:t>
            </a:r>
          </a:p>
          <a:p>
            <a:r>
              <a:rPr lang="cs-CZ" sz="1400" dirty="0" smtClean="0"/>
              <a:t>Studie trhů a zpráv od poradců</a:t>
            </a:r>
          </a:p>
          <a:p>
            <a:r>
              <a:rPr lang="cs-CZ" sz="1400" dirty="0" smtClean="0"/>
              <a:t>Finanční zprávy</a:t>
            </a:r>
          </a:p>
          <a:p>
            <a:r>
              <a:rPr lang="cs-CZ" sz="1400" dirty="0" smtClean="0"/>
              <a:t>Veletrhy, výstavy a brožury o službách a produktech</a:t>
            </a:r>
          </a:p>
          <a:p>
            <a:r>
              <a:rPr lang="cs-CZ" sz="1400" dirty="0" smtClean="0"/>
              <a:t>Analýza výrobků konkurence</a:t>
            </a:r>
          </a:p>
          <a:p>
            <a:r>
              <a:rPr lang="cs-CZ" sz="1400" dirty="0" smtClean="0"/>
              <a:t>Zprávy obchodních cestujících a nákupčích</a:t>
            </a:r>
          </a:p>
          <a:p>
            <a:r>
              <a:rPr lang="cs-CZ" sz="1400" dirty="0" smtClean="0"/>
              <a:t>Vyptávání se konkurentů na technických kongresech</a:t>
            </a:r>
          </a:p>
          <a:p>
            <a:r>
              <a:rPr lang="cs-CZ" sz="1400" dirty="0" smtClean="0"/>
              <a:t>Pokusy o získání specialistů zaměstnaných u konkurence</a:t>
            </a:r>
          </a:p>
          <a:p>
            <a:r>
              <a:rPr lang="cs-CZ" sz="1400" dirty="0" smtClean="0"/>
              <a:t>Přímé tajné pozorování</a:t>
            </a:r>
          </a:p>
          <a:p>
            <a:endParaRPr lang="cs-CZ" sz="1400" dirty="0" smtClean="0"/>
          </a:p>
          <a:p>
            <a:r>
              <a:rPr lang="cs-CZ" sz="1400" dirty="0" smtClean="0"/>
              <a:t>Fingované nabízení zaměstnání</a:t>
            </a:r>
          </a:p>
          <a:p>
            <a:r>
              <a:rPr lang="cs-CZ" sz="1400" dirty="0" smtClean="0"/>
              <a:t>Fingované jednání pod záminkou licence patentu apod.</a:t>
            </a:r>
          </a:p>
          <a:p>
            <a:r>
              <a:rPr lang="cs-CZ" sz="1400" dirty="0" smtClean="0"/>
              <a:t>Přímé tajné pozorování</a:t>
            </a:r>
          </a:p>
          <a:p>
            <a:r>
              <a:rPr lang="cs-CZ" sz="1400" dirty="0" smtClean="0"/>
              <a:t>Používání profesionálních špionů</a:t>
            </a:r>
          </a:p>
          <a:p>
            <a:r>
              <a:rPr lang="cs-CZ" sz="1400" dirty="0" smtClean="0"/>
              <a:t>Přetahování zaměstnanců s úmyslem získat informace</a:t>
            </a:r>
          </a:p>
          <a:p>
            <a:r>
              <a:rPr lang="cs-CZ" sz="1400" dirty="0" smtClean="0"/>
              <a:t>Přímé narušení vlastnických práv</a:t>
            </a:r>
          </a:p>
          <a:p>
            <a:r>
              <a:rPr lang="cs-CZ" sz="1400" dirty="0" smtClean="0"/>
              <a:t>Podplácení zaměstnanců konkurence</a:t>
            </a:r>
          </a:p>
          <a:p>
            <a:r>
              <a:rPr lang="cs-CZ" sz="1400" dirty="0" smtClean="0"/>
              <a:t>Vpašování agentů mezi zaměstnance</a:t>
            </a:r>
          </a:p>
          <a:p>
            <a:r>
              <a:rPr lang="cs-CZ" sz="1400" dirty="0" smtClean="0"/>
              <a:t>Ilegální odposlech</a:t>
            </a:r>
          </a:p>
          <a:p>
            <a:r>
              <a:rPr lang="cs-CZ" sz="1400" dirty="0" smtClean="0"/>
              <a:t>Krádeže plánů, vzorků, dokumentů, atd.</a:t>
            </a:r>
          </a:p>
          <a:p>
            <a:r>
              <a:rPr lang="cs-CZ" sz="1400" dirty="0" smtClean="0"/>
              <a:t>Vydírání a různé formy nátlaku</a:t>
            </a:r>
            <a:endParaRPr lang="cs-CZ"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Firma si musí být vědoma potřeb trhu a externího prostředí</a:t>
            </a:r>
          </a:p>
          <a:p>
            <a:pPr lvl="1"/>
            <a:r>
              <a:rPr lang="cs-CZ" dirty="0" smtClean="0"/>
              <a:t>Legislativa a regulace</a:t>
            </a:r>
          </a:p>
          <a:p>
            <a:pPr lvl="1"/>
            <a:r>
              <a:rPr lang="cs-CZ" dirty="0" smtClean="0"/>
              <a:t>Sociální, politické a ekonomické trendy</a:t>
            </a:r>
          </a:p>
          <a:p>
            <a:pPr lvl="1"/>
            <a:r>
              <a:rPr lang="cs-CZ" dirty="0" smtClean="0"/>
              <a:t>Konkurenti</a:t>
            </a:r>
          </a:p>
          <a:p>
            <a:pPr lvl="1"/>
            <a:r>
              <a:rPr lang="cs-CZ" dirty="0" smtClean="0"/>
              <a:t>Intelektuální vlastnictví, patenty</a:t>
            </a:r>
          </a:p>
          <a:p>
            <a:pPr lvl="1"/>
            <a:r>
              <a:rPr lang="cs-CZ" dirty="0" smtClean="0"/>
              <a:t>Zákazníci</a:t>
            </a:r>
          </a:p>
          <a:p>
            <a:pPr lvl="1"/>
            <a:r>
              <a:rPr lang="cs-CZ" dirty="0" smtClean="0"/>
              <a:t>Technologický vývoj</a:t>
            </a:r>
          </a:p>
          <a:p>
            <a:pPr lvl="1"/>
            <a:r>
              <a:rPr lang="cs-CZ" dirty="0" smtClean="0"/>
              <a:t>Světové trhy</a:t>
            </a:r>
          </a:p>
          <a:p>
            <a:pPr lvl="1"/>
            <a:endParaRPr lang="cs-CZ" dirty="0" smtClean="0"/>
          </a:p>
          <a:p>
            <a:pPr lvl="1"/>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Elektronické zdroje</a:t>
            </a:r>
            <a:endParaRPr lang="cs-CZ" dirty="0"/>
          </a:p>
        </p:txBody>
      </p:sp>
      <p:sp>
        <p:nvSpPr>
          <p:cNvPr id="3" name="Zástupný symbol pro obsah 2"/>
          <p:cNvSpPr>
            <a:spLocks noGrp="1"/>
          </p:cNvSpPr>
          <p:nvPr>
            <p:ph idx="1"/>
          </p:nvPr>
        </p:nvSpPr>
        <p:spPr/>
        <p:txBody>
          <a:bodyPr/>
          <a:lstStyle/>
          <a:p>
            <a:r>
              <a:rPr lang="cs-CZ" dirty="0" smtClean="0">
                <a:hlinkClick r:id="rId2"/>
              </a:rPr>
              <a:t>www.</a:t>
            </a:r>
            <a:r>
              <a:rPr lang="cs-CZ" dirty="0" err="1" smtClean="0">
                <a:hlinkClick r:id="rId2"/>
              </a:rPr>
              <a:t>fuld.com</a:t>
            </a:r>
            <a:endParaRPr lang="cs-CZ" dirty="0" smtClean="0"/>
          </a:p>
          <a:p>
            <a:r>
              <a:rPr lang="cs-CZ" dirty="0" smtClean="0">
                <a:hlinkClick r:id="rId3"/>
              </a:rPr>
              <a:t>www.</a:t>
            </a:r>
            <a:r>
              <a:rPr lang="cs-CZ" dirty="0" err="1" smtClean="0">
                <a:hlinkClick r:id="rId3"/>
              </a:rPr>
              <a:t>sla.org</a:t>
            </a:r>
            <a:endParaRPr lang="cs-CZ" dirty="0" smtClean="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Přesné, včasné a relevantní informace</a:t>
            </a:r>
          </a:p>
          <a:p>
            <a:pPr>
              <a:buNone/>
            </a:pPr>
            <a:endParaRPr lang="cs-CZ" dirty="0"/>
          </a:p>
        </p:txBody>
      </p:sp>
      <p:graphicFrame>
        <p:nvGraphicFramePr>
          <p:cNvPr id="4" name="Tabulka 3"/>
          <p:cNvGraphicFramePr>
            <a:graphicFrameLocks noGrp="1"/>
          </p:cNvGraphicFramePr>
          <p:nvPr/>
        </p:nvGraphicFramePr>
        <p:xfrm>
          <a:off x="395536" y="1916832"/>
          <a:ext cx="8352928" cy="4072488"/>
        </p:xfrm>
        <a:graphic>
          <a:graphicData uri="http://schemas.openxmlformats.org/drawingml/2006/table">
            <a:tbl>
              <a:tblPr firstRow="1" bandRow="1">
                <a:tableStyleId>{5C22544A-7EE6-4342-B048-85BDC9FD1C3A}</a:tableStyleId>
              </a:tblPr>
              <a:tblGrid>
                <a:gridCol w="4176464"/>
                <a:gridCol w="4176464"/>
              </a:tblGrid>
              <a:tr h="378042">
                <a:tc>
                  <a:txBody>
                    <a:bodyPr/>
                    <a:lstStyle/>
                    <a:p>
                      <a:r>
                        <a:rPr lang="cs-CZ" dirty="0" err="1" smtClean="0"/>
                        <a:t>Product</a:t>
                      </a:r>
                      <a:r>
                        <a:rPr lang="cs-CZ" dirty="0" smtClean="0"/>
                        <a:t> </a:t>
                      </a:r>
                      <a:r>
                        <a:rPr lang="cs-CZ" dirty="0" err="1" smtClean="0"/>
                        <a:t>life</a:t>
                      </a:r>
                      <a:r>
                        <a:rPr lang="cs-CZ" dirty="0" smtClean="0"/>
                        <a:t>-</a:t>
                      </a:r>
                      <a:r>
                        <a:rPr lang="cs-CZ" dirty="0" err="1" smtClean="0"/>
                        <a:t>cycle</a:t>
                      </a:r>
                      <a:r>
                        <a:rPr lang="cs-CZ" dirty="0" smtClean="0"/>
                        <a:t> </a:t>
                      </a:r>
                      <a:r>
                        <a:rPr lang="cs-CZ" dirty="0" err="1" smtClean="0"/>
                        <a:t>activity</a:t>
                      </a:r>
                      <a:endParaRPr lang="cs-CZ" dirty="0"/>
                    </a:p>
                  </a:txBody>
                  <a:tcPr/>
                </a:tc>
                <a:tc>
                  <a:txBody>
                    <a:bodyPr/>
                    <a:lstStyle/>
                    <a:p>
                      <a:r>
                        <a:rPr lang="cs-CZ" dirty="0" err="1" smtClean="0"/>
                        <a:t>Information</a:t>
                      </a:r>
                      <a:r>
                        <a:rPr lang="cs-CZ" dirty="0" smtClean="0"/>
                        <a:t> </a:t>
                      </a:r>
                      <a:r>
                        <a:rPr lang="cs-CZ" dirty="0" err="1" smtClean="0"/>
                        <a:t>need</a:t>
                      </a:r>
                      <a:r>
                        <a:rPr lang="cs-CZ" dirty="0" smtClean="0"/>
                        <a:t>/</a:t>
                      </a:r>
                      <a:r>
                        <a:rPr lang="cs-CZ" dirty="0" err="1" smtClean="0"/>
                        <a:t>activity</a:t>
                      </a:r>
                      <a:endParaRPr lang="cs-CZ" dirty="0"/>
                    </a:p>
                  </a:txBody>
                  <a:tcPr/>
                </a:tc>
              </a:tr>
              <a:tr h="378042">
                <a:tc>
                  <a:txBody>
                    <a:bodyPr/>
                    <a:lstStyle/>
                    <a:p>
                      <a:r>
                        <a:rPr lang="cs-CZ" dirty="0" err="1" smtClean="0"/>
                        <a:t>Generation</a:t>
                      </a:r>
                      <a:r>
                        <a:rPr lang="cs-CZ" dirty="0" smtClean="0"/>
                        <a:t> </a:t>
                      </a:r>
                      <a:r>
                        <a:rPr lang="cs-CZ" dirty="0" err="1" smtClean="0"/>
                        <a:t>of</a:t>
                      </a:r>
                      <a:r>
                        <a:rPr lang="cs-CZ" dirty="0" smtClean="0"/>
                        <a:t> </a:t>
                      </a:r>
                      <a:r>
                        <a:rPr lang="cs-CZ" dirty="0" err="1" smtClean="0"/>
                        <a:t>ideas</a:t>
                      </a:r>
                      <a:endParaRPr lang="cs-CZ" dirty="0"/>
                    </a:p>
                  </a:txBody>
                  <a:tcPr/>
                </a:tc>
                <a:tc>
                  <a:txBody>
                    <a:bodyPr/>
                    <a:lstStyle/>
                    <a:p>
                      <a:r>
                        <a:rPr lang="cs-CZ" dirty="0" smtClean="0"/>
                        <a:t>Brainstorming </a:t>
                      </a:r>
                      <a:r>
                        <a:rPr lang="cs-CZ" dirty="0" err="1" smtClean="0"/>
                        <a:t>where</a:t>
                      </a:r>
                      <a:r>
                        <a:rPr lang="cs-CZ" baseline="0" dirty="0" smtClean="0"/>
                        <a:t> data </a:t>
                      </a:r>
                      <a:r>
                        <a:rPr lang="cs-CZ" baseline="0" dirty="0" err="1" smtClean="0"/>
                        <a:t>from</a:t>
                      </a:r>
                      <a:r>
                        <a:rPr lang="cs-CZ" baseline="0" dirty="0" smtClean="0"/>
                        <a:t> diverse </a:t>
                      </a:r>
                      <a:r>
                        <a:rPr lang="cs-CZ" baseline="0" dirty="0" err="1" smtClean="0"/>
                        <a:t>sources</a:t>
                      </a:r>
                      <a:r>
                        <a:rPr lang="cs-CZ" baseline="0" dirty="0" smtClean="0"/>
                        <a:t> </a:t>
                      </a:r>
                      <a:r>
                        <a:rPr lang="cs-CZ" baseline="0" dirty="0" err="1" smtClean="0"/>
                        <a:t>is</a:t>
                      </a:r>
                      <a:r>
                        <a:rPr lang="cs-CZ" baseline="0" dirty="0" smtClean="0"/>
                        <a:t> </a:t>
                      </a:r>
                      <a:r>
                        <a:rPr lang="cs-CZ" baseline="0" dirty="0" err="1" smtClean="0"/>
                        <a:t>linked</a:t>
                      </a:r>
                      <a:endParaRPr lang="cs-CZ" dirty="0"/>
                    </a:p>
                  </a:txBody>
                  <a:tcPr/>
                </a:tc>
              </a:tr>
              <a:tr h="378042">
                <a:tc>
                  <a:txBody>
                    <a:bodyPr/>
                    <a:lstStyle/>
                    <a:p>
                      <a:r>
                        <a:rPr lang="cs-CZ" dirty="0" err="1" smtClean="0"/>
                        <a:t>Screening</a:t>
                      </a:r>
                      <a:r>
                        <a:rPr lang="cs-CZ" dirty="0" smtClean="0"/>
                        <a:t> </a:t>
                      </a:r>
                      <a:r>
                        <a:rPr lang="cs-CZ" dirty="0" err="1" smtClean="0"/>
                        <a:t>product</a:t>
                      </a:r>
                      <a:r>
                        <a:rPr lang="cs-CZ" dirty="0" smtClean="0"/>
                        <a:t>/</a:t>
                      </a:r>
                      <a:r>
                        <a:rPr lang="cs-CZ" dirty="0" err="1" smtClean="0"/>
                        <a:t>services</a:t>
                      </a:r>
                      <a:r>
                        <a:rPr lang="cs-CZ" baseline="0" dirty="0" smtClean="0"/>
                        <a:t> </a:t>
                      </a:r>
                      <a:r>
                        <a:rPr lang="cs-CZ" baseline="0" dirty="0" err="1" smtClean="0"/>
                        <a:t>ideas</a:t>
                      </a:r>
                      <a:endParaRPr lang="cs-CZ" dirty="0"/>
                    </a:p>
                  </a:txBody>
                  <a:tcPr/>
                </a:tc>
                <a:tc>
                  <a:txBody>
                    <a:bodyPr/>
                    <a:lstStyle/>
                    <a:p>
                      <a:r>
                        <a:rPr lang="cs-CZ" dirty="0" err="1" smtClean="0"/>
                        <a:t>Pitching</a:t>
                      </a:r>
                      <a:r>
                        <a:rPr lang="cs-CZ" dirty="0" smtClean="0"/>
                        <a:t> </a:t>
                      </a:r>
                      <a:r>
                        <a:rPr lang="cs-CZ" dirty="0" err="1" smtClean="0"/>
                        <a:t>of</a:t>
                      </a:r>
                      <a:r>
                        <a:rPr lang="cs-CZ" dirty="0" smtClean="0"/>
                        <a:t> </a:t>
                      </a:r>
                      <a:r>
                        <a:rPr lang="cs-CZ" dirty="0" err="1" smtClean="0"/>
                        <a:t>ideas</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firm</a:t>
                      </a:r>
                      <a:r>
                        <a:rPr lang="en-US" dirty="0" smtClean="0"/>
                        <a:t>’</a:t>
                      </a:r>
                      <a:r>
                        <a:rPr lang="cs-CZ" dirty="0" smtClean="0"/>
                        <a:t>s </a:t>
                      </a:r>
                      <a:r>
                        <a:rPr lang="cs-CZ" dirty="0" err="1" smtClean="0"/>
                        <a:t>objectives</a:t>
                      </a:r>
                      <a:r>
                        <a:rPr lang="cs-CZ" dirty="0" smtClean="0"/>
                        <a:t> </a:t>
                      </a:r>
                      <a:r>
                        <a:rPr lang="cs-CZ" dirty="0" err="1" smtClean="0"/>
                        <a:t>and</a:t>
                      </a:r>
                      <a:r>
                        <a:rPr lang="cs-CZ" dirty="0" smtClean="0"/>
                        <a:t> </a:t>
                      </a:r>
                      <a:r>
                        <a:rPr lang="cs-CZ" dirty="0" err="1" smtClean="0"/>
                        <a:t>targets</a:t>
                      </a:r>
                      <a:endParaRPr lang="cs-CZ" dirty="0"/>
                    </a:p>
                  </a:txBody>
                  <a:tcPr/>
                </a:tc>
              </a:tr>
              <a:tr h="378042">
                <a:tc>
                  <a:txBody>
                    <a:bodyPr/>
                    <a:lstStyle/>
                    <a:p>
                      <a:r>
                        <a:rPr lang="cs-CZ" dirty="0" smtClean="0"/>
                        <a:t>Market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potential</a:t>
                      </a:r>
                      <a:r>
                        <a:rPr lang="cs-CZ" dirty="0" smtClean="0"/>
                        <a:t> </a:t>
                      </a:r>
                      <a:r>
                        <a:rPr lang="cs-CZ" dirty="0" err="1" smtClean="0"/>
                        <a:t>for</a:t>
                      </a:r>
                      <a:r>
                        <a:rPr lang="cs-CZ" dirty="0" smtClean="0"/>
                        <a:t> </a:t>
                      </a:r>
                      <a:r>
                        <a:rPr lang="cs-CZ" dirty="0" err="1" smtClean="0"/>
                        <a:t>the</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smtClean="0"/>
                        <a:t>Market </a:t>
                      </a:r>
                      <a:r>
                        <a:rPr lang="cs-CZ" dirty="0" err="1" smtClean="0"/>
                        <a:t>research</a:t>
                      </a:r>
                      <a:endParaRPr lang="cs-CZ" dirty="0"/>
                    </a:p>
                  </a:txBody>
                  <a:tcPr/>
                </a:tc>
              </a:tr>
              <a:tr h="378042">
                <a:tc>
                  <a:txBody>
                    <a:bodyPr/>
                    <a:lstStyle/>
                    <a:p>
                      <a:r>
                        <a:rPr lang="cs-CZ" dirty="0" err="1" smtClean="0"/>
                        <a:t>Competitor</a:t>
                      </a:r>
                      <a:r>
                        <a:rPr lang="cs-CZ" baseline="0" dirty="0" smtClean="0"/>
                        <a:t> </a:t>
                      </a:r>
                      <a:r>
                        <a:rPr lang="cs-CZ" baseline="0" dirty="0" err="1" smtClean="0"/>
                        <a:t>and</a:t>
                      </a:r>
                      <a:r>
                        <a:rPr lang="cs-CZ" baseline="0" dirty="0" smtClean="0"/>
                        <a:t> </a:t>
                      </a:r>
                      <a:r>
                        <a:rPr lang="cs-CZ" baseline="0" dirty="0" err="1" smtClean="0"/>
                        <a:t>collaborator</a:t>
                      </a:r>
                      <a:r>
                        <a:rPr lang="cs-CZ" baseline="0" dirty="0" smtClean="0"/>
                        <a:t> </a:t>
                      </a:r>
                      <a:r>
                        <a:rPr lang="cs-CZ" baseline="0" dirty="0" err="1" smtClean="0"/>
                        <a:t>analysis</a:t>
                      </a:r>
                      <a:endParaRPr lang="cs-CZ" dirty="0"/>
                    </a:p>
                  </a:txBody>
                  <a:tcPr/>
                </a:tc>
                <a:tc>
                  <a:txBody>
                    <a:bodyPr/>
                    <a:lstStyle/>
                    <a:p>
                      <a:r>
                        <a:rPr lang="cs-CZ" dirty="0" err="1" smtClean="0"/>
                        <a:t>Company</a:t>
                      </a:r>
                      <a:r>
                        <a:rPr lang="cs-CZ" dirty="0" smtClean="0"/>
                        <a:t> </a:t>
                      </a:r>
                      <a:r>
                        <a:rPr lang="cs-CZ" dirty="0" err="1" smtClean="0"/>
                        <a:t>information</a:t>
                      </a:r>
                      <a:endParaRPr lang="cs-CZ" dirty="0" smtClean="0"/>
                    </a:p>
                  </a:txBody>
                  <a:tcPr/>
                </a:tc>
              </a:tr>
              <a:tr h="378042">
                <a:tc>
                  <a:txBody>
                    <a:bodyPr/>
                    <a:lstStyle/>
                    <a:p>
                      <a:r>
                        <a:rPr lang="cs-CZ" dirty="0" err="1" smtClean="0"/>
                        <a:t>Research</a:t>
                      </a:r>
                      <a:r>
                        <a:rPr lang="cs-CZ" dirty="0" smtClean="0"/>
                        <a:t> </a:t>
                      </a:r>
                      <a:r>
                        <a:rPr lang="cs-CZ" dirty="0" err="1" smtClean="0"/>
                        <a:t>and</a:t>
                      </a:r>
                      <a:r>
                        <a:rPr lang="cs-CZ" dirty="0" smtClean="0"/>
                        <a:t> </a:t>
                      </a:r>
                      <a:r>
                        <a:rPr lang="cs-CZ" dirty="0" err="1" smtClean="0"/>
                        <a:t>development</a:t>
                      </a:r>
                      <a:r>
                        <a:rPr lang="cs-CZ" dirty="0" smtClean="0"/>
                        <a:t> </a:t>
                      </a:r>
                      <a:r>
                        <a:rPr lang="cs-CZ" dirty="0" err="1" smtClean="0"/>
                        <a:t>into</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Technical</a:t>
                      </a:r>
                      <a:r>
                        <a:rPr lang="cs-CZ" dirty="0" smtClean="0"/>
                        <a:t>,</a:t>
                      </a:r>
                      <a:r>
                        <a:rPr lang="cs-CZ" baseline="0" dirty="0" smtClean="0"/>
                        <a:t> </a:t>
                      </a:r>
                      <a:r>
                        <a:rPr lang="cs-CZ" baseline="0" dirty="0" err="1" smtClean="0"/>
                        <a:t>environmental</a:t>
                      </a:r>
                      <a:r>
                        <a:rPr lang="cs-CZ" baseline="0" dirty="0" smtClean="0"/>
                        <a:t>, </a:t>
                      </a:r>
                      <a:r>
                        <a:rPr lang="cs-CZ" baseline="0" dirty="0" err="1" smtClean="0"/>
                        <a:t>legal</a:t>
                      </a:r>
                      <a:r>
                        <a:rPr lang="cs-CZ" baseline="0" dirty="0" smtClean="0"/>
                        <a:t> </a:t>
                      </a:r>
                      <a:r>
                        <a:rPr lang="cs-CZ" baseline="0" dirty="0" err="1" smtClean="0"/>
                        <a:t>and</a:t>
                      </a:r>
                      <a:r>
                        <a:rPr lang="cs-CZ" baseline="0" dirty="0" smtClean="0"/>
                        <a:t> patent </a:t>
                      </a:r>
                      <a:r>
                        <a:rPr lang="cs-CZ" baseline="0" dirty="0" err="1" smtClean="0"/>
                        <a:t>information</a:t>
                      </a:r>
                      <a:endParaRPr lang="cs-CZ" dirty="0"/>
                    </a:p>
                  </a:txBody>
                  <a:tcPr/>
                </a:tc>
              </a:tr>
              <a:tr h="378042">
                <a:tc>
                  <a:txBody>
                    <a:bodyPr/>
                    <a:lstStyle/>
                    <a:p>
                      <a:r>
                        <a:rPr lang="cs-CZ" dirty="0" err="1" smtClean="0"/>
                        <a:t>Testing</a:t>
                      </a:r>
                      <a:r>
                        <a:rPr lang="cs-CZ" dirty="0" smtClean="0"/>
                        <a:t> </a:t>
                      </a:r>
                      <a:r>
                        <a:rPr lang="cs-CZ" dirty="0" err="1" smtClean="0"/>
                        <a:t>of</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Demographic</a:t>
                      </a:r>
                      <a:r>
                        <a:rPr lang="cs-CZ" baseline="0" dirty="0" smtClean="0"/>
                        <a:t> </a:t>
                      </a:r>
                      <a:r>
                        <a:rPr lang="cs-CZ" baseline="0" dirty="0" err="1" smtClean="0"/>
                        <a:t>information</a:t>
                      </a:r>
                      <a:endParaRPr lang="cs-CZ" dirty="0"/>
                    </a:p>
                  </a:txBody>
                  <a:tcPr/>
                </a:tc>
              </a:tr>
              <a:tr h="378042">
                <a:tc>
                  <a:txBody>
                    <a:bodyPr/>
                    <a:lstStyle/>
                    <a:p>
                      <a:r>
                        <a:rPr lang="cs-CZ" dirty="0" smtClean="0"/>
                        <a:t>…</a:t>
                      </a:r>
                      <a:endParaRPr lang="cs-CZ" dirty="0"/>
                    </a:p>
                  </a:txBody>
                  <a:tcPr/>
                </a:tc>
                <a:tc>
                  <a:txBody>
                    <a:bodyPr/>
                    <a:lstStyle/>
                    <a:p>
                      <a:r>
                        <a:rPr lang="cs-CZ" dirty="0" smtClean="0"/>
                        <a:t>…</a:t>
                      </a:r>
                      <a:endParaRPr lang="cs-CZ"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informačních potřeb společnosti</a:t>
            </a:r>
            <a:endParaRPr lang="cs-CZ" dirty="0"/>
          </a:p>
        </p:txBody>
      </p:sp>
      <p:sp>
        <p:nvSpPr>
          <p:cNvPr id="3" name="Zástupný symbol pro obsah 2"/>
          <p:cNvSpPr>
            <a:spLocks noGrp="1"/>
          </p:cNvSpPr>
          <p:nvPr>
            <p:ph idx="1"/>
          </p:nvPr>
        </p:nvSpPr>
        <p:spPr/>
        <p:txBody>
          <a:bodyPr/>
          <a:lstStyle/>
          <a:p>
            <a:r>
              <a:rPr lang="cs-CZ" dirty="0" smtClean="0"/>
              <a:t>Kroky:</a:t>
            </a:r>
          </a:p>
          <a:p>
            <a:pPr lvl="1"/>
            <a:r>
              <a:rPr lang="cs-CZ" dirty="0" smtClean="0"/>
              <a:t>Identifikace uživatelů</a:t>
            </a:r>
          </a:p>
          <a:p>
            <a:pPr lvl="1"/>
            <a:r>
              <a:rPr lang="cs-CZ" dirty="0" smtClean="0"/>
              <a:t>Analýza společnosti</a:t>
            </a:r>
          </a:p>
          <a:p>
            <a:pPr lvl="1"/>
            <a:r>
              <a:rPr lang="cs-CZ" dirty="0" smtClean="0"/>
              <a:t>Identifikace klíčových kritických faktorů</a:t>
            </a:r>
          </a:p>
          <a:p>
            <a:pPr lvl="1"/>
            <a:r>
              <a:rPr lang="cs-CZ" dirty="0" smtClean="0"/>
              <a:t>Definice informačních potřeb</a:t>
            </a:r>
          </a:p>
          <a:p>
            <a:pPr lvl="1"/>
            <a:r>
              <a:rPr lang="cs-CZ" dirty="0" smtClean="0"/>
              <a:t>Informace dostupné vs. </a:t>
            </a:r>
            <a:r>
              <a:rPr lang="cs-CZ" dirty="0" err="1" smtClean="0"/>
              <a:t>info</a:t>
            </a:r>
            <a:r>
              <a:rPr lang="cs-CZ" dirty="0" smtClean="0"/>
              <a:t>. mezery</a:t>
            </a:r>
          </a:p>
          <a:p>
            <a:pPr lvl="1"/>
            <a:r>
              <a:rPr lang="cs-CZ" dirty="0" smtClean="0"/>
              <a:t>Aktualizace potřeb</a:t>
            </a:r>
          </a:p>
          <a:p>
            <a:pPr lvl="1"/>
            <a:endParaRPr lang="cs-CZ" dirty="0" smtClean="0"/>
          </a:p>
          <a:p>
            <a:pPr lvl="1"/>
            <a:endParaRPr lang="cs-CZ" dirty="0" smtClean="0"/>
          </a:p>
          <a:p>
            <a:r>
              <a:rPr lang="cs-CZ" dirty="0" smtClean="0"/>
              <a:t>Příklady v </a:t>
            </a:r>
            <a:r>
              <a:rPr lang="cs-CZ" dirty="0" err="1" smtClean="0"/>
              <a:t>xls</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Účinnost, účelnost a strategická výhoda</a:t>
            </a:r>
            <a:endParaRPr lang="cs-CZ" dirty="0"/>
          </a:p>
        </p:txBody>
      </p:sp>
      <p:sp>
        <p:nvSpPr>
          <p:cNvPr id="3" name="Zástupný symbol pro obsah 2"/>
          <p:cNvSpPr>
            <a:spLocks noGrp="1"/>
          </p:cNvSpPr>
          <p:nvPr>
            <p:ph idx="1"/>
          </p:nvPr>
        </p:nvSpPr>
        <p:spPr/>
        <p:txBody>
          <a:bodyPr/>
          <a:lstStyle/>
          <a:p>
            <a:r>
              <a:rPr lang="cs-CZ" b="1" dirty="0" smtClean="0"/>
              <a:t>Účelnost ( </a:t>
            </a:r>
            <a:r>
              <a:rPr lang="cs-CZ" b="1" dirty="0" err="1" smtClean="0"/>
              <a:t>efectiveness</a:t>
            </a:r>
            <a:r>
              <a:rPr lang="cs-CZ" b="1" dirty="0" smtClean="0"/>
              <a:t>) </a:t>
            </a:r>
            <a:r>
              <a:rPr lang="cs-CZ" dirty="0" smtClean="0"/>
              <a:t>– dělat správné věci (</a:t>
            </a:r>
            <a:r>
              <a:rPr lang="cs-CZ" dirty="0" err="1" smtClean="0"/>
              <a:t>doing</a:t>
            </a:r>
            <a:r>
              <a:rPr lang="cs-CZ" dirty="0" smtClean="0"/>
              <a:t> </a:t>
            </a:r>
            <a:r>
              <a:rPr lang="cs-CZ" dirty="0" err="1" smtClean="0"/>
              <a:t>the</a:t>
            </a:r>
            <a:r>
              <a:rPr lang="cs-CZ" dirty="0" smtClean="0"/>
              <a:t> </a:t>
            </a:r>
            <a:r>
              <a:rPr lang="cs-CZ" dirty="0" err="1" smtClean="0"/>
              <a:t>right</a:t>
            </a:r>
            <a:r>
              <a:rPr lang="cs-CZ" dirty="0" smtClean="0"/>
              <a:t> </a:t>
            </a:r>
            <a:r>
              <a:rPr lang="cs-CZ" dirty="0" err="1" smtClean="0"/>
              <a:t>thing</a:t>
            </a:r>
            <a:r>
              <a:rPr lang="cs-CZ" dirty="0" smtClean="0"/>
              <a:t>) – výběr a vytyčování cílů, vytyčení správné strategie</a:t>
            </a:r>
          </a:p>
          <a:p>
            <a:endParaRPr lang="cs-CZ" dirty="0" smtClean="0"/>
          </a:p>
          <a:p>
            <a:r>
              <a:rPr lang="cs-CZ" b="1" dirty="0" smtClean="0"/>
              <a:t>Účinnost (</a:t>
            </a:r>
            <a:r>
              <a:rPr lang="cs-CZ" b="1" dirty="0" err="1" smtClean="0"/>
              <a:t>efficiency</a:t>
            </a:r>
            <a:r>
              <a:rPr lang="cs-CZ" b="1" dirty="0" smtClean="0"/>
              <a:t>) </a:t>
            </a:r>
            <a:r>
              <a:rPr lang="cs-CZ" dirty="0" smtClean="0"/>
              <a:t>– dělat věci správným způsobem (</a:t>
            </a:r>
            <a:r>
              <a:rPr lang="cs-CZ" dirty="0" err="1" smtClean="0"/>
              <a:t>doing</a:t>
            </a:r>
            <a:r>
              <a:rPr lang="cs-CZ" dirty="0" smtClean="0"/>
              <a:t> </a:t>
            </a:r>
            <a:r>
              <a:rPr lang="cs-CZ" dirty="0" err="1" smtClean="0"/>
              <a:t>the</a:t>
            </a:r>
            <a:r>
              <a:rPr lang="cs-CZ" dirty="0" smtClean="0"/>
              <a:t> </a:t>
            </a:r>
            <a:r>
              <a:rPr lang="cs-CZ" dirty="0" err="1" smtClean="0"/>
              <a:t>thing</a:t>
            </a:r>
            <a:r>
              <a:rPr lang="cs-CZ" dirty="0" smtClean="0"/>
              <a:t> </a:t>
            </a:r>
            <a:r>
              <a:rPr lang="cs-CZ" dirty="0" err="1" smtClean="0"/>
              <a:t>right</a:t>
            </a:r>
            <a:r>
              <a:rPr lang="cs-CZ" dirty="0" smtClean="0"/>
              <a:t>) – používat správné metody a postupy, dobrá technika řízení, efektivní tok informací, …</a:t>
            </a:r>
          </a:p>
          <a:p>
            <a:endParaRPr lang="cs-CZ" dirty="0" smtClean="0"/>
          </a:p>
          <a:p>
            <a:r>
              <a:rPr lang="cs-CZ" dirty="0" smtClean="0"/>
              <a:t>„Co dělat“ je mnohem důležitější než „Jak to dělat“</a:t>
            </a:r>
          </a:p>
          <a:p>
            <a:r>
              <a:rPr lang="cs-CZ" sz="2000" i="1" dirty="0" smtClean="0">
                <a:solidFill>
                  <a:schemeClr val="tx2">
                    <a:lumMod val="40000"/>
                    <a:lumOff val="60000"/>
                  </a:schemeClr>
                </a:solidFill>
              </a:rPr>
              <a:t>Je lepší udělat chybu než neudělat nic</a:t>
            </a:r>
            <a:endParaRPr lang="cs-CZ" sz="2000" i="1" dirty="0">
              <a:solidFill>
                <a:schemeClr val="tx2">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Strategické rozhodování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Strategické rozhodování</a:t>
            </a:r>
            <a:endParaRPr lang="cs-CZ" dirty="0"/>
          </a:p>
        </p:txBody>
      </p:sp>
      <p:sp>
        <p:nvSpPr>
          <p:cNvPr id="3" name="Zástupný symbol pro obsah 2"/>
          <p:cNvSpPr>
            <a:spLocks noGrp="1"/>
          </p:cNvSpPr>
          <p:nvPr>
            <p:ph idx="1"/>
          </p:nvPr>
        </p:nvSpPr>
        <p:spPr/>
        <p:txBody>
          <a:bodyPr/>
          <a:lstStyle/>
          <a:p>
            <a:pPr>
              <a:spcAft>
                <a:spcPts val="600"/>
              </a:spcAft>
            </a:pPr>
            <a:r>
              <a:rPr lang="cs-CZ" dirty="0" smtClean="0"/>
              <a:t>Stanovení cílů firmy, zdrojů a koncepce jejich využití</a:t>
            </a:r>
          </a:p>
          <a:p>
            <a:pPr>
              <a:spcAft>
                <a:spcPts val="600"/>
              </a:spcAft>
            </a:pPr>
            <a:r>
              <a:rPr lang="cs-CZ" dirty="0" smtClean="0"/>
              <a:t>Strategická analýza a syntéza: Proč Co a Pro koho</a:t>
            </a:r>
          </a:p>
          <a:p>
            <a:pPr>
              <a:spcAft>
                <a:spcPts val="600"/>
              </a:spcAft>
            </a:pPr>
            <a:endParaRPr lang="cs-CZ" dirty="0" smtClean="0"/>
          </a:p>
          <a:p>
            <a:pPr>
              <a:spcAft>
                <a:spcPts val="600"/>
              </a:spcAft>
            </a:pPr>
            <a:r>
              <a:rPr lang="cs-CZ" dirty="0" smtClean="0"/>
              <a:t>Výsledkem je informační strategie</a:t>
            </a:r>
          </a:p>
          <a:p>
            <a:pPr>
              <a:spcAft>
                <a:spcPts val="600"/>
              </a:spcAft>
            </a:pPr>
            <a:r>
              <a:rPr lang="cs-CZ" dirty="0" smtClean="0"/>
              <a:t>Východiska:</a:t>
            </a:r>
          </a:p>
          <a:p>
            <a:pPr lvl="1">
              <a:spcAft>
                <a:spcPts val="600"/>
              </a:spcAft>
            </a:pPr>
            <a:r>
              <a:rPr lang="cs-CZ" dirty="0" smtClean="0"/>
              <a:t>Kde bychom mohli být? – možnosti okolního světa, technologie </a:t>
            </a:r>
            <a:r>
              <a:rPr lang="cs-CZ" dirty="0" err="1" smtClean="0"/>
              <a:t>atd</a:t>
            </a:r>
            <a:endParaRPr lang="cs-CZ" dirty="0" smtClean="0"/>
          </a:p>
          <a:p>
            <a:pPr lvl="1">
              <a:spcAft>
                <a:spcPts val="600"/>
              </a:spcAft>
            </a:pPr>
            <a:r>
              <a:rPr lang="cs-CZ" dirty="0" smtClean="0"/>
              <a:t>Kde jsme? – současná situace</a:t>
            </a:r>
          </a:p>
          <a:p>
            <a:pPr lvl="1">
              <a:spcAft>
                <a:spcPts val="600"/>
              </a:spcAft>
            </a:pPr>
            <a:r>
              <a:rPr lang="cs-CZ" dirty="0" smtClean="0"/>
              <a:t>Kde chceme být? – reálné možnosti a nezbytné potřeby</a:t>
            </a:r>
          </a:p>
          <a:p>
            <a:endParaRPr lang="cs-CZ" dirty="0"/>
          </a:p>
        </p:txBody>
      </p:sp>
    </p:spTree>
  </p:cSld>
  <p:clrMapOvr>
    <a:masterClrMapping/>
  </p:clrMapOvr>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2382</TotalTime>
  <Words>1651</Words>
  <Application>Microsoft Office PowerPoint</Application>
  <PresentationFormat>Předvádění na obrazovce (4:3)</PresentationFormat>
  <Paragraphs>378</Paragraphs>
  <Slides>40</Slides>
  <Notes>2</Notes>
  <HiddenSlides>0</HiddenSlides>
  <MMClips>0</MMClips>
  <ScaleCrop>false</ScaleCrop>
  <HeadingPairs>
    <vt:vector size="6" baseType="variant">
      <vt:variant>
        <vt:lpstr>Použitá písma</vt:lpstr>
      </vt:variant>
      <vt:variant>
        <vt:i4>1</vt:i4>
      </vt:variant>
      <vt:variant>
        <vt:lpstr>Motiv</vt:lpstr>
      </vt:variant>
      <vt:variant>
        <vt:i4>2</vt:i4>
      </vt:variant>
      <vt:variant>
        <vt:lpstr>Nadpisy snímků</vt:lpstr>
      </vt:variant>
      <vt:variant>
        <vt:i4>40</vt:i4>
      </vt:variant>
    </vt:vector>
  </HeadingPairs>
  <TitlesOfParts>
    <vt:vector size="43" baseType="lpstr">
      <vt:lpstr>Arial</vt:lpstr>
      <vt:lpstr>Blank</vt:lpstr>
      <vt:lpstr>1_Blank</vt:lpstr>
      <vt:lpstr>Informační průmysl 2010</vt:lpstr>
      <vt:lpstr>Informační průmysl - obsah</vt:lpstr>
      <vt:lpstr>Competitive intelligence</vt:lpstr>
      <vt:lpstr>Informační potřeba pro CI</vt:lpstr>
      <vt:lpstr>Informační potřeba pro CI</vt:lpstr>
      <vt:lpstr>Analýza informačních potřeb společnosti</vt:lpstr>
      <vt:lpstr>Účinnost, účelnost a strategická výhoda</vt:lpstr>
      <vt:lpstr>Strategické rozhodování</vt:lpstr>
      <vt:lpstr>Strategické rozhodování</vt:lpstr>
      <vt:lpstr>Systém strategického managementu</vt:lpstr>
      <vt:lpstr>Paradigmata ve strategickém managementu</vt:lpstr>
      <vt:lpstr>Turbulence prostředí</vt:lpstr>
      <vt:lpstr>Strategický management jako učící se proces</vt:lpstr>
      <vt:lpstr>Informační podpora strategického plánování</vt:lpstr>
      <vt:lpstr>Pět porterových sil</vt:lpstr>
      <vt:lpstr>Pět Porterových sil</vt:lpstr>
      <vt:lpstr>Analýza konkurenčních sil</vt:lpstr>
      <vt:lpstr>Snímek 18</vt:lpstr>
      <vt:lpstr>Pět sil</vt:lpstr>
      <vt:lpstr>Pět sil</vt:lpstr>
      <vt:lpstr>5PS</vt:lpstr>
      <vt:lpstr>5PS</vt:lpstr>
      <vt:lpstr>Infrastruktura CI</vt:lpstr>
      <vt:lpstr>Znalostní rámec CI</vt:lpstr>
      <vt:lpstr>Znalostní dimenze</vt:lpstr>
      <vt:lpstr>Technologická dimenze</vt:lpstr>
      <vt:lpstr>Orzanizační dimenze</vt:lpstr>
      <vt:lpstr>Software pro ci</vt:lpstr>
      <vt:lpstr>TOVEK</vt:lpstr>
      <vt:lpstr>TOVEK - ARMS</vt:lpstr>
      <vt:lpstr>TOVEK</vt:lpstr>
      <vt:lpstr>TOVEK</vt:lpstr>
      <vt:lpstr>TOVEK</vt:lpstr>
      <vt:lpstr>Counterintelligence</vt:lpstr>
      <vt:lpstr>Kontra CI</vt:lpstr>
      <vt:lpstr>Způsoby ochrany</vt:lpstr>
      <vt:lpstr>CI vs špionáž</vt:lpstr>
      <vt:lpstr>Úspěšná Competitive intelligence</vt:lpstr>
      <vt:lpstr>Zdroje dat</vt:lpstr>
      <vt:lpstr>Elektronické zdroje</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Petik</cp:lastModifiedBy>
  <cp:revision>159</cp:revision>
  <dcterms:created xsi:type="dcterms:W3CDTF">2010-09-06T12:20:12Z</dcterms:created>
  <dcterms:modified xsi:type="dcterms:W3CDTF">2011-01-03T21:35:00Z</dcterms:modified>
</cp:coreProperties>
</file>