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70" r:id="rId2"/>
  </p:sldMasterIdLst>
  <p:notesMasterIdLst>
    <p:notesMasterId r:id="rId31"/>
  </p:notesMasterIdLst>
  <p:handoutMasterIdLst>
    <p:handoutMasterId r:id="rId32"/>
  </p:handoutMasterIdLst>
  <p:sldIdLst>
    <p:sldId id="259" r:id="rId3"/>
    <p:sldId id="273" r:id="rId4"/>
    <p:sldId id="425" r:id="rId5"/>
    <p:sldId id="434" r:id="rId6"/>
    <p:sldId id="437" r:id="rId7"/>
    <p:sldId id="438" r:id="rId8"/>
    <p:sldId id="435" r:id="rId9"/>
    <p:sldId id="429" r:id="rId10"/>
    <p:sldId id="430" r:id="rId11"/>
    <p:sldId id="431" r:id="rId12"/>
    <p:sldId id="432" r:id="rId13"/>
    <p:sldId id="433" r:id="rId14"/>
    <p:sldId id="426" r:id="rId15"/>
    <p:sldId id="427" r:id="rId16"/>
    <p:sldId id="367" r:id="rId17"/>
    <p:sldId id="424" r:id="rId18"/>
    <p:sldId id="421" r:id="rId19"/>
    <p:sldId id="422" r:id="rId20"/>
    <p:sldId id="423" r:id="rId21"/>
    <p:sldId id="440" r:id="rId22"/>
    <p:sldId id="439" r:id="rId23"/>
    <p:sldId id="441" r:id="rId24"/>
    <p:sldId id="443" r:id="rId25"/>
    <p:sldId id="442" r:id="rId26"/>
    <p:sldId id="444" r:id="rId27"/>
    <p:sldId id="445" r:id="rId28"/>
    <p:sldId id="446" r:id="rId29"/>
    <p:sldId id="447" r:id="rId30"/>
  </p:sldIdLst>
  <p:sldSz cx="9144000" cy="6858000" type="screen4x3"/>
  <p:notesSz cx="7086600" cy="9410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6464"/>
    <a:srgbClr val="F2B0B0"/>
    <a:srgbClr val="DC2828"/>
    <a:srgbClr val="FFDC6D"/>
    <a:srgbClr val="E1F2CE"/>
    <a:srgbClr val="F1F1F1"/>
    <a:srgbClr val="FAE600"/>
    <a:srgbClr val="B4B4B4"/>
    <a:srgbClr val="FFD200"/>
    <a:srgbClr val="000000"/>
  </p:clrMru>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9" autoAdjust="0"/>
    <p:restoredTop sz="81593" autoAdjust="0"/>
  </p:normalViewPr>
  <p:slideViewPr>
    <p:cSldViewPr>
      <p:cViewPr varScale="1">
        <p:scale>
          <a:sx n="109" d="100"/>
          <a:sy n="109" d="100"/>
        </p:scale>
        <p:origin x="-1020" y="-78"/>
      </p:cViewPr>
      <p:guideLst>
        <p:guide orient="horz" pos="3430"/>
        <p:guide pos="2880"/>
      </p:guideLst>
    </p:cSldViewPr>
  </p:slideViewPr>
  <p:notesTextViewPr>
    <p:cViewPr>
      <p:scale>
        <a:sx n="100" d="100"/>
        <a:sy n="100" d="100"/>
      </p:scale>
      <p:origin x="0" y="0"/>
    </p:cViewPr>
  </p:notesTextViewPr>
  <p:sorterViewPr>
    <p:cViewPr>
      <p:scale>
        <a:sx n="50" d="100"/>
        <a:sy n="50"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8" name="Rectangle 6"/>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69639" name="Rectangle 7"/>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69640" name="Rectangle 8"/>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74984DEF-64B7-4B0D-9CAD-88AC71C7ACA2}" type="slidenum">
              <a:rPr lang="en-US" sz="1100">
                <a:cs typeface="Arial" charset="0"/>
              </a:rPr>
              <a:pPr/>
              <a:t>‹#›</a:t>
            </a:fld>
            <a:endParaRPr lang="en-US" sz="1100">
              <a:cs typeface="Arial" charset="0"/>
            </a:endParaRPr>
          </a:p>
        </p:txBody>
      </p:sp>
      <p:pic>
        <p:nvPicPr>
          <p:cNvPr id="69641" name="Picture 9" descr="logo_tagblack"/>
          <p:cNvPicPr>
            <a:picLocks noChangeAspect="1" noChangeArrowheads="1"/>
          </p:cNvPicPr>
          <p:nvPr/>
        </p:nvPicPr>
        <p:blipFill>
          <a:blip r:embed="rId2" cstate="print"/>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708025" y="4470400"/>
            <a:ext cx="5670550"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00" name="Rectangle 8"/>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8201" name="Rectangle 9"/>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8202" name="Rectangle 10"/>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FA5FCB97-0EDB-4471-BEA3-C3A3F240EE22}" type="slidenum">
              <a:rPr lang="en-US" sz="1100">
                <a:cs typeface="Arial" charset="0"/>
              </a:rPr>
              <a:pPr/>
              <a:t>‹#›</a:t>
            </a:fld>
            <a:endParaRPr lang="en-US" sz="1100">
              <a:cs typeface="Arial" charset="0"/>
            </a:endParaRPr>
          </a:p>
        </p:txBody>
      </p:sp>
      <p:pic>
        <p:nvPicPr>
          <p:cNvPr id="8203" name="Picture 11" descr="logo_tagblack"/>
          <p:cNvPicPr>
            <a:picLocks noChangeAspect="1" noChangeArrowheads="1"/>
          </p:cNvPicPr>
          <p:nvPr/>
        </p:nvPicPr>
        <p:blipFill>
          <a:blip r:embed="rId2"/>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notesStyle>
    <a:lvl1pPr algn="l" rtl="0" fontAlgn="base">
      <a:spcBef>
        <a:spcPct val="30000"/>
      </a:spcBef>
      <a:spcAft>
        <a:spcPct val="0"/>
      </a:spcAft>
      <a:buClr>
        <a:srgbClr val="FFD200"/>
      </a:buClr>
      <a:buSzPct val="75000"/>
      <a:buFont typeface="Arial" charset="0"/>
      <a:defRPr sz="1200" kern="1200">
        <a:solidFill>
          <a:schemeClr val="tx1"/>
        </a:solidFill>
        <a:latin typeface="Arial" charset="0"/>
        <a:ea typeface="+mn-ea"/>
        <a:cs typeface="+mn-cs"/>
      </a:defRPr>
    </a:lvl1pPr>
    <a:lvl2pPr marL="1588" indent="179388"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2pPr>
    <a:lvl3pPr marL="360363" indent="1905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3pPr>
    <a:lvl4pPr marL="723900" indent="1778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4pPr>
    <a:lvl5pPr marL="1081088" indent="176213"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pPr>
              <a:lnSpc>
                <a:spcPct val="90000"/>
              </a:lnSpc>
            </a:pPr>
            <a:r>
              <a:rPr lang="en-GB" sz="1000"/>
              <a:t>For information on applying this template onto existing presentations, refer to the notes on slide 2 of this presentation.</a:t>
            </a:r>
          </a:p>
          <a:p>
            <a:pPr>
              <a:lnSpc>
                <a:spcPct val="90000"/>
              </a:lnSpc>
            </a:pPr>
            <a:r>
              <a:rPr lang="en-GB" sz="1000"/>
              <a:t>The Input area of the Beam can be customized to reflect the content of the</a:t>
            </a:r>
            <a:br>
              <a:rPr lang="en-GB" sz="1000"/>
            </a:br>
            <a:r>
              <a:rPr lang="en-GB" sz="1000"/>
              <a:t>presentation. The Input area is an AutoShape with a picture fill. To change this, ensure you have the image you wish to use (ideally a </a:t>
            </a:r>
            <a:r>
              <a:rPr lang="en-GB" sz="1000" b="1"/>
              <a:t>.jpg</a:t>
            </a:r>
            <a:r>
              <a:rPr lang="en-GB" sz="1000"/>
              <a:t> or a </a:t>
            </a:r>
            <a:r>
              <a:rPr lang="en-GB" sz="1000" b="1"/>
              <a:t>.png</a:t>
            </a:r>
            <a:r>
              <a:rPr lang="en-GB" sz="1000"/>
              <a:t> file) in an accessible folder. The image should have a ratio of 1:1 to ensure it does not appear distorted.</a:t>
            </a:r>
          </a:p>
          <a:p>
            <a:pPr>
              <a:lnSpc>
                <a:spcPct val="90000"/>
              </a:lnSpc>
            </a:pPr>
            <a:r>
              <a:rPr lang="en-GB" sz="1000"/>
              <a:t>Acceptable images for importing into the Input area of the Beam are the three approved graphics (lines), and black and white photography or illustrations which follow the principles laid out on </a:t>
            </a:r>
            <a:r>
              <a:rPr lang="en-GB" sz="1000" i="1"/>
              <a:t>The Branding Zone. </a:t>
            </a:r>
            <a:r>
              <a:rPr lang="en-GB" sz="1000"/>
              <a:t>Color images should never be imported into this area.</a:t>
            </a:r>
          </a:p>
          <a:p>
            <a:pPr>
              <a:lnSpc>
                <a:spcPct val="90000"/>
              </a:lnSpc>
            </a:pPr>
            <a:r>
              <a:rPr lang="en-GB" sz="1000"/>
              <a:t>To create a thank you slide with a picture in the Input area of the Beam, duplicate this master slide and create a new master slide. If using the graphic on the title slide the same should be used on the thank you slide. If using a picture in the Input area of the Beam in the title slide, the same or different but related picture can be used on the thank you slide. </a:t>
            </a:r>
          </a:p>
          <a:p>
            <a:pPr>
              <a:lnSpc>
                <a:spcPct val="90000"/>
              </a:lnSpc>
            </a:pPr>
            <a:r>
              <a:rPr lang="en-GB" sz="1000"/>
              <a:t>Customize the Input area of the Beam as described below. </a:t>
            </a:r>
          </a:p>
          <a:p>
            <a:pPr lvl="1">
              <a:lnSpc>
                <a:spcPct val="90000"/>
              </a:lnSpc>
            </a:pPr>
            <a:r>
              <a:rPr lang="en-GB" sz="1000"/>
              <a:t>Click on the </a:t>
            </a:r>
            <a:r>
              <a:rPr lang="en-GB" sz="1000" b="1"/>
              <a:t>View</a:t>
            </a:r>
            <a:r>
              <a:rPr lang="en-GB" sz="1000"/>
              <a:t> tab from the menu bar and select </a:t>
            </a:r>
            <a:r>
              <a:rPr lang="en-GB" sz="1000" b="1"/>
              <a:t>Master&gt;Slide Master</a:t>
            </a:r>
          </a:p>
          <a:p>
            <a:pPr lvl="1">
              <a:lnSpc>
                <a:spcPct val="90000"/>
              </a:lnSpc>
            </a:pPr>
            <a:r>
              <a:rPr lang="en-GB" sz="1000"/>
              <a:t>Right-click on the Input graphic and select </a:t>
            </a:r>
            <a:r>
              <a:rPr lang="en-GB" sz="1000" b="1"/>
              <a:t>Format AutoShape</a:t>
            </a:r>
          </a:p>
          <a:p>
            <a:pPr lvl="1">
              <a:lnSpc>
                <a:spcPct val="90000"/>
              </a:lnSpc>
            </a:pPr>
            <a:r>
              <a:rPr lang="en-GB" sz="1000"/>
              <a:t>From the </a:t>
            </a:r>
            <a:r>
              <a:rPr lang="en-GB" sz="1000" b="1"/>
              <a:t>Fill</a:t>
            </a:r>
            <a:r>
              <a:rPr lang="en-GB" sz="1000"/>
              <a:t> menu, under the </a:t>
            </a:r>
            <a:r>
              <a:rPr lang="en-GB" sz="1000" b="1"/>
              <a:t>Color and Lines</a:t>
            </a:r>
            <a:r>
              <a:rPr lang="en-GB" sz="1000"/>
              <a:t> tab, click on the drop-down arrow next to </a:t>
            </a:r>
            <a:r>
              <a:rPr lang="en-GB" sz="1000" b="1"/>
              <a:t>Color</a:t>
            </a:r>
            <a:r>
              <a:rPr lang="en-GB" sz="1000"/>
              <a:t> and select the </a:t>
            </a:r>
            <a:r>
              <a:rPr lang="en-GB" sz="1000" b="1"/>
              <a:t>Fill Effects</a:t>
            </a:r>
            <a:r>
              <a:rPr lang="en-GB" sz="1000"/>
              <a:t> menu</a:t>
            </a:r>
          </a:p>
          <a:p>
            <a:pPr lvl="1">
              <a:lnSpc>
                <a:spcPct val="90000"/>
              </a:lnSpc>
            </a:pPr>
            <a:r>
              <a:rPr lang="en-GB" sz="1000"/>
              <a:t>From the </a:t>
            </a:r>
            <a:r>
              <a:rPr lang="en-GB" sz="1000" b="1"/>
              <a:t>Picture</a:t>
            </a:r>
            <a:r>
              <a:rPr lang="en-GB" sz="1000"/>
              <a:t> tab, click on </a:t>
            </a:r>
            <a:r>
              <a:rPr lang="en-GB" sz="1000" b="1"/>
              <a:t>Select Picture</a:t>
            </a:r>
            <a:r>
              <a:rPr lang="en-GB" sz="1000"/>
              <a:t>. Navigate to the folder containing the image you wish to insert in the Input area. Highlight the image and tick the </a:t>
            </a:r>
            <a:r>
              <a:rPr lang="en-GB" sz="1000" b="1"/>
              <a:t>Lock picture aspect ratio</a:t>
            </a:r>
            <a:r>
              <a:rPr lang="en-GB" sz="1000"/>
              <a:t> box. Click on </a:t>
            </a:r>
            <a:r>
              <a:rPr lang="en-GB" sz="1000" b="1"/>
              <a:t>OK</a:t>
            </a:r>
            <a:r>
              <a:rPr lang="en-GB" sz="1000"/>
              <a:t>.</a:t>
            </a:r>
          </a:p>
          <a:p>
            <a:pPr lvl="1">
              <a:lnSpc>
                <a:spcPct val="90000"/>
              </a:lnSpc>
            </a:pPr>
            <a:r>
              <a:rPr lang="en-GB" sz="1000"/>
              <a:t>You can now preview the image before continuing. If you are happy with how it looks, click </a:t>
            </a:r>
            <a:r>
              <a:rPr lang="en-GB" sz="1000" b="1"/>
              <a:t>Ok</a:t>
            </a:r>
            <a:r>
              <a:rPr lang="en-GB" sz="1000"/>
              <a:t> to continue. Otherwise, repeat the process until you are happy with your selected image</a:t>
            </a:r>
          </a:p>
          <a:p>
            <a:pPr lvl="1">
              <a:lnSpc>
                <a:spcPct val="90000"/>
              </a:lnSpc>
            </a:pPr>
            <a:r>
              <a:rPr lang="en-GB" sz="1000"/>
              <a:t>To exit from </a:t>
            </a:r>
            <a:r>
              <a:rPr lang="en-GB" sz="1000" b="1"/>
              <a:t>Master View</a:t>
            </a:r>
            <a:r>
              <a:rPr lang="en-GB" sz="1000"/>
              <a:t>, click on </a:t>
            </a:r>
            <a:r>
              <a:rPr lang="en-GB" sz="1000" b="1"/>
              <a:t>View&gt;Normal</a:t>
            </a:r>
            <a:r>
              <a:rPr lang="en-GB" sz="1000"/>
              <a:t>. The change you made to the Input graphic should now be visible on the title slide</a:t>
            </a:r>
            <a:endParaRPr lang="en-US"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r>
              <a:rPr lang="en-GB"/>
              <a:t>It is possible to apply this template to exiting presentations.</a:t>
            </a:r>
          </a:p>
          <a:p>
            <a:pPr lvl="1" indent="177800"/>
            <a:r>
              <a:rPr lang="en-GB"/>
              <a:t>Have the latest presentation template open</a:t>
            </a:r>
          </a:p>
          <a:p>
            <a:pPr lvl="1" indent="177800"/>
            <a:r>
              <a:rPr lang="en-GB"/>
              <a:t>Click on the </a:t>
            </a:r>
            <a:r>
              <a:rPr lang="en-GB" b="1"/>
              <a:t>View</a:t>
            </a:r>
            <a:r>
              <a:rPr lang="en-GB"/>
              <a:t> tab and select </a:t>
            </a:r>
            <a:r>
              <a:rPr lang="en-GB" b="1"/>
              <a:t>Normal </a:t>
            </a:r>
            <a:endParaRPr lang="en-GB"/>
          </a:p>
          <a:p>
            <a:pPr lvl="1" indent="177800"/>
            <a:r>
              <a:rPr lang="en-GB"/>
              <a:t>Delete all unwanted slides</a:t>
            </a:r>
          </a:p>
          <a:p>
            <a:pPr lvl="1" indent="177800"/>
            <a:r>
              <a:rPr lang="en-GB"/>
              <a:t>Click on the </a:t>
            </a:r>
            <a:r>
              <a:rPr lang="en-GB" b="1"/>
              <a:t>Insert</a:t>
            </a:r>
            <a:r>
              <a:rPr lang="en-GB"/>
              <a:t> tab from the menu bar and select </a:t>
            </a:r>
            <a:r>
              <a:rPr lang="en-GB" b="1"/>
              <a:t>Slides from Files</a:t>
            </a:r>
          </a:p>
          <a:p>
            <a:pPr lvl="1" indent="177800"/>
            <a:r>
              <a:rPr lang="en-GB"/>
              <a:t>Click on </a:t>
            </a:r>
            <a:r>
              <a:rPr lang="en-GB" b="1"/>
              <a:t>Browse</a:t>
            </a:r>
            <a:r>
              <a:rPr lang="en-GB"/>
              <a:t>. Navigate to the presentation you wish to update with the new template. Highlight the presentation and click </a:t>
            </a:r>
            <a:r>
              <a:rPr lang="en-GB" b="1"/>
              <a:t>Open</a:t>
            </a:r>
            <a:r>
              <a:rPr lang="en-GB"/>
              <a:t> </a:t>
            </a:r>
          </a:p>
          <a:p>
            <a:pPr lvl="1" indent="177800"/>
            <a:r>
              <a:rPr lang="en-GB"/>
              <a:t>Wait for the slides from the presentation to load and click on </a:t>
            </a:r>
            <a:r>
              <a:rPr lang="en-GB" b="1"/>
              <a:t>Insert All</a:t>
            </a:r>
            <a:r>
              <a:rPr lang="en-GB"/>
              <a:t>. Then click </a:t>
            </a:r>
            <a:r>
              <a:rPr lang="en-GB" b="1"/>
              <a:t>Close</a:t>
            </a:r>
          </a:p>
          <a:p>
            <a:pPr lvl="1" indent="177800"/>
            <a:r>
              <a:rPr lang="en-GB"/>
              <a:t>Check the inserted slides to ensure that the most appropriate master slide has been used on each slide </a:t>
            </a:r>
          </a:p>
          <a:p>
            <a:pPr lvl="1" indent="177800"/>
            <a:r>
              <a:rPr lang="en-GB"/>
              <a:t>To change the master applied to a slide select the slide you wish to apply a different master to then click on the </a:t>
            </a:r>
            <a:r>
              <a:rPr lang="en-GB" b="1"/>
              <a:t>Format</a:t>
            </a:r>
            <a:r>
              <a:rPr lang="en-GB"/>
              <a:t> tab from the menu bar and select </a:t>
            </a:r>
            <a:r>
              <a:rPr lang="en-GB" b="1"/>
              <a:t>Slide Design</a:t>
            </a:r>
          </a:p>
          <a:p>
            <a:pPr lvl="1" indent="177800"/>
            <a:r>
              <a:rPr lang="en-GB"/>
              <a:t>From the </a:t>
            </a:r>
            <a:r>
              <a:rPr lang="en-GB" b="1"/>
              <a:t>Used in This Presentation</a:t>
            </a:r>
            <a:r>
              <a:rPr lang="en-GB"/>
              <a:t> section choose the master you wish to apply to the slide and hover over it to reveal a drop-down arrow. Click on the arrow and select </a:t>
            </a:r>
            <a:r>
              <a:rPr lang="en-GB" b="1"/>
              <a:t>Apply to Selected Slides</a:t>
            </a:r>
          </a:p>
          <a:p>
            <a:r>
              <a:rPr lang="en-GB"/>
              <a:t>It is important to thoroughly check the presentation to ensure that no further formatting is needed.</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dirty="0" smtClean="0"/>
              <a:t>  </a:t>
            </a:r>
            <a:r>
              <a:rPr lang="en-US" dirty="0"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a:prstGeom prst="rect">
            <a:avLst/>
          </a:prstGeo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lIns="0"/>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7544" y="188641"/>
            <a:ext cx="8222431" cy="874984"/>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2010</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sp>
        <p:nvSpPr>
          <p:cNvPr id="1036" name="Line 12"/>
          <p:cNvSpPr>
            <a:spLocks noChangeShapeType="1"/>
          </p:cNvSpPr>
          <p:nvPr/>
        </p:nvSpPr>
        <p:spPr bwMode="auto">
          <a:xfrm>
            <a:off x="467545" y="187796"/>
            <a:ext cx="8208912" cy="12230"/>
          </a:xfrm>
          <a:prstGeom prst="line">
            <a:avLst/>
          </a:prstGeom>
          <a:noFill/>
          <a:ln w="6350">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7546630" y="6381328"/>
            <a:ext cx="1143000" cy="342900"/>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sp>
        <p:nvSpPr>
          <p:cNvPr id="1034" name="Line 10"/>
          <p:cNvSpPr>
            <a:spLocks noChangeShapeType="1"/>
          </p:cNvSpPr>
          <p:nvPr/>
        </p:nvSpPr>
        <p:spPr bwMode="auto">
          <a:xfrm>
            <a:off x="455613" y="1052736"/>
            <a:ext cx="8229600" cy="0"/>
          </a:xfrm>
          <a:prstGeom prst="line">
            <a:avLst/>
          </a:prstGeom>
          <a:ln w="19050">
            <a:solidFill>
              <a:srgbClr val="DC2828">
                <a:alpha val="80000"/>
              </a:srgbClr>
            </a:solidFill>
            <a:headEnd/>
            <a:tailEnd/>
          </a:ln>
          <a:effectLst>
            <a:outerShdw blurRad="50800" dist="38100" dir="5400000" algn="t"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txBody>
          <a:bodyPr wrap="none" anchor="ctr"/>
          <a:lstStyle/>
          <a:p>
            <a:endParaRPr lang="en-US"/>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5471592" y="620689"/>
            <a:ext cx="3672408" cy="28803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69"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bg2">
            <a:lumMod val="75000"/>
          </a:schemeClr>
        </a:buClr>
        <a:buSzPct val="75000"/>
        <a:buFont typeface="Arial" pitchFamily="34"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bg2">
            <a:lumMod val="75000"/>
          </a:schemeClr>
        </a:buClr>
        <a:buSzPct val="75000"/>
        <a:buFont typeface="Arial" pitchFamily="34"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bg2">
            <a:lumMod val="75000"/>
          </a:schemeClr>
        </a:buClr>
        <a:buSzPct val="75000"/>
        <a:buFont typeface="Arial" pitchFamily="34"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2010</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251520" y="404664"/>
            <a:ext cx="2160240" cy="648072"/>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2717276" y="1700809"/>
            <a:ext cx="6426724" cy="50405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71" r:id="rId2"/>
    <p:sldLayoutId id="2147483672" r:id="rId3"/>
    <p:sldLayoutId id="2147483673"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tx1">
            <a:lumMod val="50000"/>
          </a:schemeClr>
        </a:buClr>
        <a:buSzPct val="75000"/>
        <a:buFont typeface="Arial"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tx1">
            <a:lumMod val="50000"/>
          </a:schemeClr>
        </a:buClr>
        <a:buSzPct val="75000"/>
        <a:buFont typeface="Arial"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tx1">
            <a:lumMod val="50000"/>
          </a:schemeClr>
        </a:buClr>
        <a:buSzPct val="75000"/>
        <a:buFont typeface="Arial"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Grp="1" noChangeArrowheads="1"/>
          </p:cNvSpPr>
          <p:nvPr>
            <p:ph type="ctrTitle"/>
          </p:nvPr>
        </p:nvSpPr>
        <p:spPr/>
        <p:txBody>
          <a:bodyPr/>
          <a:lstStyle/>
          <a:p>
            <a:r>
              <a:rPr lang="cs-CZ" dirty="0" smtClean="0"/>
              <a:t>Informační průmysl</a:t>
            </a:r>
            <a:br>
              <a:rPr lang="cs-CZ" dirty="0" smtClean="0"/>
            </a:br>
            <a:r>
              <a:rPr lang="cs-CZ" sz="2800" dirty="0" smtClean="0"/>
              <a:t>2010</a:t>
            </a:r>
            <a:endParaRPr lang="en-US" dirty="0"/>
          </a:p>
        </p:txBody>
      </p:sp>
      <p:sp>
        <p:nvSpPr>
          <p:cNvPr id="15366" name="Rectangle 6"/>
          <p:cNvSpPr>
            <a:spLocks noGrp="1" noChangeArrowheads="1"/>
          </p:cNvSpPr>
          <p:nvPr>
            <p:ph type="subTitle" idx="1"/>
          </p:nvPr>
        </p:nvSpPr>
        <p:spPr/>
        <p:txBody>
          <a:bodyPr/>
          <a:lstStyle/>
          <a:p>
            <a:r>
              <a:rPr lang="cs-CZ" dirty="0" smtClean="0"/>
              <a:t>Petr Šmejkal</a:t>
            </a:r>
          </a:p>
          <a:p>
            <a:r>
              <a:rPr lang="cs-CZ" dirty="0" smtClean="0"/>
              <a:t>43262@mail.</a:t>
            </a:r>
            <a:r>
              <a:rPr lang="cs-CZ" dirty="0" err="1" smtClean="0"/>
              <a:t>muni.cz</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Spolehlivost informace</a:t>
            </a:r>
            <a:endParaRPr lang="cs-CZ" dirty="0"/>
          </a:p>
        </p:txBody>
      </p:sp>
      <p:sp>
        <p:nvSpPr>
          <p:cNvPr id="3" name="Zástupný symbol pro obsah 2"/>
          <p:cNvSpPr>
            <a:spLocks noGrp="1"/>
          </p:cNvSpPr>
          <p:nvPr>
            <p:ph idx="1"/>
          </p:nvPr>
        </p:nvSpPr>
        <p:spPr/>
        <p:txBody>
          <a:bodyPr/>
          <a:lstStyle/>
          <a:p>
            <a:r>
              <a:rPr lang="cs-CZ" dirty="0" smtClean="0"/>
              <a:t>Pravdivost informace	</a:t>
            </a:r>
          </a:p>
          <a:p>
            <a:pPr lvl="2"/>
            <a:r>
              <a:rPr lang="cs-CZ" dirty="0" smtClean="0"/>
              <a:t>Stanovení charakteru</a:t>
            </a:r>
          </a:p>
          <a:p>
            <a:pPr lvl="2"/>
            <a:r>
              <a:rPr lang="cs-CZ" dirty="0" smtClean="0"/>
              <a:t>Porovnání vzájemné souvislosti informací, které již známe a máme ověřené</a:t>
            </a:r>
          </a:p>
          <a:p>
            <a:pPr lvl="2"/>
            <a:r>
              <a:rPr lang="cs-CZ" dirty="0" smtClean="0"/>
              <a:t>Provedení logické analýzy obsahu</a:t>
            </a:r>
          </a:p>
          <a:p>
            <a:pPr lvl="2"/>
            <a:r>
              <a:rPr lang="cs-CZ" dirty="0" smtClean="0"/>
              <a:t>Provedení vzájemného porovnání souvislosti zdrojů získaných informací</a:t>
            </a:r>
          </a:p>
          <a:p>
            <a:pPr lvl="2"/>
            <a:r>
              <a:rPr lang="cs-CZ" dirty="0" smtClean="0"/>
              <a:t>Zajištění potvrzení získané informace z dalších nezávislých zdrojů</a:t>
            </a:r>
          </a:p>
          <a:p>
            <a:r>
              <a:rPr lang="cs-CZ" dirty="0" smtClean="0"/>
              <a:t>Stanovení charakteru informací</a:t>
            </a:r>
          </a:p>
          <a:p>
            <a:pPr lvl="2"/>
            <a:r>
              <a:rPr lang="cs-CZ" dirty="0" smtClean="0"/>
              <a:t>Informace operativní – </a:t>
            </a:r>
            <a:r>
              <a:rPr lang="cs-CZ" dirty="0" err="1" smtClean="0"/>
              <a:t>operativní</a:t>
            </a:r>
            <a:r>
              <a:rPr lang="cs-CZ" dirty="0" smtClean="0"/>
              <a:t> ráz, krátká životnost</a:t>
            </a:r>
          </a:p>
          <a:p>
            <a:pPr lvl="2"/>
            <a:r>
              <a:rPr lang="cs-CZ" dirty="0" smtClean="0"/>
              <a:t>Informace heuristická – proces, z něhož vycházejí nové myšlenky</a:t>
            </a:r>
          </a:p>
          <a:p>
            <a:pPr lvl="2"/>
            <a:r>
              <a:rPr lang="cs-CZ" dirty="0" smtClean="0"/>
              <a:t>Informace nomologická – logicky sestavené informace, charakter zákonitostí; platí objektivně &gt; nejcennější</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Spolehlivost informace</a:t>
            </a:r>
            <a:endParaRPr lang="cs-CZ" dirty="0"/>
          </a:p>
        </p:txBody>
      </p:sp>
      <p:sp>
        <p:nvSpPr>
          <p:cNvPr id="3" name="Zástupný symbol pro obsah 2"/>
          <p:cNvSpPr>
            <a:spLocks noGrp="1"/>
          </p:cNvSpPr>
          <p:nvPr>
            <p:ph idx="1"/>
          </p:nvPr>
        </p:nvSpPr>
        <p:spPr/>
        <p:txBody>
          <a:bodyPr/>
          <a:lstStyle/>
          <a:p>
            <a:pPr>
              <a:spcBef>
                <a:spcPts val="1200"/>
              </a:spcBef>
            </a:pPr>
            <a:r>
              <a:rPr lang="cs-CZ" dirty="0" smtClean="0"/>
              <a:t>Porovnání vzájemné souvislosti informací</a:t>
            </a:r>
          </a:p>
          <a:p>
            <a:pPr lvl="1">
              <a:spcBef>
                <a:spcPts val="1200"/>
              </a:spcBef>
            </a:pPr>
            <a:r>
              <a:rPr lang="cs-CZ" dirty="0" smtClean="0"/>
              <a:t>Často rozporné informace, různé možnosti vazeb</a:t>
            </a:r>
          </a:p>
          <a:p>
            <a:pPr lvl="2">
              <a:spcBef>
                <a:spcPts val="1200"/>
              </a:spcBef>
            </a:pPr>
            <a:r>
              <a:rPr lang="cs-CZ" dirty="0" smtClean="0"/>
              <a:t>Informace, které se doplňují – A je pravda, když B je pravda</a:t>
            </a:r>
          </a:p>
          <a:p>
            <a:pPr lvl="2">
              <a:spcBef>
                <a:spcPts val="1200"/>
              </a:spcBef>
            </a:pPr>
            <a:r>
              <a:rPr lang="cs-CZ" dirty="0" smtClean="0"/>
              <a:t>Informace vzájemně závislé</a:t>
            </a:r>
          </a:p>
          <a:p>
            <a:pPr lvl="3">
              <a:spcBef>
                <a:spcPts val="1200"/>
              </a:spcBef>
            </a:pPr>
            <a:r>
              <a:rPr lang="cs-CZ" dirty="0" smtClean="0"/>
              <a:t>Oboustranná závislost – A jen s B a zároveň B jen s A (konjunkce)</a:t>
            </a:r>
          </a:p>
          <a:p>
            <a:pPr lvl="3">
              <a:spcBef>
                <a:spcPts val="1200"/>
              </a:spcBef>
            </a:pPr>
            <a:r>
              <a:rPr lang="cs-CZ" dirty="0" smtClean="0"/>
              <a:t>Jednostranná závislost – A i B, ale když B, tak nemusí být A (implikace)</a:t>
            </a:r>
          </a:p>
          <a:p>
            <a:pPr lvl="2">
              <a:spcBef>
                <a:spcPts val="1200"/>
              </a:spcBef>
            </a:pPr>
            <a:r>
              <a:rPr lang="cs-CZ" dirty="0" smtClean="0"/>
              <a:t>Informace se vzájemně vylučují – když A pak ne B</a:t>
            </a:r>
          </a:p>
          <a:p>
            <a:pPr lvl="2">
              <a:spcBef>
                <a:spcPts val="1200"/>
              </a:spcBef>
            </a:pPr>
            <a:r>
              <a:rPr lang="cs-CZ" dirty="0" smtClean="0"/>
              <a:t>Informace vzájemně nezávislé</a:t>
            </a: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Spolehlivost informace</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Pro hodnocení informací důležité následující faktory:</a:t>
            </a:r>
          </a:p>
          <a:p>
            <a:pPr lvl="1"/>
            <a:r>
              <a:rPr lang="cs-CZ" dirty="0" smtClean="0"/>
              <a:t>Zdroj informace</a:t>
            </a:r>
          </a:p>
          <a:p>
            <a:pPr lvl="1"/>
            <a:r>
              <a:rPr lang="cs-CZ" dirty="0" smtClean="0"/>
              <a:t>Spolehlivost informace</a:t>
            </a:r>
          </a:p>
          <a:p>
            <a:pPr lvl="1"/>
            <a:r>
              <a:rPr lang="cs-CZ" dirty="0" smtClean="0"/>
              <a:t>Obsah informace</a:t>
            </a:r>
          </a:p>
          <a:p>
            <a:pPr lvl="1"/>
            <a:r>
              <a:rPr lang="cs-CZ" dirty="0" smtClean="0"/>
              <a:t>Čas získání informace</a:t>
            </a:r>
          </a:p>
          <a:p>
            <a:pPr lvl="1"/>
            <a:r>
              <a:rPr lang="cs-CZ" dirty="0" smtClean="0"/>
              <a:t>Místo získání informace</a:t>
            </a:r>
          </a:p>
          <a:p>
            <a:pPr lvl="1"/>
            <a:r>
              <a:rPr lang="cs-CZ" dirty="0" smtClean="0"/>
              <a:t>Způsob získání informace</a:t>
            </a:r>
          </a:p>
          <a:p>
            <a:pPr lvl="1"/>
            <a:r>
              <a:rPr lang="cs-CZ" dirty="0" smtClean="0"/>
              <a:t>Cesta informace k firmě</a:t>
            </a:r>
          </a:p>
          <a:p>
            <a:pPr lvl="1"/>
            <a:r>
              <a:rPr lang="cs-CZ" dirty="0" smtClean="0"/>
              <a:t>Cíle informace</a:t>
            </a:r>
          </a:p>
          <a:p>
            <a:pPr lvl="1"/>
            <a:r>
              <a:rPr lang="cs-CZ" dirty="0" smtClean="0"/>
              <a:t>Možnost ověření informace</a:t>
            </a:r>
          </a:p>
          <a:p>
            <a:pPr lvl="1"/>
            <a:r>
              <a:rPr lang="cs-CZ" dirty="0" smtClean="0"/>
              <a:t>Pravdivost informace</a:t>
            </a:r>
          </a:p>
          <a:p>
            <a:pPr lvl="1"/>
            <a:r>
              <a:rPr lang="cs-CZ" dirty="0" smtClean="0"/>
              <a:t>Využitelnost informace</a:t>
            </a:r>
          </a:p>
          <a:p>
            <a:pPr lvl="1"/>
            <a:r>
              <a:rPr lang="cs-CZ" dirty="0" smtClean="0"/>
              <a:t>Důležitost informace pro firmu</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Způsoby získávání informací</a:t>
            </a:r>
            <a:endParaRPr lang="cs-CZ" dirty="0"/>
          </a:p>
        </p:txBody>
      </p:sp>
      <p:sp>
        <p:nvSpPr>
          <p:cNvPr id="3" name="Zástupný symbol pro obsah 2"/>
          <p:cNvSpPr>
            <a:spLocks noGrp="1"/>
          </p:cNvSpPr>
          <p:nvPr>
            <p:ph idx="1"/>
          </p:nvPr>
        </p:nvSpPr>
        <p:spPr/>
        <p:txBody>
          <a:bodyPr/>
          <a:lstStyle/>
          <a:p>
            <a:r>
              <a:rPr lang="cs-CZ" dirty="0" smtClean="0"/>
              <a:t>Analýza problému</a:t>
            </a:r>
          </a:p>
          <a:p>
            <a:pPr lvl="1"/>
            <a:r>
              <a:rPr lang="cs-CZ" dirty="0" smtClean="0"/>
              <a:t>Posouzení potřeby informace – skutečně to potřebujeme vědět?</a:t>
            </a:r>
          </a:p>
          <a:p>
            <a:pPr lvl="1"/>
            <a:r>
              <a:rPr lang="cs-CZ" dirty="0" smtClean="0"/>
              <a:t>Identifikace průvodních znaků zkoumaného jevu – symptomy problému</a:t>
            </a:r>
          </a:p>
          <a:p>
            <a:r>
              <a:rPr lang="cs-CZ" dirty="0" smtClean="0"/>
              <a:t>Získání informace</a:t>
            </a:r>
          </a:p>
          <a:p>
            <a:pPr lvl="1"/>
            <a:r>
              <a:rPr lang="cs-CZ" dirty="0" smtClean="0"/>
              <a:t>Informace, které se nezjistí ve zdrojích, které jsou běžně dostupné, je nutno hledat ve zdrojích jiných, většinou běžnou cestou nedostupných</a:t>
            </a:r>
          </a:p>
          <a:p>
            <a:pPr lvl="1"/>
            <a:r>
              <a:rPr lang="cs-CZ" dirty="0" smtClean="0"/>
              <a:t>Doporučený postup:</a:t>
            </a:r>
          </a:p>
          <a:p>
            <a:pPr lvl="3"/>
            <a:r>
              <a:rPr lang="cs-CZ" dirty="0" smtClean="0"/>
              <a:t>Analýza možných zdrojů</a:t>
            </a:r>
          </a:p>
          <a:p>
            <a:pPr lvl="3"/>
            <a:r>
              <a:rPr lang="cs-CZ" dirty="0" smtClean="0"/>
              <a:t>Analýza možných metod a způsobů získání informací</a:t>
            </a:r>
          </a:p>
          <a:p>
            <a:pPr lvl="3"/>
            <a:r>
              <a:rPr lang="cs-CZ" dirty="0" smtClean="0"/>
              <a:t>Vytvoření podmínek pro úspěšné získání informací</a:t>
            </a:r>
          </a:p>
          <a:p>
            <a:pPr lvl="3"/>
            <a:r>
              <a:rPr lang="cs-CZ" dirty="0" smtClean="0"/>
              <a:t>Vlastní získání informací</a:t>
            </a:r>
          </a:p>
          <a:p>
            <a:pPr lvl="3"/>
            <a:endParaRPr lang="cs-CZ" dirty="0" smtClean="0"/>
          </a:p>
          <a:p>
            <a:pPr lvl="1"/>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Získání informace</a:t>
            </a:r>
            <a:br>
              <a:rPr lang="cs-CZ" dirty="0" smtClean="0"/>
            </a:br>
            <a:endParaRPr lang="cs-CZ" dirty="0"/>
          </a:p>
        </p:txBody>
      </p:sp>
      <p:sp>
        <p:nvSpPr>
          <p:cNvPr id="3" name="Zástupný symbol pro obsah 2"/>
          <p:cNvSpPr>
            <a:spLocks noGrp="1"/>
          </p:cNvSpPr>
          <p:nvPr>
            <p:ph idx="1"/>
          </p:nvPr>
        </p:nvSpPr>
        <p:spPr/>
        <p:txBody>
          <a:bodyPr/>
          <a:lstStyle/>
          <a:p>
            <a:r>
              <a:rPr lang="cs-CZ" dirty="0" smtClean="0"/>
              <a:t>Analýza možných metod a způsobů získání informací</a:t>
            </a:r>
          </a:p>
          <a:p>
            <a:pPr lvl="1"/>
            <a:r>
              <a:rPr lang="cs-CZ" dirty="0" smtClean="0"/>
              <a:t>Nepřímé vs. podmíněné sledování – všeobecné X sledování určité oblasti</a:t>
            </a:r>
          </a:p>
          <a:p>
            <a:pPr lvl="1"/>
            <a:r>
              <a:rPr lang="cs-CZ" dirty="0" smtClean="0"/>
              <a:t>Formální vs. neformální výzkum – podle plánu X bez struktury</a:t>
            </a:r>
          </a:p>
          <a:p>
            <a:r>
              <a:rPr lang="cs-CZ" dirty="0" smtClean="0"/>
              <a:t>Analýza získaných informací</a:t>
            </a:r>
          </a:p>
          <a:p>
            <a:pPr lvl="1"/>
            <a:r>
              <a:rPr lang="cs-CZ" dirty="0" smtClean="0"/>
              <a:t>Informace může být:</a:t>
            </a:r>
          </a:p>
          <a:p>
            <a:pPr lvl="3"/>
            <a:r>
              <a:rPr lang="cs-CZ" dirty="0" smtClean="0"/>
              <a:t>Zastaralá</a:t>
            </a:r>
          </a:p>
          <a:p>
            <a:pPr lvl="3"/>
            <a:r>
              <a:rPr lang="cs-CZ" dirty="0" smtClean="0"/>
              <a:t>Nepravdivá a považovaná za pravdivou – bez vlastního výzkumu nezjistíme</a:t>
            </a:r>
          </a:p>
          <a:p>
            <a:pPr lvl="3"/>
            <a:r>
              <a:rPr lang="cs-CZ" dirty="0" smtClean="0"/>
              <a:t>Nesprávná manipulace s informací – zkreslena při přenosu, chybně vyhodnocena, …</a:t>
            </a:r>
          </a:p>
          <a:p>
            <a:pPr lvl="3"/>
            <a:r>
              <a:rPr lang="cs-CZ" dirty="0" smtClean="0"/>
              <a:t>Chybná informace je vytvořena záměrně – účel zmást konkurenci</a:t>
            </a:r>
          </a:p>
          <a:p>
            <a:pPr lvl="3"/>
            <a:endParaRPr lang="cs-CZ" dirty="0" smtClean="0"/>
          </a:p>
          <a:p>
            <a:pPr lvl="1"/>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dezinformace</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Dezinformace</a:t>
            </a:r>
            <a:endParaRPr lang="cs-CZ" dirty="0"/>
          </a:p>
        </p:txBody>
      </p:sp>
      <p:sp>
        <p:nvSpPr>
          <p:cNvPr id="3" name="Zástupný symbol pro obsah 2"/>
          <p:cNvSpPr>
            <a:spLocks noGrp="1"/>
          </p:cNvSpPr>
          <p:nvPr>
            <p:ph idx="1"/>
          </p:nvPr>
        </p:nvSpPr>
        <p:spPr/>
        <p:txBody>
          <a:bodyPr/>
          <a:lstStyle/>
          <a:p>
            <a:pPr>
              <a:spcBef>
                <a:spcPts val="1200"/>
              </a:spcBef>
            </a:pPr>
            <a:r>
              <a:rPr lang="cs-CZ" dirty="0" smtClean="0"/>
              <a:t>Dezinformace je chápána jako účelová (falešná, klamavá, případně i pravdivá) informace, která cíleně směřuje k ovlivňování určité skupiny lidí, většinou Top managementu konkurenční firmy tak, aby tato jednala ve prospěch naší firmy</a:t>
            </a:r>
          </a:p>
          <a:p>
            <a:pPr>
              <a:spcBef>
                <a:spcPts val="1200"/>
              </a:spcBef>
            </a:pPr>
            <a:r>
              <a:rPr lang="cs-CZ" dirty="0" smtClean="0"/>
              <a:t>Dezinformace je běžně využívaná</a:t>
            </a:r>
          </a:p>
          <a:p>
            <a:pPr>
              <a:spcBef>
                <a:spcPts val="1200"/>
              </a:spcBef>
            </a:pPr>
            <a:r>
              <a:rPr lang="cs-CZ" dirty="0" smtClean="0"/>
              <a:t>Průzkum bojem – „útok na filiálku“ často ukáže silné a slabé stránky konkurentovy strategie a obranných možností</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Dezinformace</a:t>
            </a:r>
            <a:endParaRPr lang="cs-CZ" dirty="0"/>
          </a:p>
        </p:txBody>
      </p:sp>
      <p:sp>
        <p:nvSpPr>
          <p:cNvPr id="3" name="Zástupný symbol pro obsah 2"/>
          <p:cNvSpPr>
            <a:spLocks noGrp="1"/>
          </p:cNvSpPr>
          <p:nvPr>
            <p:ph idx="1"/>
          </p:nvPr>
        </p:nvSpPr>
        <p:spPr/>
        <p:txBody>
          <a:bodyPr>
            <a:normAutofit/>
          </a:bodyPr>
          <a:lstStyle/>
          <a:p>
            <a:pPr>
              <a:lnSpc>
                <a:spcPct val="120000"/>
              </a:lnSpc>
              <a:spcBef>
                <a:spcPts val="1200"/>
              </a:spcBef>
            </a:pPr>
            <a:r>
              <a:rPr lang="cs-CZ" dirty="0" smtClean="0"/>
              <a:t>Dvě základní charakteristiky:</a:t>
            </a:r>
          </a:p>
          <a:p>
            <a:pPr lvl="1">
              <a:lnSpc>
                <a:spcPct val="120000"/>
              </a:lnSpc>
              <a:spcBef>
                <a:spcPts val="1200"/>
              </a:spcBef>
            </a:pPr>
            <a:r>
              <a:rPr lang="cs-CZ" dirty="0" smtClean="0"/>
              <a:t>Záměrnost vytvoření</a:t>
            </a:r>
          </a:p>
          <a:p>
            <a:pPr lvl="1">
              <a:lnSpc>
                <a:spcPct val="120000"/>
              </a:lnSpc>
              <a:spcBef>
                <a:spcPts val="1200"/>
              </a:spcBef>
            </a:pPr>
            <a:r>
              <a:rPr lang="cs-CZ" dirty="0" smtClean="0"/>
              <a:t>Úmysl dezinformace</a:t>
            </a:r>
          </a:p>
          <a:p>
            <a:pPr>
              <a:lnSpc>
                <a:spcPct val="120000"/>
              </a:lnSpc>
              <a:spcBef>
                <a:spcPts val="1200"/>
              </a:spcBef>
            </a:pPr>
            <a:r>
              <a:rPr lang="cs-CZ" dirty="0" smtClean="0"/>
              <a:t>Dvě základní formy:</a:t>
            </a:r>
          </a:p>
          <a:p>
            <a:pPr lvl="1">
              <a:lnSpc>
                <a:spcPct val="120000"/>
              </a:lnSpc>
              <a:spcBef>
                <a:spcPts val="1200"/>
              </a:spcBef>
            </a:pPr>
            <a:r>
              <a:rPr lang="cs-CZ" dirty="0" smtClean="0"/>
              <a:t>Aktivní – promyšlená snaha o vytvoření určité představy</a:t>
            </a:r>
          </a:p>
          <a:p>
            <a:pPr lvl="1">
              <a:lnSpc>
                <a:spcPct val="120000"/>
              </a:lnSpc>
              <a:spcBef>
                <a:spcPts val="1200"/>
              </a:spcBef>
            </a:pPr>
            <a:r>
              <a:rPr lang="cs-CZ" dirty="0" smtClean="0"/>
              <a:t>Pasivní – záměrné zatajení důležité skutečnosti</a:t>
            </a:r>
          </a:p>
          <a:p>
            <a:pPr>
              <a:lnSpc>
                <a:spcPct val="120000"/>
              </a:lnSpc>
              <a:spcBef>
                <a:spcPts val="1200"/>
              </a:spcBef>
            </a:pPr>
            <a:r>
              <a:rPr lang="cs-CZ" dirty="0" smtClean="0"/>
              <a:t>Základní podmínka úspěšnosti dezinformace – směs pravdivých a nepravdivých informací</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dezinformace	</a:t>
            </a:r>
            <a:endParaRPr lang="cs-CZ" dirty="0"/>
          </a:p>
        </p:txBody>
      </p:sp>
      <p:sp>
        <p:nvSpPr>
          <p:cNvPr id="3" name="Zástupný symbol pro obsah 2"/>
          <p:cNvSpPr>
            <a:spLocks noGrp="1"/>
          </p:cNvSpPr>
          <p:nvPr>
            <p:ph idx="1"/>
          </p:nvPr>
        </p:nvSpPr>
        <p:spPr/>
        <p:txBody>
          <a:bodyPr>
            <a:normAutofit fontScale="85000" lnSpcReduction="10000"/>
          </a:bodyPr>
          <a:lstStyle/>
          <a:p>
            <a:pPr>
              <a:lnSpc>
                <a:spcPct val="110000"/>
              </a:lnSpc>
              <a:spcBef>
                <a:spcPts val="1200"/>
              </a:spcBef>
            </a:pPr>
            <a:r>
              <a:rPr lang="cs-CZ" dirty="0" smtClean="0"/>
              <a:t>Filtrování informací</a:t>
            </a:r>
          </a:p>
          <a:p>
            <a:pPr lvl="2">
              <a:lnSpc>
                <a:spcPct val="110000"/>
              </a:lnSpc>
              <a:spcBef>
                <a:spcPts val="1200"/>
              </a:spcBef>
            </a:pPr>
            <a:r>
              <a:rPr lang="cs-CZ" dirty="0" smtClean="0"/>
              <a:t>Jen pravda, ale pečlivě vybírané kousky, vytvářející jiný obraz skutečnosti</a:t>
            </a:r>
          </a:p>
          <a:p>
            <a:pPr>
              <a:lnSpc>
                <a:spcPct val="110000"/>
              </a:lnSpc>
              <a:spcBef>
                <a:spcPts val="1200"/>
              </a:spcBef>
            </a:pPr>
            <a:r>
              <a:rPr lang="cs-CZ" dirty="0" smtClean="0"/>
              <a:t>Svatá pravda</a:t>
            </a:r>
          </a:p>
          <a:p>
            <a:pPr lvl="2">
              <a:lnSpc>
                <a:spcPct val="110000"/>
              </a:lnSpc>
              <a:spcBef>
                <a:spcPts val="1200"/>
              </a:spcBef>
            </a:pPr>
            <a:r>
              <a:rPr lang="cs-CZ" dirty="0" smtClean="0"/>
              <a:t>Pravda, která je servírována stylem a kanály tak, že je vyhodnocena jako nepravdivá</a:t>
            </a:r>
          </a:p>
          <a:p>
            <a:pPr>
              <a:lnSpc>
                <a:spcPct val="110000"/>
              </a:lnSpc>
              <a:spcBef>
                <a:spcPts val="1200"/>
              </a:spcBef>
            </a:pPr>
            <a:r>
              <a:rPr lang="cs-CZ" dirty="0" smtClean="0"/>
              <a:t>Negativní dezinformace</a:t>
            </a:r>
          </a:p>
          <a:p>
            <a:pPr lvl="2">
              <a:lnSpc>
                <a:spcPct val="110000"/>
              </a:lnSpc>
              <a:spcBef>
                <a:spcPts val="1200"/>
              </a:spcBef>
            </a:pPr>
            <a:r>
              <a:rPr lang="cs-CZ" dirty="0" smtClean="0"/>
              <a:t>Vhodným kanálem jsou sděleny konkurenci hanlivé informace o </a:t>
            </a:r>
            <a:r>
              <a:rPr lang="cs-CZ" dirty="0" err="1" smtClean="0"/>
              <a:t>naás</a:t>
            </a:r>
            <a:r>
              <a:rPr lang="cs-CZ" dirty="0" smtClean="0"/>
              <a:t>, které však můžeme snadno vyvrátit</a:t>
            </a:r>
          </a:p>
          <a:p>
            <a:pPr>
              <a:lnSpc>
                <a:spcPct val="110000"/>
              </a:lnSpc>
              <a:spcBef>
                <a:spcPts val="1200"/>
              </a:spcBef>
            </a:pPr>
            <a:r>
              <a:rPr lang="cs-CZ" dirty="0" smtClean="0"/>
              <a:t>Symptomy</a:t>
            </a:r>
          </a:p>
          <a:p>
            <a:pPr lvl="2">
              <a:lnSpc>
                <a:spcPct val="110000"/>
              </a:lnSpc>
              <a:spcBef>
                <a:spcPts val="1200"/>
              </a:spcBef>
            </a:pPr>
            <a:r>
              <a:rPr lang="cs-CZ" dirty="0" smtClean="0"/>
              <a:t>Sdělují se jen náznaky, protože firma by nepravdivé informace odhalila</a:t>
            </a:r>
          </a:p>
          <a:p>
            <a:pPr>
              <a:lnSpc>
                <a:spcPct val="110000"/>
              </a:lnSpc>
              <a:spcBef>
                <a:spcPts val="1200"/>
              </a:spcBef>
            </a:pPr>
            <a:r>
              <a:rPr lang="cs-CZ" dirty="0" smtClean="0"/>
              <a:t>Siónští mudrci</a:t>
            </a:r>
          </a:p>
          <a:p>
            <a:pPr lvl="2">
              <a:lnSpc>
                <a:spcPct val="110000"/>
              </a:lnSpc>
              <a:spcBef>
                <a:spcPts val="1200"/>
              </a:spcBef>
            </a:pPr>
            <a:r>
              <a:rPr lang="cs-CZ" dirty="0" smtClean="0"/>
              <a:t>Počítáme s odhalením dezinformace tak, že autorství je přisuzováno konkurenční firmě</a:t>
            </a:r>
          </a:p>
          <a:p>
            <a:pPr lvl="2">
              <a:lnSpc>
                <a:spcPct val="110000"/>
              </a:lnSpc>
              <a:spcBef>
                <a:spcPts val="1200"/>
              </a:spcBef>
            </a:pP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Způsoby dezinformace</a:t>
            </a:r>
            <a:endParaRPr lang="cs-CZ" dirty="0"/>
          </a:p>
        </p:txBody>
      </p:sp>
      <p:sp>
        <p:nvSpPr>
          <p:cNvPr id="3" name="Zástupný symbol pro obsah 2"/>
          <p:cNvSpPr>
            <a:spLocks noGrp="1"/>
          </p:cNvSpPr>
          <p:nvPr>
            <p:ph idx="1"/>
          </p:nvPr>
        </p:nvSpPr>
        <p:spPr/>
        <p:txBody>
          <a:bodyPr/>
          <a:lstStyle/>
          <a:p>
            <a:r>
              <a:rPr lang="cs-CZ" dirty="0" smtClean="0"/>
              <a:t>Maskování vlastních záměrů a akcí</a:t>
            </a:r>
          </a:p>
          <a:p>
            <a:pPr lvl="2"/>
            <a:r>
              <a:rPr lang="cs-CZ" dirty="0" smtClean="0"/>
              <a:t>Skrýt, utajit vše, co firma připravuje</a:t>
            </a:r>
          </a:p>
          <a:p>
            <a:pPr lvl="2"/>
            <a:r>
              <a:rPr lang="cs-CZ" dirty="0" smtClean="0"/>
              <a:t>Předstírat, vytvořit falešnou představu o tom, co se děje</a:t>
            </a:r>
          </a:p>
          <a:p>
            <a:pPr lvl="2"/>
            <a:endParaRPr lang="cs-CZ" dirty="0" smtClean="0"/>
          </a:p>
          <a:p>
            <a:r>
              <a:rPr lang="cs-CZ" dirty="0" smtClean="0"/>
              <a:t>Odvedení konkurentovy pozornosti a jeho dezorientace</a:t>
            </a:r>
          </a:p>
          <a:p>
            <a:pPr lvl="2"/>
            <a:r>
              <a:rPr lang="cs-CZ" dirty="0" smtClean="0"/>
              <a:t>Znemožnit konkurenci správnou orientaci, dezorientovat ho</a:t>
            </a:r>
          </a:p>
          <a:p>
            <a:pPr lvl="2"/>
            <a:endParaRPr lang="cs-CZ" dirty="0" smtClean="0"/>
          </a:p>
          <a:p>
            <a:r>
              <a:rPr lang="cs-CZ" dirty="0" smtClean="0"/>
              <a:t>Vyprovokování konkurenta k určité, pro nás výhodné akci</a:t>
            </a:r>
          </a:p>
          <a:p>
            <a:pPr lvl="2"/>
            <a:r>
              <a:rPr lang="cs-CZ" dirty="0" smtClean="0"/>
              <a:t>Donutit k akci, která ukáže slabiny nebo to v čem jsou silní – můžeme se tomu vyhnout</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6"/>
          <p:cNvSpPr>
            <a:spLocks noGrp="1" noChangeArrowheads="1"/>
          </p:cNvSpPr>
          <p:nvPr>
            <p:ph type="title"/>
          </p:nvPr>
        </p:nvSpPr>
        <p:spPr>
          <a:xfrm>
            <a:off x="467544" y="200025"/>
            <a:ext cx="7560841" cy="863600"/>
          </a:xfrm>
        </p:spPr>
        <p:txBody>
          <a:bodyPr/>
          <a:lstStyle/>
          <a:p>
            <a:r>
              <a:rPr lang="cs-CZ" dirty="0" smtClean="0"/>
              <a:t>Informační průmysl - obsah</a:t>
            </a:r>
            <a:endParaRPr lang="en-US" sz="2600" b="0" dirty="0"/>
          </a:p>
        </p:txBody>
      </p:sp>
      <p:sp>
        <p:nvSpPr>
          <p:cNvPr id="51207" name="Rectangle 7"/>
          <p:cNvSpPr>
            <a:spLocks noGrp="1" noChangeArrowheads="1"/>
          </p:cNvSpPr>
          <p:nvPr>
            <p:ph type="body" idx="1"/>
          </p:nvPr>
        </p:nvSpPr>
        <p:spPr/>
        <p:txBody>
          <a:bodyPr/>
          <a:lstStyle/>
          <a:p>
            <a:r>
              <a:rPr lang="cs-CZ" dirty="0" smtClean="0">
                <a:solidFill>
                  <a:schemeClr val="bg1">
                    <a:lumMod val="75000"/>
                  </a:schemeClr>
                </a:solidFill>
              </a:rPr>
              <a:t>Zaměření a obsah IP</a:t>
            </a:r>
          </a:p>
          <a:p>
            <a:r>
              <a:rPr lang="cs-CZ" dirty="0" smtClean="0">
                <a:solidFill>
                  <a:schemeClr val="bg1">
                    <a:lumMod val="75000"/>
                  </a:schemeClr>
                </a:solidFill>
              </a:rPr>
              <a:t>Informační a znalostní management</a:t>
            </a:r>
          </a:p>
          <a:p>
            <a:r>
              <a:rPr lang="cs-CZ" dirty="0" err="1" smtClean="0">
                <a:solidFill>
                  <a:schemeClr val="bg1">
                    <a:lumMod val="75000"/>
                  </a:schemeClr>
                </a:solidFill>
              </a:rPr>
              <a:t>Research</a:t>
            </a:r>
            <a:r>
              <a:rPr lang="cs-CZ" dirty="0" smtClean="0">
                <a:solidFill>
                  <a:schemeClr val="bg1">
                    <a:lumMod val="75000"/>
                  </a:schemeClr>
                </a:solidFill>
              </a:rPr>
              <a:t> - výzkum</a:t>
            </a:r>
          </a:p>
          <a:p>
            <a:r>
              <a:rPr lang="cs-CZ" dirty="0" smtClean="0">
                <a:solidFill>
                  <a:schemeClr val="bg1">
                    <a:lumMod val="75000"/>
                  </a:schemeClr>
                </a:solidFill>
              </a:rPr>
              <a:t>Analýza a syntéza informací</a:t>
            </a:r>
          </a:p>
          <a:p>
            <a:r>
              <a:rPr lang="cs-CZ" dirty="0" err="1" smtClean="0"/>
              <a:t>Competitive</a:t>
            </a:r>
            <a:r>
              <a:rPr lang="cs-CZ" dirty="0" smtClean="0"/>
              <a:t> </a:t>
            </a:r>
            <a:r>
              <a:rPr lang="cs-CZ" dirty="0" err="1" smtClean="0"/>
              <a:t>Intelligence</a:t>
            </a:r>
            <a:endParaRPr lang="cs-CZ" dirty="0" smtClean="0"/>
          </a:p>
          <a:p>
            <a:pPr lvl="3"/>
            <a:r>
              <a:rPr lang="cs-CZ" dirty="0" smtClean="0"/>
              <a:t>Práce s informacemi</a:t>
            </a:r>
          </a:p>
          <a:p>
            <a:pPr lvl="3"/>
            <a:r>
              <a:rPr lang="cs-CZ" dirty="0" smtClean="0"/>
              <a:t>Hodnocení informací</a:t>
            </a:r>
          </a:p>
          <a:p>
            <a:pPr lvl="3"/>
            <a:r>
              <a:rPr lang="cs-CZ" dirty="0" smtClean="0"/>
              <a:t>Dezinformace</a:t>
            </a:r>
          </a:p>
          <a:p>
            <a:pPr lvl="3"/>
            <a:r>
              <a:rPr lang="cs-CZ" dirty="0" smtClean="0"/>
              <a:t>Primární výzkum</a:t>
            </a:r>
            <a:endParaRPr lang="cs-CZ" dirty="0" smtClean="0"/>
          </a:p>
          <a:p>
            <a:pPr lvl="3"/>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Primární </a:t>
            </a:r>
            <a:r>
              <a:rPr lang="cs-CZ" dirty="0" err="1" smtClean="0"/>
              <a:t>research</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Sběr dat primárním výzkumem</a:t>
            </a:r>
            <a:endParaRPr lang="cs-CZ" dirty="0"/>
          </a:p>
        </p:txBody>
      </p:sp>
      <p:sp>
        <p:nvSpPr>
          <p:cNvPr id="3" name="Zástupný symbol pro obsah 2"/>
          <p:cNvSpPr>
            <a:spLocks noGrp="1"/>
          </p:cNvSpPr>
          <p:nvPr>
            <p:ph idx="1"/>
          </p:nvPr>
        </p:nvSpPr>
        <p:spPr/>
        <p:txBody>
          <a:bodyPr/>
          <a:lstStyle/>
          <a:p>
            <a:r>
              <a:rPr lang="cs-CZ" dirty="0" smtClean="0"/>
              <a:t>Jedinečná data</a:t>
            </a:r>
          </a:p>
          <a:p>
            <a:r>
              <a:rPr lang="cs-CZ" dirty="0" smtClean="0"/>
              <a:t>Problém s kvalitou</a:t>
            </a:r>
          </a:p>
          <a:p>
            <a:endParaRPr lang="cs-CZ" dirty="0" smtClean="0"/>
          </a:p>
          <a:p>
            <a:r>
              <a:rPr lang="cs-CZ" dirty="0" smtClean="0"/>
              <a:t>Dva přístupy:</a:t>
            </a:r>
          </a:p>
          <a:p>
            <a:pPr lvl="2"/>
            <a:r>
              <a:rPr lang="cs-CZ" dirty="0" smtClean="0"/>
              <a:t>Kvalitativní</a:t>
            </a:r>
          </a:p>
          <a:p>
            <a:pPr lvl="2"/>
            <a:r>
              <a:rPr lang="cs-CZ" dirty="0" smtClean="0"/>
              <a:t>Kvantitativní</a:t>
            </a:r>
          </a:p>
          <a:p>
            <a:pPr lvl="2"/>
            <a:r>
              <a:rPr lang="cs-CZ" dirty="0" smtClean="0"/>
              <a:t>- oba výhody i nevýhody</a:t>
            </a:r>
          </a:p>
          <a:p>
            <a:pPr lvl="2"/>
            <a:endParaRPr lang="cs-CZ" dirty="0" smtClean="0"/>
          </a:p>
          <a:p>
            <a:r>
              <a:rPr lang="cs-CZ" dirty="0" smtClean="0"/>
              <a:t>Často jako podklad pro další analýzu</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Primární výzkum</a:t>
            </a:r>
            <a:endParaRPr lang="cs-CZ" dirty="0"/>
          </a:p>
        </p:txBody>
      </p:sp>
      <p:sp>
        <p:nvSpPr>
          <p:cNvPr id="3" name="Zástupný symbol pro obsah 2"/>
          <p:cNvSpPr>
            <a:spLocks noGrp="1"/>
          </p:cNvSpPr>
          <p:nvPr>
            <p:ph idx="1"/>
          </p:nvPr>
        </p:nvSpPr>
        <p:spPr/>
        <p:txBody>
          <a:bodyPr/>
          <a:lstStyle/>
          <a:p>
            <a:r>
              <a:rPr lang="cs-CZ" dirty="0" smtClean="0"/>
              <a:t>Výhody:</a:t>
            </a:r>
          </a:p>
          <a:p>
            <a:pPr lvl="1"/>
            <a:r>
              <a:rPr lang="cs-CZ" dirty="0" smtClean="0"/>
              <a:t>Přesně adresované odpovědi na základní otázky – co potřebujeme vědět</a:t>
            </a:r>
          </a:p>
          <a:p>
            <a:pPr lvl="1"/>
            <a:r>
              <a:rPr lang="cs-CZ" dirty="0" smtClean="0"/>
              <a:t>Větší kontrola nad sběrem – co přesně získáváme, kolik, atd.</a:t>
            </a:r>
          </a:p>
          <a:p>
            <a:pPr lvl="1"/>
            <a:r>
              <a:rPr lang="cs-CZ" dirty="0" smtClean="0"/>
              <a:t>Efektivnější utrácení prostředků – platíme jen za to, co nás zajímá</a:t>
            </a:r>
          </a:p>
          <a:p>
            <a:pPr lvl="1"/>
            <a:r>
              <a:rPr lang="cs-CZ" dirty="0" err="1" smtClean="0"/>
              <a:t>Prorietární</a:t>
            </a:r>
            <a:r>
              <a:rPr lang="cs-CZ" dirty="0" smtClean="0"/>
              <a:t> informace – výsledky jen pro nás</a:t>
            </a:r>
          </a:p>
          <a:p>
            <a:pPr lvl="1"/>
            <a:endParaRPr lang="cs-CZ" dirty="0" smtClean="0"/>
          </a:p>
          <a:p>
            <a:r>
              <a:rPr lang="cs-CZ" dirty="0" smtClean="0"/>
              <a:t>Nevýhody</a:t>
            </a:r>
          </a:p>
          <a:p>
            <a:pPr lvl="1"/>
            <a:r>
              <a:rPr lang="cs-CZ" dirty="0" smtClean="0"/>
              <a:t>Cena – vyšší než u sekundárního</a:t>
            </a:r>
          </a:p>
          <a:p>
            <a:pPr lvl="1"/>
            <a:r>
              <a:rPr lang="cs-CZ" dirty="0" smtClean="0"/>
              <a:t>Časová náročnost – není to „</a:t>
            </a:r>
            <a:r>
              <a:rPr lang="cs-CZ" dirty="0" err="1" smtClean="0"/>
              <a:t>ready</a:t>
            </a:r>
            <a:r>
              <a:rPr lang="cs-CZ" dirty="0" smtClean="0"/>
              <a:t> to use“</a:t>
            </a:r>
          </a:p>
          <a:p>
            <a:pPr lvl="1"/>
            <a:r>
              <a:rPr lang="cs-CZ" dirty="0" smtClean="0"/>
              <a:t>Ne vždy proveditelné – někdy nevhodná situace, moc velký záběr apod.</a:t>
            </a: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Sběr kvantitativních dat</a:t>
            </a:r>
            <a:endParaRPr lang="cs-CZ" dirty="0"/>
          </a:p>
        </p:txBody>
      </p:sp>
      <p:sp>
        <p:nvSpPr>
          <p:cNvPr id="3" name="Zástupný symbol pro obsah 2"/>
          <p:cNvSpPr>
            <a:spLocks noGrp="1"/>
          </p:cNvSpPr>
          <p:nvPr>
            <p:ph idx="1"/>
          </p:nvPr>
        </p:nvSpPr>
        <p:spPr/>
        <p:txBody>
          <a:bodyPr/>
          <a:lstStyle/>
          <a:p>
            <a:r>
              <a:rPr lang="cs-CZ" dirty="0" smtClean="0"/>
              <a:t>Vhodné pro testování hypotéz</a:t>
            </a:r>
          </a:p>
          <a:p>
            <a:endParaRPr lang="cs-CZ" dirty="0" smtClean="0"/>
          </a:p>
          <a:p>
            <a:r>
              <a:rPr lang="cs-CZ" dirty="0" smtClean="0"/>
              <a:t>Průzkum (</a:t>
            </a:r>
            <a:r>
              <a:rPr lang="cs-CZ" dirty="0" err="1" smtClean="0"/>
              <a:t>Survey</a:t>
            </a:r>
            <a:r>
              <a:rPr lang="cs-CZ" dirty="0" smtClean="0"/>
              <a:t>)</a:t>
            </a:r>
          </a:p>
          <a:p>
            <a:r>
              <a:rPr lang="cs-CZ" dirty="0" smtClean="0"/>
              <a:t>Sledování (</a:t>
            </a:r>
            <a:r>
              <a:rPr lang="cs-CZ" dirty="0" err="1" smtClean="0"/>
              <a:t>Tracking</a:t>
            </a:r>
            <a:r>
              <a:rPr lang="cs-CZ" dirty="0" smtClean="0"/>
              <a:t>)</a:t>
            </a:r>
          </a:p>
          <a:p>
            <a:r>
              <a:rPr lang="cs-CZ" smtClean="0"/>
              <a:t>Experiment</a:t>
            </a:r>
            <a:endParaRPr lang="cs-CZ" dirty="0" smtClean="0"/>
          </a:p>
          <a:p>
            <a:pPr lvl="1"/>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Sběr kvalitativních dat</a:t>
            </a:r>
            <a:endParaRPr lang="cs-CZ" dirty="0"/>
          </a:p>
        </p:txBody>
      </p:sp>
      <p:sp>
        <p:nvSpPr>
          <p:cNvPr id="3" name="Zástupný symbol pro obsah 2"/>
          <p:cNvSpPr>
            <a:spLocks noGrp="1"/>
          </p:cNvSpPr>
          <p:nvPr>
            <p:ph idx="1"/>
          </p:nvPr>
        </p:nvSpPr>
        <p:spPr/>
        <p:txBody>
          <a:bodyPr/>
          <a:lstStyle/>
          <a:p>
            <a:pPr>
              <a:spcBef>
                <a:spcPts val="1200"/>
              </a:spcBef>
            </a:pPr>
            <a:r>
              <a:rPr lang="cs-CZ" dirty="0" smtClean="0"/>
              <a:t>Omezené kapacity</a:t>
            </a:r>
          </a:p>
          <a:p>
            <a:pPr>
              <a:spcBef>
                <a:spcPts val="1200"/>
              </a:spcBef>
            </a:pPr>
            <a:r>
              <a:rPr lang="cs-CZ" dirty="0" smtClean="0"/>
              <a:t>Interview – možnost jít velmi do hloubky, omezeno schopnostmi tazatele, náročné na vyhodnocování, drahé</a:t>
            </a:r>
          </a:p>
          <a:p>
            <a:pPr>
              <a:spcBef>
                <a:spcPts val="1200"/>
              </a:spcBef>
            </a:pPr>
            <a:r>
              <a:rPr lang="cs-CZ" dirty="0" err="1" smtClean="0"/>
              <a:t>Focus</a:t>
            </a:r>
            <a:r>
              <a:rPr lang="cs-CZ" dirty="0" smtClean="0"/>
              <a:t> </a:t>
            </a:r>
            <a:r>
              <a:rPr lang="cs-CZ" dirty="0" err="1" smtClean="0"/>
              <a:t>groups</a:t>
            </a:r>
            <a:r>
              <a:rPr lang="cs-CZ" dirty="0" smtClean="0"/>
              <a:t> – možnost online řízení – snižuje náklady, lepší poměr kvalita/cena než interview</a:t>
            </a:r>
          </a:p>
          <a:p>
            <a:pPr>
              <a:spcBef>
                <a:spcPts val="1200"/>
              </a:spcBef>
            </a:pPr>
            <a:r>
              <a:rPr lang="cs-CZ" dirty="0" smtClean="0"/>
              <a:t>Pozorování – např. chování zákazníků</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Rozhovor </a:t>
            </a:r>
            <a:endParaRPr lang="cs-CZ" dirty="0"/>
          </a:p>
        </p:txBody>
      </p:sp>
      <p:sp>
        <p:nvSpPr>
          <p:cNvPr id="3" name="Zástupný symbol pro obsah 2"/>
          <p:cNvSpPr>
            <a:spLocks noGrp="1"/>
          </p:cNvSpPr>
          <p:nvPr>
            <p:ph idx="1"/>
          </p:nvPr>
        </p:nvSpPr>
        <p:spPr/>
        <p:txBody>
          <a:bodyPr/>
          <a:lstStyle/>
          <a:p>
            <a:r>
              <a:rPr lang="cs-CZ" dirty="0" smtClean="0"/>
              <a:t>Telefonní/osobní – nejpřínosnější zdroj informací</a:t>
            </a:r>
          </a:p>
          <a:p>
            <a:r>
              <a:rPr lang="cs-CZ" dirty="0" smtClean="0"/>
              <a:t>Komplikace – nechuť sdělovat informace</a:t>
            </a:r>
          </a:p>
          <a:p>
            <a:pPr lvl="1"/>
            <a:r>
              <a:rPr lang="cs-CZ" dirty="0" smtClean="0"/>
              <a:t>Obvyklé otázky:</a:t>
            </a:r>
          </a:p>
          <a:p>
            <a:pPr lvl="4"/>
            <a:r>
              <a:rPr lang="cs-CZ" dirty="0" smtClean="0"/>
              <a:t>Proč bych s Vámi o tom měl mluvit? </a:t>
            </a:r>
          </a:p>
          <a:p>
            <a:pPr lvl="4"/>
            <a:r>
              <a:rPr lang="cs-CZ" dirty="0" smtClean="0"/>
              <a:t>Pro koho to děláte? </a:t>
            </a:r>
          </a:p>
          <a:p>
            <a:pPr lvl="4"/>
            <a:r>
              <a:rPr lang="cs-CZ" dirty="0" smtClean="0"/>
              <a:t>Kdo že jste? </a:t>
            </a:r>
          </a:p>
          <a:p>
            <a:pPr lvl="4"/>
            <a:r>
              <a:rPr lang="cs-CZ" dirty="0" smtClean="0"/>
              <a:t>Proč to děláte? </a:t>
            </a:r>
          </a:p>
          <a:p>
            <a:pPr lvl="4"/>
            <a:r>
              <a:rPr lang="cs-CZ" dirty="0" smtClean="0"/>
              <a:t>Jak jste získal moje jméno? </a:t>
            </a:r>
          </a:p>
          <a:p>
            <a:pPr lvl="4"/>
            <a:r>
              <a:rPr lang="cs-CZ" dirty="0" smtClean="0"/>
              <a:t>Nemůžu s Vámi mluvit, mám moc práce. </a:t>
            </a:r>
          </a:p>
          <a:p>
            <a:pPr lvl="4"/>
            <a:r>
              <a:rPr lang="cs-CZ" dirty="0" smtClean="0"/>
              <a:t>To je soukromé, to Vám neřeknu. </a:t>
            </a:r>
          </a:p>
          <a:p>
            <a:pPr lvl="4"/>
            <a:r>
              <a:rPr lang="cs-CZ" dirty="0" smtClean="0"/>
              <a:t>Na to neznám odpověď.</a:t>
            </a:r>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Techniky získávání odpovědí</a:t>
            </a:r>
            <a:endParaRPr lang="cs-CZ" dirty="0"/>
          </a:p>
        </p:txBody>
      </p:sp>
      <p:sp>
        <p:nvSpPr>
          <p:cNvPr id="3" name="Zástupný symbol pro obsah 2"/>
          <p:cNvSpPr>
            <a:spLocks noGrp="1"/>
          </p:cNvSpPr>
          <p:nvPr>
            <p:ph idx="1"/>
          </p:nvPr>
        </p:nvSpPr>
        <p:spPr>
          <a:xfrm>
            <a:off x="455613" y="1412875"/>
            <a:ext cx="8234362" cy="4824437"/>
          </a:xfrm>
        </p:spPr>
        <p:txBody>
          <a:bodyPr>
            <a:normAutofit fontScale="85000" lnSpcReduction="10000"/>
          </a:bodyPr>
          <a:lstStyle/>
          <a:p>
            <a:pPr>
              <a:lnSpc>
                <a:spcPct val="110000"/>
              </a:lnSpc>
              <a:spcBef>
                <a:spcPts val="600"/>
              </a:spcBef>
            </a:pPr>
            <a:r>
              <a:rPr lang="cs-CZ" dirty="0" smtClean="0"/>
              <a:t>Provokativní prohlášení</a:t>
            </a:r>
          </a:p>
          <a:p>
            <a:pPr lvl="2">
              <a:lnSpc>
                <a:spcPct val="110000"/>
              </a:lnSpc>
              <a:spcBef>
                <a:spcPts val="600"/>
              </a:spcBef>
            </a:pPr>
            <a:r>
              <a:rPr lang="cs-CZ" dirty="0" smtClean="0"/>
              <a:t>Prohlášení, většinou, ale ne vždy neškodné, které přinese další otázky</a:t>
            </a:r>
          </a:p>
          <a:p>
            <a:pPr lvl="2">
              <a:lnSpc>
                <a:spcPct val="110000"/>
              </a:lnSpc>
              <a:spcBef>
                <a:spcPts val="600"/>
              </a:spcBef>
            </a:pPr>
            <a:r>
              <a:rPr lang="cs-CZ" dirty="0" err="1" smtClean="0"/>
              <a:t>Např</a:t>
            </a:r>
            <a:r>
              <a:rPr lang="cs-CZ" dirty="0" smtClean="0"/>
              <a:t>: „Vaše firma je opravdu špičkou ve Vašem oboru!“</a:t>
            </a:r>
          </a:p>
          <a:p>
            <a:pPr>
              <a:lnSpc>
                <a:spcPct val="110000"/>
              </a:lnSpc>
              <a:spcBef>
                <a:spcPts val="600"/>
              </a:spcBef>
            </a:pPr>
            <a:r>
              <a:rPr lang="cs-CZ" dirty="0" err="1" smtClean="0"/>
              <a:t>Quid</a:t>
            </a:r>
            <a:r>
              <a:rPr lang="cs-CZ" dirty="0" smtClean="0"/>
              <a:t> pro </a:t>
            </a:r>
            <a:r>
              <a:rPr lang="cs-CZ" dirty="0" smtClean="0"/>
              <a:t>quo</a:t>
            </a:r>
          </a:p>
          <a:p>
            <a:pPr lvl="2">
              <a:lnSpc>
                <a:spcPct val="110000"/>
              </a:lnSpc>
              <a:spcBef>
                <a:spcPts val="600"/>
              </a:spcBef>
            </a:pPr>
            <a:r>
              <a:rPr lang="cs-CZ" dirty="0" smtClean="0"/>
              <a:t>Gesto nebo nabídka výměny informací</a:t>
            </a:r>
          </a:p>
          <a:p>
            <a:pPr lvl="2">
              <a:lnSpc>
                <a:spcPct val="110000"/>
              </a:lnSpc>
              <a:spcBef>
                <a:spcPts val="600"/>
              </a:spcBef>
            </a:pPr>
            <a:r>
              <a:rPr lang="cs-CZ" dirty="0" err="1" smtClean="0"/>
              <a:t>Např</a:t>
            </a:r>
            <a:r>
              <a:rPr lang="cs-CZ" dirty="0" smtClean="0"/>
              <a:t>: </a:t>
            </a:r>
            <a:r>
              <a:rPr lang="cs-CZ" dirty="0" smtClean="0"/>
              <a:t>„Mohu se s Vámi podělit o informace o našich nákladech, když mi nastíníte Vaši strukturu nákladů.“</a:t>
            </a:r>
          </a:p>
          <a:p>
            <a:pPr>
              <a:lnSpc>
                <a:spcPct val="110000"/>
              </a:lnSpc>
              <a:spcBef>
                <a:spcPts val="600"/>
              </a:spcBef>
            </a:pPr>
            <a:r>
              <a:rPr lang="cs-CZ" dirty="0" smtClean="0"/>
              <a:t>Využít nutkání si stěžovat</a:t>
            </a:r>
          </a:p>
          <a:p>
            <a:pPr lvl="2">
              <a:lnSpc>
                <a:spcPct val="110000"/>
              </a:lnSpc>
              <a:spcBef>
                <a:spcPts val="600"/>
              </a:spcBef>
            </a:pPr>
            <a:r>
              <a:rPr lang="cs-CZ" dirty="0" smtClean="0"/>
              <a:t>Využít </a:t>
            </a:r>
            <a:r>
              <a:rPr lang="cs-CZ" dirty="0" smtClean="0"/>
              <a:t>tendenci </a:t>
            </a:r>
            <a:r>
              <a:rPr lang="cs-CZ" dirty="0" smtClean="0"/>
              <a:t>k tomu, že lidé si rádi stěžují k nasměrování hovoru</a:t>
            </a:r>
          </a:p>
          <a:p>
            <a:pPr lvl="2">
              <a:lnSpc>
                <a:spcPct val="110000"/>
              </a:lnSpc>
              <a:spcBef>
                <a:spcPts val="600"/>
              </a:spcBef>
            </a:pPr>
            <a:r>
              <a:rPr lang="cs-CZ" dirty="0" err="1" smtClean="0"/>
              <a:t>Např</a:t>
            </a:r>
            <a:r>
              <a:rPr lang="cs-CZ" dirty="0" smtClean="0"/>
              <a:t>: </a:t>
            </a:r>
            <a:r>
              <a:rPr lang="cs-CZ" dirty="0" smtClean="0"/>
              <a:t>„Zákazníci jsou někdy velmi nároční, že? Jaké s tím máte zkušenosti?“</a:t>
            </a:r>
          </a:p>
          <a:p>
            <a:pPr>
              <a:lnSpc>
                <a:spcPct val="110000"/>
              </a:lnSpc>
              <a:spcBef>
                <a:spcPts val="600"/>
              </a:spcBef>
            </a:pPr>
            <a:r>
              <a:rPr lang="cs-CZ" dirty="0" smtClean="0"/>
              <a:t>Opakování slov</a:t>
            </a:r>
          </a:p>
          <a:p>
            <a:pPr lvl="2">
              <a:lnSpc>
                <a:spcPct val="110000"/>
              </a:lnSpc>
              <a:spcBef>
                <a:spcPts val="600"/>
              </a:spcBef>
            </a:pPr>
            <a:r>
              <a:rPr lang="cs-CZ" dirty="0" smtClean="0"/>
              <a:t>Opakování klíčových slov nebo faktů nám dovolí pokračovat požadovaným směrem</a:t>
            </a:r>
          </a:p>
          <a:p>
            <a:pPr lvl="2">
              <a:lnSpc>
                <a:spcPct val="110000"/>
              </a:lnSpc>
              <a:spcBef>
                <a:spcPts val="600"/>
              </a:spcBef>
            </a:pPr>
            <a:r>
              <a:rPr lang="cs-CZ" dirty="0" err="1" smtClean="0"/>
              <a:t>Např</a:t>
            </a:r>
            <a:r>
              <a:rPr lang="cs-CZ" dirty="0" smtClean="0"/>
              <a:t>: </a:t>
            </a:r>
            <a:r>
              <a:rPr lang="cs-CZ" dirty="0" smtClean="0"/>
              <a:t>„Použil jste termín </a:t>
            </a:r>
            <a:r>
              <a:rPr lang="en-US" dirty="0" smtClean="0"/>
              <a:t>‘</a:t>
            </a:r>
            <a:r>
              <a:rPr lang="cs-CZ" dirty="0" err="1" smtClean="0"/>
              <a:t>xxx</a:t>
            </a:r>
            <a:r>
              <a:rPr lang="en-US" dirty="0" smtClean="0"/>
              <a:t>’</a:t>
            </a:r>
            <a:r>
              <a:rPr lang="cs-CZ" dirty="0" smtClean="0"/>
              <a:t>. Můžete mi říct jak tento proces funguje u Vás?“</a:t>
            </a:r>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Techniky získávání odpovědí</a:t>
            </a:r>
            <a:endParaRPr lang="cs-CZ" dirty="0"/>
          </a:p>
        </p:txBody>
      </p:sp>
      <p:sp>
        <p:nvSpPr>
          <p:cNvPr id="3" name="Zástupný symbol pro obsah 2"/>
          <p:cNvSpPr>
            <a:spLocks noGrp="1"/>
          </p:cNvSpPr>
          <p:nvPr>
            <p:ph idx="1"/>
          </p:nvPr>
        </p:nvSpPr>
        <p:spPr>
          <a:xfrm>
            <a:off x="455613" y="1412875"/>
            <a:ext cx="8234362" cy="4680421"/>
          </a:xfrm>
        </p:spPr>
        <p:txBody>
          <a:bodyPr>
            <a:normAutofit fontScale="77500" lnSpcReduction="20000"/>
          </a:bodyPr>
          <a:lstStyle/>
          <a:p>
            <a:pPr>
              <a:lnSpc>
                <a:spcPct val="120000"/>
              </a:lnSpc>
              <a:spcBef>
                <a:spcPts val="600"/>
              </a:spcBef>
            </a:pPr>
            <a:r>
              <a:rPr lang="cs-CZ" dirty="0" smtClean="0"/>
              <a:t>Citování oficiálních faktů</a:t>
            </a:r>
          </a:p>
          <a:p>
            <a:pPr lvl="2">
              <a:lnSpc>
                <a:spcPct val="120000"/>
              </a:lnSpc>
              <a:spcBef>
                <a:spcPts val="600"/>
              </a:spcBef>
            </a:pPr>
            <a:r>
              <a:rPr lang="cs-CZ" dirty="0" smtClean="0"/>
              <a:t>Využití známých faktů s tím, že lidé mají tendenci opravovat nebo vysvětlovat detaily</a:t>
            </a:r>
          </a:p>
          <a:p>
            <a:pPr lvl="2">
              <a:lnSpc>
                <a:spcPct val="120000"/>
              </a:lnSpc>
              <a:spcBef>
                <a:spcPts val="600"/>
              </a:spcBef>
            </a:pPr>
            <a:r>
              <a:rPr lang="cs-CZ" dirty="0" err="1" smtClean="0"/>
              <a:t>Např</a:t>
            </a:r>
            <a:r>
              <a:rPr lang="cs-CZ" dirty="0" smtClean="0"/>
              <a:t>: </a:t>
            </a:r>
            <a:r>
              <a:rPr lang="cs-CZ" dirty="0" smtClean="0"/>
              <a:t>„Četl jsem v novinách, že jste zavedli novou službu a nebyla úspěšná. Co se stalo?“</a:t>
            </a:r>
          </a:p>
          <a:p>
            <a:pPr>
              <a:lnSpc>
                <a:spcPct val="120000"/>
              </a:lnSpc>
              <a:spcBef>
                <a:spcPts val="600"/>
              </a:spcBef>
            </a:pPr>
            <a:r>
              <a:rPr lang="cs-CZ" dirty="0" smtClean="0"/>
              <a:t>Naivita</a:t>
            </a:r>
          </a:p>
          <a:p>
            <a:pPr lvl="2">
              <a:lnSpc>
                <a:spcPct val="120000"/>
              </a:lnSpc>
              <a:spcBef>
                <a:spcPts val="600"/>
              </a:spcBef>
            </a:pPr>
            <a:r>
              <a:rPr lang="cs-CZ" dirty="0" smtClean="0"/>
              <a:t>Vystupovat jako naivní člověk a využít zkušenějšího člověka, aby cítil potřebu nás poučit</a:t>
            </a:r>
          </a:p>
          <a:p>
            <a:pPr lvl="2">
              <a:lnSpc>
                <a:spcPct val="120000"/>
              </a:lnSpc>
              <a:spcBef>
                <a:spcPts val="600"/>
              </a:spcBef>
            </a:pPr>
            <a:r>
              <a:rPr lang="cs-CZ" dirty="0" err="1" smtClean="0"/>
              <a:t>Např</a:t>
            </a:r>
            <a:r>
              <a:rPr lang="cs-CZ" dirty="0" smtClean="0"/>
              <a:t>: </a:t>
            </a:r>
            <a:r>
              <a:rPr lang="cs-CZ" dirty="0" smtClean="0"/>
              <a:t>„Nejsem v tom zběhlý, můžete mi vysvětlit jaké možnosti má tato účetní aplikace?“</a:t>
            </a:r>
          </a:p>
          <a:p>
            <a:pPr>
              <a:lnSpc>
                <a:spcPct val="120000"/>
              </a:lnSpc>
              <a:spcBef>
                <a:spcPts val="600"/>
              </a:spcBef>
            </a:pPr>
            <a:r>
              <a:rPr lang="cs-CZ" dirty="0" smtClean="0"/>
              <a:t>Nepřímý odkaz</a:t>
            </a:r>
          </a:p>
          <a:p>
            <a:pPr lvl="2">
              <a:lnSpc>
                <a:spcPct val="120000"/>
              </a:lnSpc>
              <a:spcBef>
                <a:spcPts val="600"/>
              </a:spcBef>
            </a:pPr>
            <a:r>
              <a:rPr lang="cs-CZ" dirty="0" smtClean="0"/>
              <a:t>Nepřímé narážky, negativní i pozitivní, které vyvolávají obranu nebo kritiku</a:t>
            </a:r>
          </a:p>
          <a:p>
            <a:pPr lvl="2">
              <a:lnSpc>
                <a:spcPct val="120000"/>
              </a:lnSpc>
              <a:spcBef>
                <a:spcPts val="600"/>
              </a:spcBef>
            </a:pPr>
            <a:r>
              <a:rPr lang="cs-CZ" dirty="0" err="1" smtClean="0"/>
              <a:t>Např</a:t>
            </a:r>
            <a:r>
              <a:rPr lang="cs-CZ" dirty="0" smtClean="0"/>
              <a:t>: </a:t>
            </a:r>
            <a:r>
              <a:rPr lang="cs-CZ" dirty="0" smtClean="0"/>
              <a:t>„Slyšel jsem, že Váš konkurent získává v Evropě čím dál větší podíl.“</a:t>
            </a:r>
          </a:p>
          <a:p>
            <a:pPr>
              <a:lnSpc>
                <a:spcPct val="120000"/>
              </a:lnSpc>
              <a:spcBef>
                <a:spcPts val="600"/>
              </a:spcBef>
            </a:pPr>
            <a:r>
              <a:rPr lang="cs-CZ" dirty="0" smtClean="0"/>
              <a:t>Kritika</a:t>
            </a:r>
          </a:p>
          <a:p>
            <a:pPr lvl="2">
              <a:lnSpc>
                <a:spcPct val="120000"/>
              </a:lnSpc>
              <a:spcBef>
                <a:spcPts val="600"/>
              </a:spcBef>
            </a:pPr>
            <a:r>
              <a:rPr lang="cs-CZ" dirty="0" smtClean="0"/>
              <a:t>Nepřímá kritika individua či organizace vyvolává obranný postoj a předkládání informací, které to podloží</a:t>
            </a:r>
          </a:p>
          <a:p>
            <a:pPr lvl="2">
              <a:lnSpc>
                <a:spcPct val="120000"/>
              </a:lnSpc>
              <a:spcBef>
                <a:spcPts val="600"/>
              </a:spcBef>
            </a:pPr>
            <a:r>
              <a:rPr lang="cs-CZ" dirty="0" err="1" smtClean="0"/>
              <a:t>Např</a:t>
            </a:r>
            <a:r>
              <a:rPr lang="cs-CZ" dirty="0" smtClean="0"/>
              <a:t>: </a:t>
            </a:r>
            <a:r>
              <a:rPr lang="cs-CZ" dirty="0" smtClean="0"/>
              <a:t>„Slyšel jsem, že Vaše výrobky jsou pro zákazníky složité.“</a:t>
            </a:r>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Techniky získávání odpovědí</a:t>
            </a:r>
            <a:endParaRPr lang="cs-CZ" dirty="0"/>
          </a:p>
        </p:txBody>
      </p:sp>
      <p:sp>
        <p:nvSpPr>
          <p:cNvPr id="3" name="Zástupný symbol pro obsah 2"/>
          <p:cNvSpPr>
            <a:spLocks noGrp="1"/>
          </p:cNvSpPr>
          <p:nvPr>
            <p:ph idx="1"/>
          </p:nvPr>
        </p:nvSpPr>
        <p:spPr>
          <a:xfrm>
            <a:off x="455613" y="1412875"/>
            <a:ext cx="8234362" cy="4752429"/>
          </a:xfrm>
        </p:spPr>
        <p:txBody>
          <a:bodyPr>
            <a:normAutofit fontScale="92500" lnSpcReduction="10000"/>
          </a:bodyPr>
          <a:lstStyle/>
          <a:p>
            <a:r>
              <a:rPr lang="cs-CZ" dirty="0" smtClean="0"/>
              <a:t>Závorkování</a:t>
            </a:r>
          </a:p>
          <a:p>
            <a:pPr lvl="2"/>
            <a:r>
              <a:rPr lang="cs-CZ" dirty="0" smtClean="0"/>
              <a:t>Využití rozhovoru pro získání kvantitativních dat</a:t>
            </a:r>
          </a:p>
          <a:p>
            <a:pPr lvl="2"/>
            <a:r>
              <a:rPr lang="cs-CZ" dirty="0" err="1" smtClean="0"/>
              <a:t>Např</a:t>
            </a:r>
            <a:r>
              <a:rPr lang="cs-CZ" dirty="0" smtClean="0"/>
              <a:t>: </a:t>
            </a:r>
            <a:r>
              <a:rPr lang="cs-CZ" dirty="0" smtClean="0"/>
              <a:t>„Jestli tomu správně rozumím, bude cena Vašeho výrobku mezi 100 a 200 korunami…“</a:t>
            </a:r>
          </a:p>
          <a:p>
            <a:r>
              <a:rPr lang="cs-CZ" dirty="0" smtClean="0"/>
              <a:t>Fiktivní nebo opravdová nedůvěra</a:t>
            </a:r>
          </a:p>
          <a:p>
            <a:pPr lvl="2"/>
            <a:r>
              <a:rPr lang="cs-CZ" dirty="0" smtClean="0"/>
              <a:t>Vyjádření obsahující nedůvěru způsobí, že lidé mají tendenci rozšířit předcházející prohlášení</a:t>
            </a:r>
          </a:p>
          <a:p>
            <a:pPr lvl="2"/>
            <a:r>
              <a:rPr lang="cs-CZ" dirty="0" err="1" smtClean="0"/>
              <a:t>Např</a:t>
            </a:r>
            <a:r>
              <a:rPr lang="cs-CZ" dirty="0" smtClean="0"/>
              <a:t>: </a:t>
            </a:r>
            <a:r>
              <a:rPr lang="cs-CZ" dirty="0" smtClean="0"/>
              <a:t>„Nemohu uvěřit všemu tomu pozitivnímu ohlasu na Váš nový produkt!“</a:t>
            </a:r>
          </a:p>
          <a:p>
            <a:r>
              <a:rPr lang="cs-CZ" dirty="0" smtClean="0"/>
              <a:t>Chybné prohlášení</a:t>
            </a:r>
          </a:p>
          <a:p>
            <a:pPr lvl="2"/>
            <a:r>
              <a:rPr lang="cs-CZ" dirty="0" smtClean="0"/>
              <a:t>Záměrně chybné prohlášení, chyba si žádá o napravení</a:t>
            </a:r>
          </a:p>
          <a:p>
            <a:pPr lvl="2"/>
            <a:r>
              <a:rPr lang="cs-CZ" dirty="0" err="1" smtClean="0"/>
              <a:t>Např</a:t>
            </a:r>
            <a:r>
              <a:rPr lang="cs-CZ" dirty="0" smtClean="0"/>
              <a:t>: </a:t>
            </a:r>
            <a:r>
              <a:rPr lang="cs-CZ" dirty="0" smtClean="0"/>
              <a:t>„Slyšel jsem, že Microsoft má velmi vážné problémy.“</a:t>
            </a:r>
            <a:endParaRPr lang="cs-CZ" dirty="0" smtClean="0"/>
          </a:p>
          <a:p>
            <a:pPr lvl="2"/>
            <a:endParaRPr lang="cs-CZ" dirty="0" smtClean="0"/>
          </a:p>
          <a:p>
            <a:r>
              <a:rPr lang="cs-CZ" dirty="0" smtClean="0"/>
              <a:t>Poslouchat, </a:t>
            </a:r>
            <a:r>
              <a:rPr lang="cs-CZ" dirty="0" err="1" smtClean="0"/>
              <a:t>poslouchat</a:t>
            </a:r>
            <a:r>
              <a:rPr lang="cs-CZ" dirty="0" smtClean="0"/>
              <a:t>, </a:t>
            </a:r>
            <a:r>
              <a:rPr lang="cs-CZ" dirty="0" err="1" smtClean="0"/>
              <a:t>poslouchat</a:t>
            </a:r>
            <a:endParaRPr lang="cs-CZ" dirty="0" smtClean="0"/>
          </a:p>
          <a:p>
            <a:r>
              <a:rPr lang="cs-CZ" dirty="0" smtClean="0"/>
              <a:t>Ověřovat, </a:t>
            </a:r>
            <a:r>
              <a:rPr lang="cs-CZ" dirty="0" err="1" smtClean="0"/>
              <a:t>ověřovat</a:t>
            </a:r>
            <a:r>
              <a:rPr lang="cs-CZ" dirty="0" smtClean="0"/>
              <a:t>, </a:t>
            </a:r>
            <a:r>
              <a:rPr lang="cs-CZ" dirty="0" err="1" smtClean="0"/>
              <a:t>ověřovat</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Práce s informacemi</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Analýza získaných dat</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Problém triády – nalezení vyváženého kompromisu mezi časem, kvalitou a rychlostí</a:t>
            </a:r>
          </a:p>
          <a:p>
            <a:endParaRPr lang="cs-CZ" dirty="0" smtClean="0"/>
          </a:p>
          <a:p>
            <a:endParaRPr lang="cs-CZ" dirty="0" smtClean="0"/>
          </a:p>
          <a:p>
            <a:endParaRPr lang="cs-CZ" dirty="0" smtClean="0"/>
          </a:p>
          <a:p>
            <a:endParaRPr lang="cs-CZ" dirty="0" smtClean="0"/>
          </a:p>
          <a:p>
            <a:endParaRPr lang="cs-CZ" dirty="0" smtClean="0"/>
          </a:p>
          <a:p>
            <a:endParaRPr lang="cs-CZ" dirty="0" smtClean="0"/>
          </a:p>
          <a:p>
            <a:endParaRPr lang="cs-CZ" dirty="0" smtClean="0"/>
          </a:p>
          <a:p>
            <a:endParaRPr lang="cs-CZ" dirty="0" smtClean="0"/>
          </a:p>
          <a:p>
            <a:r>
              <a:rPr lang="cs-CZ" dirty="0" smtClean="0"/>
              <a:t>Vždy lze splnit jen dva požadavky!</a:t>
            </a:r>
          </a:p>
          <a:p>
            <a:pPr>
              <a:buNone/>
            </a:pPr>
            <a:endParaRPr lang="cs-CZ" dirty="0"/>
          </a:p>
        </p:txBody>
      </p:sp>
      <p:sp>
        <p:nvSpPr>
          <p:cNvPr id="4" name="Rovnoramenný trojúhelník 3"/>
          <p:cNvSpPr/>
          <p:nvPr/>
        </p:nvSpPr>
        <p:spPr>
          <a:xfrm rot="1526542">
            <a:off x="2978471" y="2267525"/>
            <a:ext cx="3168352" cy="2347863"/>
          </a:xfrm>
          <a:prstGeom prst="triangle">
            <a:avLst>
              <a:gd name="adj" fmla="val 5115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louk 4"/>
          <p:cNvSpPr/>
          <p:nvPr/>
        </p:nvSpPr>
        <p:spPr>
          <a:xfrm rot="4614064">
            <a:off x="2149834" y="2848020"/>
            <a:ext cx="1807969" cy="1172357"/>
          </a:xfrm>
          <a:prstGeom prst="arc">
            <a:avLst>
              <a:gd name="adj1" fmla="val 16170605"/>
              <a:gd name="adj2" fmla="val 20764353"/>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6" name="Oblouk 5"/>
          <p:cNvSpPr/>
          <p:nvPr/>
        </p:nvSpPr>
        <p:spPr>
          <a:xfrm rot="11538525">
            <a:off x="4460156" y="2168076"/>
            <a:ext cx="1807969" cy="1172357"/>
          </a:xfrm>
          <a:prstGeom prst="arc">
            <a:avLst>
              <a:gd name="adj1" fmla="val 16170605"/>
              <a:gd name="adj2" fmla="val 20764353"/>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7" name="Oblouk 6"/>
          <p:cNvSpPr/>
          <p:nvPr/>
        </p:nvSpPr>
        <p:spPr>
          <a:xfrm rot="18021037">
            <a:off x="4198585" y="4351153"/>
            <a:ext cx="1807969" cy="1172357"/>
          </a:xfrm>
          <a:prstGeom prst="arc">
            <a:avLst>
              <a:gd name="adj1" fmla="val 16170605"/>
              <a:gd name="adj2" fmla="val 20764353"/>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8" name="TextovéPole 7"/>
          <p:cNvSpPr txBox="1"/>
          <p:nvPr/>
        </p:nvSpPr>
        <p:spPr>
          <a:xfrm>
            <a:off x="1619672" y="3429000"/>
            <a:ext cx="889987" cy="369332"/>
          </a:xfrm>
          <a:prstGeom prst="rect">
            <a:avLst/>
          </a:prstGeom>
          <a:noFill/>
        </p:spPr>
        <p:txBody>
          <a:bodyPr wrap="none" rtlCol="0">
            <a:spAutoFit/>
          </a:bodyPr>
          <a:lstStyle/>
          <a:p>
            <a:r>
              <a:rPr lang="cs-CZ" dirty="0" smtClean="0"/>
              <a:t>Rychle</a:t>
            </a:r>
            <a:endParaRPr lang="cs-CZ" dirty="0"/>
          </a:p>
        </p:txBody>
      </p:sp>
      <p:sp>
        <p:nvSpPr>
          <p:cNvPr id="9" name="TextovéPole 8"/>
          <p:cNvSpPr txBox="1"/>
          <p:nvPr/>
        </p:nvSpPr>
        <p:spPr>
          <a:xfrm>
            <a:off x="5292080" y="2420888"/>
            <a:ext cx="1728192" cy="553998"/>
          </a:xfrm>
          <a:prstGeom prst="rect">
            <a:avLst/>
          </a:prstGeom>
          <a:noFill/>
        </p:spPr>
        <p:txBody>
          <a:bodyPr wrap="square" rtlCol="0">
            <a:spAutoFit/>
          </a:bodyPr>
          <a:lstStyle/>
          <a:p>
            <a:r>
              <a:rPr lang="cs-CZ" dirty="0" smtClean="0"/>
              <a:t>Kvalitně</a:t>
            </a:r>
          </a:p>
          <a:p>
            <a:r>
              <a:rPr lang="cs-CZ" sz="1200" dirty="0" smtClean="0"/>
              <a:t>(přesně a spolehlivě)</a:t>
            </a:r>
            <a:endParaRPr lang="cs-CZ" sz="1200" dirty="0"/>
          </a:p>
        </p:txBody>
      </p:sp>
      <p:sp>
        <p:nvSpPr>
          <p:cNvPr id="10" name="TextovéPole 9"/>
          <p:cNvSpPr txBox="1"/>
          <p:nvPr/>
        </p:nvSpPr>
        <p:spPr>
          <a:xfrm>
            <a:off x="5508104" y="4797152"/>
            <a:ext cx="1368152" cy="369332"/>
          </a:xfrm>
          <a:prstGeom prst="rect">
            <a:avLst/>
          </a:prstGeom>
          <a:noFill/>
        </p:spPr>
        <p:txBody>
          <a:bodyPr wrap="square" rtlCol="0">
            <a:spAutoFit/>
          </a:bodyPr>
          <a:lstStyle/>
          <a:p>
            <a:r>
              <a:rPr lang="cs-CZ" dirty="0" smtClean="0"/>
              <a:t>Lacino</a:t>
            </a:r>
            <a:endParaRPr lang="cs-CZ" dirty="0"/>
          </a:p>
        </p:txBody>
      </p:sp>
      <p:sp>
        <p:nvSpPr>
          <p:cNvPr id="11" name="Popisek se šipkou doprava 10"/>
          <p:cNvSpPr/>
          <p:nvPr/>
        </p:nvSpPr>
        <p:spPr>
          <a:xfrm rot="17812992">
            <a:off x="3512036" y="4062858"/>
            <a:ext cx="487536" cy="1108547"/>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cs-CZ" sz="1050" dirty="0" smtClean="0"/>
              <a:t>Není kvalitně</a:t>
            </a:r>
            <a:endParaRPr lang="cs-CZ" sz="1050" dirty="0"/>
          </a:p>
        </p:txBody>
      </p:sp>
      <p:sp>
        <p:nvSpPr>
          <p:cNvPr id="12" name="Popisek se šipkou doprava 11"/>
          <p:cNvSpPr/>
          <p:nvPr/>
        </p:nvSpPr>
        <p:spPr>
          <a:xfrm rot="3727234">
            <a:off x="3534008" y="2276042"/>
            <a:ext cx="487536" cy="1108547"/>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cs-CZ" sz="1050" dirty="0" smtClean="0"/>
              <a:t>Není levně</a:t>
            </a:r>
            <a:endParaRPr lang="cs-CZ" sz="1050" dirty="0"/>
          </a:p>
        </p:txBody>
      </p:sp>
      <p:sp>
        <p:nvSpPr>
          <p:cNvPr id="13" name="Popisek se šipkou doprava 12"/>
          <p:cNvSpPr/>
          <p:nvPr/>
        </p:nvSpPr>
        <p:spPr>
          <a:xfrm rot="10522211">
            <a:off x="5336025" y="3158836"/>
            <a:ext cx="487536" cy="1108547"/>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cs-CZ" sz="1050" dirty="0" smtClean="0"/>
              <a:t>Není rychle</a:t>
            </a:r>
            <a:endParaRPr lang="cs-CZ" sz="1050" dirty="0"/>
          </a:p>
        </p:txBody>
      </p:sp>
      <p:sp>
        <p:nvSpPr>
          <p:cNvPr id="15" name="TextovéPole 14"/>
          <p:cNvSpPr txBox="1"/>
          <p:nvPr/>
        </p:nvSpPr>
        <p:spPr>
          <a:xfrm>
            <a:off x="4067944" y="3140968"/>
            <a:ext cx="720080" cy="1015663"/>
          </a:xfrm>
          <a:prstGeom prst="rect">
            <a:avLst/>
          </a:prstGeom>
          <a:noFill/>
        </p:spPr>
        <p:txBody>
          <a:bodyPr wrap="square" rtlCol="0">
            <a:spAutoFit/>
          </a:bodyPr>
          <a:lstStyle/>
          <a:p>
            <a:r>
              <a:rPr lang="cs-CZ" sz="6000" dirty="0" smtClean="0"/>
              <a:t>?</a:t>
            </a:r>
            <a:endParaRPr lang="cs-CZ" sz="6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Způsob zpracování informačních zdrojů</a:t>
            </a:r>
            <a:endParaRPr lang="cs-CZ" dirty="0"/>
          </a:p>
        </p:txBody>
      </p:sp>
      <p:sp>
        <p:nvSpPr>
          <p:cNvPr id="4" name="Obdélník 3"/>
          <p:cNvSpPr/>
          <p:nvPr/>
        </p:nvSpPr>
        <p:spPr>
          <a:xfrm>
            <a:off x="1763688" y="2276872"/>
            <a:ext cx="230425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2">
                    <a:lumMod val="75000"/>
                  </a:schemeClr>
                </a:solidFill>
              </a:rPr>
              <a:t>Cílení vyhledávání</a:t>
            </a:r>
          </a:p>
          <a:p>
            <a:pPr algn="ctr"/>
            <a:r>
              <a:rPr lang="cs-CZ" sz="1050" dirty="0" smtClean="0">
                <a:solidFill>
                  <a:schemeClr val="bg2">
                    <a:lumMod val="75000"/>
                  </a:schemeClr>
                </a:solidFill>
              </a:rPr>
              <a:t>Záznamy s určitými hodnotami atributů či typů vazeb</a:t>
            </a:r>
            <a:endParaRPr lang="cs-CZ" sz="1050" dirty="0">
              <a:solidFill>
                <a:schemeClr val="bg2">
                  <a:lumMod val="75000"/>
                </a:schemeClr>
              </a:solidFill>
            </a:endParaRPr>
          </a:p>
        </p:txBody>
      </p:sp>
      <p:sp>
        <p:nvSpPr>
          <p:cNvPr id="5" name="Obdélník 4"/>
          <p:cNvSpPr/>
          <p:nvPr/>
        </p:nvSpPr>
        <p:spPr>
          <a:xfrm>
            <a:off x="1763688" y="3429000"/>
            <a:ext cx="230425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2">
                    <a:lumMod val="75000"/>
                  </a:schemeClr>
                </a:solidFill>
              </a:rPr>
              <a:t>Analýza vlastností</a:t>
            </a:r>
          </a:p>
          <a:p>
            <a:pPr algn="ctr"/>
            <a:r>
              <a:rPr lang="cs-CZ" sz="1000" dirty="0" smtClean="0">
                <a:solidFill>
                  <a:schemeClr val="bg2">
                    <a:lumMod val="75000"/>
                  </a:schemeClr>
                </a:solidFill>
              </a:rPr>
              <a:t>Skupiny záznamů tvořících dle svých atributů nějaký shluk, trend či výjimku</a:t>
            </a:r>
            <a:endParaRPr lang="cs-CZ" sz="1000" dirty="0">
              <a:solidFill>
                <a:schemeClr val="bg2">
                  <a:lumMod val="75000"/>
                </a:schemeClr>
              </a:solidFill>
            </a:endParaRPr>
          </a:p>
        </p:txBody>
      </p:sp>
      <p:sp>
        <p:nvSpPr>
          <p:cNvPr id="6" name="Obdélník 5"/>
          <p:cNvSpPr/>
          <p:nvPr/>
        </p:nvSpPr>
        <p:spPr>
          <a:xfrm>
            <a:off x="4067944" y="2276872"/>
            <a:ext cx="230425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2">
                    <a:lumMod val="75000"/>
                  </a:schemeClr>
                </a:solidFill>
              </a:rPr>
              <a:t>Kontextová analýza</a:t>
            </a:r>
          </a:p>
          <a:p>
            <a:pPr algn="ctr"/>
            <a:r>
              <a:rPr lang="cs-CZ" sz="1050" dirty="0" smtClean="0">
                <a:solidFill>
                  <a:schemeClr val="bg2">
                    <a:lumMod val="75000"/>
                  </a:schemeClr>
                </a:solidFill>
              </a:rPr>
              <a:t>Znázornění vazeb mezi záznamy v různém uspořádání</a:t>
            </a:r>
            <a:endParaRPr lang="cs-CZ" sz="1050" dirty="0">
              <a:solidFill>
                <a:schemeClr val="bg2">
                  <a:lumMod val="75000"/>
                </a:schemeClr>
              </a:solidFill>
            </a:endParaRPr>
          </a:p>
        </p:txBody>
      </p:sp>
      <p:sp>
        <p:nvSpPr>
          <p:cNvPr id="7" name="Obdélník 6"/>
          <p:cNvSpPr/>
          <p:nvPr/>
        </p:nvSpPr>
        <p:spPr>
          <a:xfrm>
            <a:off x="4067944" y="3429000"/>
            <a:ext cx="230425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2">
                    <a:lumMod val="75000"/>
                  </a:schemeClr>
                </a:solidFill>
              </a:rPr>
              <a:t>Časová analýza</a:t>
            </a:r>
          </a:p>
          <a:p>
            <a:pPr algn="ctr"/>
            <a:r>
              <a:rPr lang="cs-CZ" sz="1050" dirty="0" smtClean="0">
                <a:solidFill>
                  <a:schemeClr val="bg2">
                    <a:lumMod val="75000"/>
                  </a:schemeClr>
                </a:solidFill>
              </a:rPr>
              <a:t>Znázornění záznamů a vazeb z hlediska kauzality jejich vzniku</a:t>
            </a:r>
            <a:endParaRPr lang="cs-CZ" sz="1050" dirty="0">
              <a:solidFill>
                <a:schemeClr val="bg2">
                  <a:lumMod val="75000"/>
                </a:schemeClr>
              </a:solidFill>
            </a:endParaRPr>
          </a:p>
        </p:txBody>
      </p:sp>
      <p:sp>
        <p:nvSpPr>
          <p:cNvPr id="8" name="TextovéPole 7"/>
          <p:cNvSpPr txBox="1"/>
          <p:nvPr/>
        </p:nvSpPr>
        <p:spPr>
          <a:xfrm>
            <a:off x="467544" y="1268760"/>
            <a:ext cx="6480720" cy="369332"/>
          </a:xfrm>
          <a:prstGeom prst="rect">
            <a:avLst/>
          </a:prstGeom>
          <a:noFill/>
        </p:spPr>
        <p:txBody>
          <a:bodyPr wrap="square" rtlCol="0">
            <a:spAutoFit/>
          </a:bodyPr>
          <a:lstStyle/>
          <a:p>
            <a:r>
              <a:rPr lang="cs-CZ" dirty="0" smtClean="0"/>
              <a:t>Práce se strukturovanými zdroji</a:t>
            </a:r>
            <a:endParaRPr lang="cs-CZ" dirty="0"/>
          </a:p>
        </p:txBody>
      </p:sp>
      <p:sp>
        <p:nvSpPr>
          <p:cNvPr id="9" name="TextovéPole 8"/>
          <p:cNvSpPr txBox="1"/>
          <p:nvPr/>
        </p:nvSpPr>
        <p:spPr>
          <a:xfrm>
            <a:off x="971600" y="1988840"/>
            <a:ext cx="677108" cy="2736304"/>
          </a:xfrm>
          <a:prstGeom prst="rect">
            <a:avLst/>
          </a:prstGeom>
          <a:noFill/>
        </p:spPr>
        <p:txBody>
          <a:bodyPr vert="vert270" wrap="square" rtlCol="0">
            <a:spAutoFit/>
          </a:bodyPr>
          <a:lstStyle/>
          <a:p>
            <a:pPr algn="ctr"/>
            <a:r>
              <a:rPr lang="cs-CZ" b="1" dirty="0" smtClean="0"/>
              <a:t>Atributy</a:t>
            </a:r>
          </a:p>
          <a:p>
            <a:r>
              <a:rPr lang="cs-CZ" sz="1400" dirty="0" smtClean="0"/>
              <a:t>Neznámé		známé</a:t>
            </a:r>
            <a:endParaRPr lang="cs-CZ" sz="1400" dirty="0"/>
          </a:p>
        </p:txBody>
      </p:sp>
      <p:sp>
        <p:nvSpPr>
          <p:cNvPr id="10" name="TextovéPole 9"/>
          <p:cNvSpPr txBox="1"/>
          <p:nvPr/>
        </p:nvSpPr>
        <p:spPr>
          <a:xfrm rot="5400000">
            <a:off x="3837402" y="2543418"/>
            <a:ext cx="677108" cy="4824536"/>
          </a:xfrm>
          <a:prstGeom prst="rect">
            <a:avLst/>
          </a:prstGeom>
          <a:noFill/>
        </p:spPr>
        <p:txBody>
          <a:bodyPr vert="vert270" wrap="square" rtlCol="0">
            <a:spAutoFit/>
          </a:bodyPr>
          <a:lstStyle/>
          <a:p>
            <a:pPr algn="ctr"/>
            <a:r>
              <a:rPr lang="cs-CZ" b="1" dirty="0" smtClean="0"/>
              <a:t>Záznamy</a:t>
            </a:r>
          </a:p>
          <a:p>
            <a:r>
              <a:rPr lang="cs-CZ" sz="1400" dirty="0" smtClean="0"/>
              <a:t>Neznámé				známé</a:t>
            </a:r>
            <a:endParaRPr lang="cs-CZ"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Způsob zpracování informačních zdrojů</a:t>
            </a:r>
            <a:endParaRPr lang="cs-CZ" dirty="0"/>
          </a:p>
        </p:txBody>
      </p:sp>
      <p:sp>
        <p:nvSpPr>
          <p:cNvPr id="4" name="Obdélník 3"/>
          <p:cNvSpPr/>
          <p:nvPr/>
        </p:nvSpPr>
        <p:spPr>
          <a:xfrm>
            <a:off x="1763688" y="2276872"/>
            <a:ext cx="230425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2">
                    <a:lumMod val="75000"/>
                  </a:schemeClr>
                </a:solidFill>
              </a:rPr>
              <a:t>Cílení vyhledávání</a:t>
            </a:r>
          </a:p>
          <a:p>
            <a:pPr algn="ctr"/>
            <a:r>
              <a:rPr lang="cs-CZ" sz="1050" dirty="0" smtClean="0">
                <a:solidFill>
                  <a:schemeClr val="bg2">
                    <a:lumMod val="75000"/>
                  </a:schemeClr>
                </a:solidFill>
              </a:rPr>
              <a:t>Dokumenty k danému tématu seřazené dle relevance</a:t>
            </a:r>
            <a:endParaRPr lang="cs-CZ" sz="1050" dirty="0">
              <a:solidFill>
                <a:schemeClr val="bg2">
                  <a:lumMod val="75000"/>
                </a:schemeClr>
              </a:solidFill>
            </a:endParaRPr>
          </a:p>
        </p:txBody>
      </p:sp>
      <p:sp>
        <p:nvSpPr>
          <p:cNvPr id="5" name="Obdélník 4"/>
          <p:cNvSpPr/>
          <p:nvPr/>
        </p:nvSpPr>
        <p:spPr>
          <a:xfrm>
            <a:off x="1763688" y="3429000"/>
            <a:ext cx="230425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2">
                    <a:lumMod val="75000"/>
                  </a:schemeClr>
                </a:solidFill>
              </a:rPr>
              <a:t>Kontextové vyhledávání</a:t>
            </a:r>
          </a:p>
          <a:p>
            <a:pPr algn="ctr"/>
            <a:r>
              <a:rPr lang="cs-CZ" sz="1000" dirty="0" smtClean="0">
                <a:solidFill>
                  <a:schemeClr val="bg2">
                    <a:lumMod val="75000"/>
                  </a:schemeClr>
                </a:solidFill>
              </a:rPr>
              <a:t>Skupiny dokumentů obsahující nějaká společná témata</a:t>
            </a:r>
            <a:endParaRPr lang="cs-CZ" sz="1000" dirty="0">
              <a:solidFill>
                <a:schemeClr val="bg2">
                  <a:lumMod val="75000"/>
                </a:schemeClr>
              </a:solidFill>
            </a:endParaRPr>
          </a:p>
        </p:txBody>
      </p:sp>
      <p:sp>
        <p:nvSpPr>
          <p:cNvPr id="6" name="Obdélník 5"/>
          <p:cNvSpPr/>
          <p:nvPr/>
        </p:nvSpPr>
        <p:spPr>
          <a:xfrm>
            <a:off x="4067944" y="2276872"/>
            <a:ext cx="230425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2">
                    <a:lumMod val="75000"/>
                  </a:schemeClr>
                </a:solidFill>
              </a:rPr>
              <a:t>Kontextová analýza</a:t>
            </a:r>
          </a:p>
          <a:p>
            <a:pPr algn="ctr"/>
            <a:r>
              <a:rPr lang="cs-CZ" sz="1050" dirty="0" smtClean="0">
                <a:solidFill>
                  <a:schemeClr val="bg2">
                    <a:lumMod val="75000"/>
                  </a:schemeClr>
                </a:solidFill>
              </a:rPr>
              <a:t>Souvislosti dokumentů na základě výskytu stejných témat</a:t>
            </a:r>
            <a:endParaRPr lang="cs-CZ" sz="1050" dirty="0">
              <a:solidFill>
                <a:schemeClr val="bg2">
                  <a:lumMod val="75000"/>
                </a:schemeClr>
              </a:solidFill>
            </a:endParaRPr>
          </a:p>
        </p:txBody>
      </p:sp>
      <p:sp>
        <p:nvSpPr>
          <p:cNvPr id="7" name="Obdélník 6"/>
          <p:cNvSpPr/>
          <p:nvPr/>
        </p:nvSpPr>
        <p:spPr>
          <a:xfrm>
            <a:off x="4067944" y="3429000"/>
            <a:ext cx="230425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2">
                    <a:lumMod val="75000"/>
                  </a:schemeClr>
                </a:solidFill>
              </a:rPr>
              <a:t>Obsahová analýza</a:t>
            </a:r>
          </a:p>
          <a:p>
            <a:pPr algn="ctr"/>
            <a:r>
              <a:rPr lang="cs-CZ" sz="1050" dirty="0" smtClean="0">
                <a:solidFill>
                  <a:schemeClr val="bg2">
                    <a:lumMod val="75000"/>
                  </a:schemeClr>
                </a:solidFill>
              </a:rPr>
              <a:t>Skupiny témat obsažených v daném souboru dokumentů</a:t>
            </a:r>
            <a:endParaRPr lang="cs-CZ" sz="1050" dirty="0">
              <a:solidFill>
                <a:schemeClr val="bg2">
                  <a:lumMod val="75000"/>
                </a:schemeClr>
              </a:solidFill>
            </a:endParaRPr>
          </a:p>
        </p:txBody>
      </p:sp>
      <p:sp>
        <p:nvSpPr>
          <p:cNvPr id="8" name="TextovéPole 7"/>
          <p:cNvSpPr txBox="1"/>
          <p:nvPr/>
        </p:nvSpPr>
        <p:spPr>
          <a:xfrm>
            <a:off x="467544" y="1268760"/>
            <a:ext cx="6480720" cy="369332"/>
          </a:xfrm>
          <a:prstGeom prst="rect">
            <a:avLst/>
          </a:prstGeom>
          <a:noFill/>
        </p:spPr>
        <p:txBody>
          <a:bodyPr wrap="square" rtlCol="0">
            <a:spAutoFit/>
          </a:bodyPr>
          <a:lstStyle/>
          <a:p>
            <a:r>
              <a:rPr lang="cs-CZ" dirty="0" smtClean="0"/>
              <a:t>Práce s nestrukturovanými zdroji</a:t>
            </a:r>
            <a:endParaRPr lang="cs-CZ" dirty="0"/>
          </a:p>
        </p:txBody>
      </p:sp>
      <p:sp>
        <p:nvSpPr>
          <p:cNvPr id="9" name="TextovéPole 8"/>
          <p:cNvSpPr txBox="1"/>
          <p:nvPr/>
        </p:nvSpPr>
        <p:spPr>
          <a:xfrm>
            <a:off x="971600" y="1988840"/>
            <a:ext cx="677108" cy="2736304"/>
          </a:xfrm>
          <a:prstGeom prst="rect">
            <a:avLst/>
          </a:prstGeom>
          <a:noFill/>
        </p:spPr>
        <p:txBody>
          <a:bodyPr vert="vert270" wrap="square" rtlCol="0">
            <a:spAutoFit/>
          </a:bodyPr>
          <a:lstStyle/>
          <a:p>
            <a:pPr algn="ctr"/>
            <a:r>
              <a:rPr lang="cs-CZ" b="1" dirty="0" smtClean="0"/>
              <a:t>Otázky </a:t>
            </a:r>
          </a:p>
          <a:p>
            <a:r>
              <a:rPr lang="cs-CZ" sz="1400" dirty="0" smtClean="0"/>
              <a:t>Neznámé		známé</a:t>
            </a:r>
            <a:endParaRPr lang="cs-CZ" sz="1400" dirty="0"/>
          </a:p>
        </p:txBody>
      </p:sp>
      <p:sp>
        <p:nvSpPr>
          <p:cNvPr id="10" name="TextovéPole 9"/>
          <p:cNvSpPr txBox="1"/>
          <p:nvPr/>
        </p:nvSpPr>
        <p:spPr>
          <a:xfrm rot="5400000">
            <a:off x="3837402" y="2543418"/>
            <a:ext cx="677108" cy="4824536"/>
          </a:xfrm>
          <a:prstGeom prst="rect">
            <a:avLst/>
          </a:prstGeom>
          <a:noFill/>
        </p:spPr>
        <p:txBody>
          <a:bodyPr vert="vert270" wrap="square" rtlCol="0">
            <a:spAutoFit/>
          </a:bodyPr>
          <a:lstStyle/>
          <a:p>
            <a:pPr algn="ctr"/>
            <a:r>
              <a:rPr lang="cs-CZ" b="1" dirty="0" smtClean="0"/>
              <a:t>Dokumenty </a:t>
            </a:r>
          </a:p>
          <a:p>
            <a:r>
              <a:rPr lang="cs-CZ" sz="1400" dirty="0" smtClean="0"/>
              <a:t>Neznámé				známé</a:t>
            </a:r>
            <a:endParaRPr lang="cs-CZ"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Hodnocení informací</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Spolehlivost informace</a:t>
            </a:r>
            <a:endParaRPr lang="cs-CZ" dirty="0"/>
          </a:p>
        </p:txBody>
      </p:sp>
      <p:sp>
        <p:nvSpPr>
          <p:cNvPr id="3" name="Zástupný symbol pro obsah 2"/>
          <p:cNvSpPr>
            <a:spLocks noGrp="1"/>
          </p:cNvSpPr>
          <p:nvPr>
            <p:ph idx="1"/>
          </p:nvPr>
        </p:nvSpPr>
        <p:spPr/>
        <p:txBody>
          <a:bodyPr/>
          <a:lstStyle/>
          <a:p>
            <a:r>
              <a:rPr lang="cs-CZ" dirty="0" smtClean="0"/>
              <a:t>Hodnocení ze tří hledisek:</a:t>
            </a:r>
          </a:p>
          <a:p>
            <a:pPr lvl="2"/>
            <a:r>
              <a:rPr lang="cs-CZ" dirty="0" smtClean="0"/>
              <a:t>Spolehlivost zdroje</a:t>
            </a:r>
          </a:p>
          <a:p>
            <a:pPr lvl="2"/>
            <a:r>
              <a:rPr lang="cs-CZ" dirty="0" smtClean="0"/>
              <a:t>Důležitost informace pro firmu</a:t>
            </a:r>
          </a:p>
          <a:p>
            <a:pPr lvl="2"/>
            <a:r>
              <a:rPr lang="cs-CZ" dirty="0" smtClean="0"/>
              <a:t>Pravdivost informace</a:t>
            </a:r>
          </a:p>
          <a:p>
            <a:pPr lvl="2"/>
            <a:endParaRPr lang="cs-CZ" dirty="0" smtClean="0"/>
          </a:p>
          <a:p>
            <a:r>
              <a:rPr lang="cs-CZ" dirty="0" smtClean="0"/>
              <a:t>Spolehlivost zdroje</a:t>
            </a:r>
            <a:endParaRPr lang="cs-CZ" dirty="0"/>
          </a:p>
        </p:txBody>
      </p:sp>
      <p:graphicFrame>
        <p:nvGraphicFramePr>
          <p:cNvPr id="4" name="Tabulka 3"/>
          <p:cNvGraphicFramePr>
            <a:graphicFrameLocks noGrp="1"/>
          </p:cNvGraphicFramePr>
          <p:nvPr/>
        </p:nvGraphicFramePr>
        <p:xfrm>
          <a:off x="827584" y="3789040"/>
          <a:ext cx="7704857" cy="2133600"/>
        </p:xfrm>
        <a:graphic>
          <a:graphicData uri="http://schemas.openxmlformats.org/drawingml/2006/table">
            <a:tbl>
              <a:tblPr firstRow="1" bandRow="1">
                <a:tableStyleId>{5C22544A-7EE6-4342-B048-85BDC9FD1C3A}</a:tableStyleId>
              </a:tblPr>
              <a:tblGrid>
                <a:gridCol w="1060301"/>
                <a:gridCol w="4594639"/>
                <a:gridCol w="2049917"/>
              </a:tblGrid>
              <a:tr h="267971">
                <a:tc>
                  <a:txBody>
                    <a:bodyPr/>
                    <a:lstStyle/>
                    <a:p>
                      <a:r>
                        <a:rPr lang="cs-CZ" sz="1400" dirty="0" smtClean="0"/>
                        <a:t>Body</a:t>
                      </a:r>
                      <a:endParaRPr lang="cs-CZ" sz="1400" dirty="0"/>
                    </a:p>
                  </a:txBody>
                  <a:tcPr/>
                </a:tc>
                <a:tc>
                  <a:txBody>
                    <a:bodyPr/>
                    <a:lstStyle/>
                    <a:p>
                      <a:r>
                        <a:rPr lang="cs-CZ" sz="1400" dirty="0" smtClean="0"/>
                        <a:t>Hodnocení spolehlivosti</a:t>
                      </a:r>
                      <a:endParaRPr lang="cs-CZ" sz="1400" dirty="0"/>
                    </a:p>
                  </a:txBody>
                  <a:tcPr/>
                </a:tc>
                <a:tc>
                  <a:txBody>
                    <a:bodyPr/>
                    <a:lstStyle/>
                    <a:p>
                      <a:r>
                        <a:rPr lang="cs-CZ" sz="1400" dirty="0" smtClean="0"/>
                        <a:t>Spolehlivost v %</a:t>
                      </a:r>
                      <a:endParaRPr lang="cs-CZ" sz="1400" dirty="0"/>
                    </a:p>
                  </a:txBody>
                  <a:tcPr/>
                </a:tc>
              </a:tr>
              <a:tr h="267971">
                <a:tc>
                  <a:txBody>
                    <a:bodyPr/>
                    <a:lstStyle/>
                    <a:p>
                      <a:r>
                        <a:rPr lang="cs-CZ" sz="1400" dirty="0" smtClean="0"/>
                        <a:t>5</a:t>
                      </a:r>
                      <a:endParaRPr lang="cs-CZ" sz="1400" dirty="0"/>
                    </a:p>
                  </a:txBody>
                  <a:tcPr/>
                </a:tc>
                <a:tc>
                  <a:txBody>
                    <a:bodyPr/>
                    <a:lstStyle/>
                    <a:p>
                      <a:r>
                        <a:rPr lang="cs-CZ" sz="1400" dirty="0" smtClean="0"/>
                        <a:t>Naprosto spolehlivý zdroj</a:t>
                      </a:r>
                      <a:endParaRPr lang="cs-CZ" sz="1400" dirty="0"/>
                    </a:p>
                  </a:txBody>
                  <a:tcPr/>
                </a:tc>
                <a:tc>
                  <a:txBody>
                    <a:bodyPr/>
                    <a:lstStyle/>
                    <a:p>
                      <a:r>
                        <a:rPr lang="cs-CZ" sz="1400" dirty="0" smtClean="0"/>
                        <a:t>99-100</a:t>
                      </a:r>
                      <a:endParaRPr lang="cs-CZ" sz="1400" dirty="0"/>
                    </a:p>
                  </a:txBody>
                  <a:tcPr/>
                </a:tc>
              </a:tr>
              <a:tr h="267971">
                <a:tc>
                  <a:txBody>
                    <a:bodyPr/>
                    <a:lstStyle/>
                    <a:p>
                      <a:r>
                        <a:rPr lang="cs-CZ" sz="1400" dirty="0" smtClean="0"/>
                        <a:t>4</a:t>
                      </a:r>
                      <a:endParaRPr lang="cs-CZ" sz="1400" dirty="0"/>
                    </a:p>
                  </a:txBody>
                  <a:tcPr/>
                </a:tc>
                <a:tc>
                  <a:txBody>
                    <a:bodyPr/>
                    <a:lstStyle/>
                    <a:p>
                      <a:r>
                        <a:rPr lang="cs-CZ" sz="1400" dirty="0" smtClean="0"/>
                        <a:t>Spolehlivý zdroj</a:t>
                      </a:r>
                      <a:endParaRPr lang="cs-CZ" sz="1400" dirty="0"/>
                    </a:p>
                  </a:txBody>
                  <a:tcPr/>
                </a:tc>
                <a:tc>
                  <a:txBody>
                    <a:bodyPr/>
                    <a:lstStyle/>
                    <a:p>
                      <a:r>
                        <a:rPr lang="cs-CZ" sz="1400" dirty="0" smtClean="0"/>
                        <a:t>95-98</a:t>
                      </a:r>
                      <a:endParaRPr lang="cs-CZ" sz="1400" dirty="0"/>
                    </a:p>
                  </a:txBody>
                  <a:tcPr/>
                </a:tc>
              </a:tr>
              <a:tr h="267971">
                <a:tc>
                  <a:txBody>
                    <a:bodyPr/>
                    <a:lstStyle/>
                    <a:p>
                      <a:r>
                        <a:rPr lang="cs-CZ" sz="1400" dirty="0" smtClean="0"/>
                        <a:t>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Značně spolehlivý zdroj</a:t>
                      </a:r>
                    </a:p>
                  </a:txBody>
                  <a:tcPr/>
                </a:tc>
                <a:tc>
                  <a:txBody>
                    <a:bodyPr/>
                    <a:lstStyle/>
                    <a:p>
                      <a:r>
                        <a:rPr lang="cs-CZ" sz="1400" dirty="0" smtClean="0"/>
                        <a:t>90-94</a:t>
                      </a:r>
                      <a:endParaRPr lang="cs-CZ" sz="1400" dirty="0"/>
                    </a:p>
                  </a:txBody>
                  <a:tcPr/>
                </a:tc>
              </a:tr>
              <a:tr h="267971">
                <a:tc>
                  <a:txBody>
                    <a:bodyPr/>
                    <a:lstStyle/>
                    <a:p>
                      <a:r>
                        <a:rPr lang="cs-CZ" sz="1400" dirty="0" smtClean="0"/>
                        <a:t>2</a:t>
                      </a:r>
                      <a:endParaRPr lang="cs-CZ"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Téměř spolehlivý zdroj</a:t>
                      </a:r>
                    </a:p>
                  </a:txBody>
                  <a:tcPr/>
                </a:tc>
                <a:tc>
                  <a:txBody>
                    <a:bodyPr/>
                    <a:lstStyle/>
                    <a:p>
                      <a:r>
                        <a:rPr lang="cs-CZ" sz="1400" dirty="0" smtClean="0"/>
                        <a:t>85-89</a:t>
                      </a:r>
                      <a:endParaRPr lang="cs-CZ" sz="1400" dirty="0"/>
                    </a:p>
                  </a:txBody>
                  <a:tcPr/>
                </a:tc>
              </a:tr>
              <a:tr h="267971">
                <a:tc>
                  <a:txBody>
                    <a:bodyPr/>
                    <a:lstStyle/>
                    <a:p>
                      <a:r>
                        <a:rPr lang="cs-CZ" sz="1400" dirty="0" smtClean="0"/>
                        <a:t>1</a:t>
                      </a:r>
                      <a:endParaRPr lang="cs-CZ"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Značně nespolehlivý zdroj</a:t>
                      </a:r>
                    </a:p>
                  </a:txBody>
                  <a:tcPr/>
                </a:tc>
                <a:tc>
                  <a:txBody>
                    <a:bodyPr/>
                    <a:lstStyle/>
                    <a:p>
                      <a:r>
                        <a:rPr lang="cs-CZ" sz="1400" dirty="0" smtClean="0"/>
                        <a:t>80-84</a:t>
                      </a:r>
                      <a:endParaRPr lang="cs-CZ" sz="1400" dirty="0"/>
                    </a:p>
                  </a:txBody>
                  <a:tcPr/>
                </a:tc>
              </a:tr>
              <a:tr h="267971">
                <a:tc>
                  <a:txBody>
                    <a:bodyPr/>
                    <a:lstStyle/>
                    <a:p>
                      <a:r>
                        <a:rPr lang="cs-CZ" sz="1400" dirty="0" smtClean="0"/>
                        <a:t>0</a:t>
                      </a:r>
                      <a:endParaRPr lang="cs-CZ"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Naprosto nespolehlivý zdroj</a:t>
                      </a:r>
                    </a:p>
                  </a:txBody>
                  <a:tcPr/>
                </a:tc>
                <a:tc>
                  <a:txBody>
                    <a:bodyPr/>
                    <a:lstStyle/>
                    <a:p>
                      <a:r>
                        <a:rPr lang="cs-CZ" sz="1400" dirty="0" smtClean="0"/>
                        <a:t>0-79</a:t>
                      </a:r>
                      <a:endParaRPr lang="cs-CZ" sz="1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Spolehlivost informace</a:t>
            </a:r>
            <a:endParaRPr lang="cs-CZ" dirty="0"/>
          </a:p>
        </p:txBody>
      </p:sp>
      <p:sp>
        <p:nvSpPr>
          <p:cNvPr id="3" name="Zástupný symbol pro obsah 2"/>
          <p:cNvSpPr>
            <a:spLocks noGrp="1"/>
          </p:cNvSpPr>
          <p:nvPr>
            <p:ph idx="1"/>
          </p:nvPr>
        </p:nvSpPr>
        <p:spPr/>
        <p:txBody>
          <a:bodyPr/>
          <a:lstStyle/>
          <a:p>
            <a:r>
              <a:rPr lang="cs-CZ" dirty="0" smtClean="0"/>
              <a:t>Důležitost informace pro firmu</a:t>
            </a:r>
          </a:p>
          <a:p>
            <a:endParaRPr lang="cs-CZ" dirty="0" smtClean="0"/>
          </a:p>
          <a:p>
            <a:endParaRPr lang="cs-CZ" dirty="0" smtClean="0"/>
          </a:p>
          <a:p>
            <a:endParaRPr lang="cs-CZ" dirty="0" smtClean="0"/>
          </a:p>
          <a:p>
            <a:endParaRPr lang="cs-CZ" dirty="0" smtClean="0"/>
          </a:p>
          <a:p>
            <a:endParaRPr lang="cs-CZ" dirty="0" smtClean="0"/>
          </a:p>
          <a:p>
            <a:endParaRPr lang="cs-CZ" dirty="0" smtClean="0"/>
          </a:p>
          <a:p>
            <a:r>
              <a:rPr lang="cs-CZ" dirty="0" smtClean="0"/>
              <a:t>Pokud je informace mimořádně důležité, musí o ní být informován Top management s upozorněním, že není ještě ověřena</a:t>
            </a:r>
          </a:p>
          <a:p>
            <a:endParaRPr lang="cs-CZ" dirty="0"/>
          </a:p>
        </p:txBody>
      </p:sp>
      <p:graphicFrame>
        <p:nvGraphicFramePr>
          <p:cNvPr id="4" name="Tabulka 3"/>
          <p:cNvGraphicFramePr>
            <a:graphicFrameLocks noGrp="1"/>
          </p:cNvGraphicFramePr>
          <p:nvPr/>
        </p:nvGraphicFramePr>
        <p:xfrm>
          <a:off x="755576" y="1916832"/>
          <a:ext cx="5654940" cy="2133600"/>
        </p:xfrm>
        <a:graphic>
          <a:graphicData uri="http://schemas.openxmlformats.org/drawingml/2006/table">
            <a:tbl>
              <a:tblPr firstRow="1" bandRow="1">
                <a:tableStyleId>{5C22544A-7EE6-4342-B048-85BDC9FD1C3A}</a:tableStyleId>
              </a:tblPr>
              <a:tblGrid>
                <a:gridCol w="1060301"/>
                <a:gridCol w="4594639"/>
              </a:tblGrid>
              <a:tr h="267971">
                <a:tc>
                  <a:txBody>
                    <a:bodyPr/>
                    <a:lstStyle/>
                    <a:p>
                      <a:r>
                        <a:rPr lang="cs-CZ" sz="1400" dirty="0" smtClean="0"/>
                        <a:t>Body</a:t>
                      </a:r>
                      <a:endParaRPr lang="cs-CZ" sz="1400" dirty="0"/>
                    </a:p>
                  </a:txBody>
                  <a:tcPr/>
                </a:tc>
                <a:tc>
                  <a:txBody>
                    <a:bodyPr/>
                    <a:lstStyle/>
                    <a:p>
                      <a:r>
                        <a:rPr lang="cs-CZ" sz="1400" dirty="0" smtClean="0"/>
                        <a:t>Hodnocení stupně</a:t>
                      </a:r>
                      <a:r>
                        <a:rPr lang="cs-CZ" sz="1400" baseline="0" dirty="0" smtClean="0"/>
                        <a:t> </a:t>
                      </a:r>
                      <a:r>
                        <a:rPr lang="cs-CZ" sz="1400" dirty="0" smtClean="0"/>
                        <a:t>důležitosti</a:t>
                      </a:r>
                      <a:endParaRPr lang="cs-CZ" sz="1400" dirty="0"/>
                    </a:p>
                  </a:txBody>
                  <a:tcPr/>
                </a:tc>
              </a:tr>
              <a:tr h="267971">
                <a:tc>
                  <a:txBody>
                    <a:bodyPr/>
                    <a:lstStyle/>
                    <a:p>
                      <a:r>
                        <a:rPr lang="cs-CZ" sz="1400" dirty="0" smtClean="0"/>
                        <a:t>5</a:t>
                      </a:r>
                      <a:endParaRPr lang="cs-CZ" sz="1400" dirty="0"/>
                    </a:p>
                  </a:txBody>
                  <a:tcPr/>
                </a:tc>
                <a:tc>
                  <a:txBody>
                    <a:bodyPr/>
                    <a:lstStyle/>
                    <a:p>
                      <a:r>
                        <a:rPr lang="cs-CZ" sz="1400" dirty="0" smtClean="0"/>
                        <a:t>Nejvyšší důležitost</a:t>
                      </a:r>
                      <a:endParaRPr lang="cs-CZ" sz="1400" dirty="0"/>
                    </a:p>
                  </a:txBody>
                  <a:tcPr/>
                </a:tc>
              </a:tr>
              <a:tr h="267971">
                <a:tc>
                  <a:txBody>
                    <a:bodyPr/>
                    <a:lstStyle/>
                    <a:p>
                      <a:r>
                        <a:rPr lang="cs-CZ" sz="1400" dirty="0" smtClean="0"/>
                        <a:t>4</a:t>
                      </a:r>
                      <a:endParaRPr lang="cs-CZ" sz="1400" dirty="0"/>
                    </a:p>
                  </a:txBody>
                  <a:tcPr/>
                </a:tc>
                <a:tc>
                  <a:txBody>
                    <a:bodyPr/>
                    <a:lstStyle/>
                    <a:p>
                      <a:r>
                        <a:rPr lang="cs-CZ" sz="1400" dirty="0" smtClean="0"/>
                        <a:t>Velmi důležité</a:t>
                      </a:r>
                      <a:endParaRPr lang="cs-CZ" sz="1400" dirty="0"/>
                    </a:p>
                  </a:txBody>
                  <a:tcPr/>
                </a:tc>
              </a:tr>
              <a:tr h="267971">
                <a:tc>
                  <a:txBody>
                    <a:bodyPr/>
                    <a:lstStyle/>
                    <a:p>
                      <a:r>
                        <a:rPr lang="cs-CZ" sz="1400" dirty="0" smtClean="0"/>
                        <a:t>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Důležité</a:t>
                      </a:r>
                    </a:p>
                  </a:txBody>
                  <a:tcPr/>
                </a:tc>
              </a:tr>
              <a:tr h="267971">
                <a:tc>
                  <a:txBody>
                    <a:bodyPr/>
                    <a:lstStyle/>
                    <a:p>
                      <a:r>
                        <a:rPr lang="cs-CZ" sz="1400" dirty="0" smtClean="0"/>
                        <a:t>2</a:t>
                      </a:r>
                      <a:endParaRPr lang="cs-CZ"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Málo</a:t>
                      </a:r>
                      <a:r>
                        <a:rPr lang="cs-CZ" sz="1400" baseline="0" dirty="0" smtClean="0"/>
                        <a:t> důležité</a:t>
                      </a:r>
                      <a:endParaRPr lang="cs-CZ" sz="1400" dirty="0" smtClean="0"/>
                    </a:p>
                  </a:txBody>
                  <a:tcPr/>
                </a:tc>
              </a:tr>
              <a:tr h="267971">
                <a:tc>
                  <a:txBody>
                    <a:bodyPr/>
                    <a:lstStyle/>
                    <a:p>
                      <a:r>
                        <a:rPr lang="cs-CZ" sz="1400" dirty="0" smtClean="0"/>
                        <a:t>1</a:t>
                      </a:r>
                      <a:endParaRPr lang="cs-CZ"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Nedůležité</a:t>
                      </a:r>
                    </a:p>
                  </a:txBody>
                  <a:tcPr/>
                </a:tc>
              </a:tr>
              <a:tr h="267971">
                <a:tc>
                  <a:txBody>
                    <a:bodyPr/>
                    <a:lstStyle/>
                    <a:p>
                      <a:r>
                        <a:rPr lang="cs-CZ" sz="1400" dirty="0" smtClean="0"/>
                        <a:t>0</a:t>
                      </a:r>
                      <a:endParaRPr lang="cs-CZ"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Bezvýznamné </a:t>
                      </a:r>
                    </a:p>
                  </a:txBody>
                  <a:tcPr/>
                </a:tc>
              </a:tr>
            </a:tbl>
          </a:graphicData>
        </a:graphic>
      </p:graphicFrame>
    </p:spTree>
  </p:cSld>
  <p:clrMapOvr>
    <a:masterClrMapping/>
  </p:clrMapOvr>
</p:sld>
</file>

<file path=ppt/theme/theme1.xml><?xml version="1.0" encoding="utf-8"?>
<a:theme xmlns:a="http://schemas.openxmlformats.org/drawingml/2006/main" name="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808080"/>
      </a:accent1>
      <a:accent2>
        <a:srgbClr val="FFD200"/>
      </a:accent2>
      <a:accent3>
        <a:srgbClr val="FFFFFF"/>
      </a:accent3>
      <a:accent4>
        <a:srgbClr val="000000"/>
      </a:accent4>
      <a:accent5>
        <a:srgbClr val="C0C0C0"/>
      </a:accent5>
      <a:accent6>
        <a:srgbClr val="E7BE00"/>
      </a:accent6>
      <a:hlink>
        <a:srgbClr val="808080"/>
      </a:hlink>
      <a:folHlink>
        <a:srgbClr val="C0C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2576</TotalTime>
  <Words>1593</Words>
  <Application>Microsoft Office PowerPoint</Application>
  <PresentationFormat>Předvádění na obrazovce (4:3)</PresentationFormat>
  <Paragraphs>312</Paragraphs>
  <Slides>28</Slides>
  <Notes>2</Notes>
  <HiddenSlides>0</HiddenSlides>
  <MMClips>0</MMClips>
  <ScaleCrop>false</ScaleCrop>
  <HeadingPairs>
    <vt:vector size="6" baseType="variant">
      <vt:variant>
        <vt:lpstr>Použitá písma</vt:lpstr>
      </vt:variant>
      <vt:variant>
        <vt:i4>1</vt:i4>
      </vt:variant>
      <vt:variant>
        <vt:lpstr>Motiv</vt:lpstr>
      </vt:variant>
      <vt:variant>
        <vt:i4>2</vt:i4>
      </vt:variant>
      <vt:variant>
        <vt:lpstr>Nadpisy snímků</vt:lpstr>
      </vt:variant>
      <vt:variant>
        <vt:i4>28</vt:i4>
      </vt:variant>
    </vt:vector>
  </HeadingPairs>
  <TitlesOfParts>
    <vt:vector size="31" baseType="lpstr">
      <vt:lpstr>Arial</vt:lpstr>
      <vt:lpstr>Blank</vt:lpstr>
      <vt:lpstr>1_Blank</vt:lpstr>
      <vt:lpstr>Informační průmysl 2010</vt:lpstr>
      <vt:lpstr>Informační průmysl - obsah</vt:lpstr>
      <vt:lpstr>Práce s informacemi</vt:lpstr>
      <vt:lpstr>Analýza získaných dat</vt:lpstr>
      <vt:lpstr>Způsob zpracování informačních zdrojů</vt:lpstr>
      <vt:lpstr>Způsob zpracování informačních zdrojů</vt:lpstr>
      <vt:lpstr>Hodnocení informací</vt:lpstr>
      <vt:lpstr>Spolehlivost informace</vt:lpstr>
      <vt:lpstr>Spolehlivost informace</vt:lpstr>
      <vt:lpstr>Spolehlivost informace</vt:lpstr>
      <vt:lpstr>Spolehlivost informace</vt:lpstr>
      <vt:lpstr>Spolehlivost informace</vt:lpstr>
      <vt:lpstr>Způsoby získávání informací</vt:lpstr>
      <vt:lpstr>Získání informace </vt:lpstr>
      <vt:lpstr>dezinformace</vt:lpstr>
      <vt:lpstr>Dezinformace</vt:lpstr>
      <vt:lpstr>Dezinformace</vt:lpstr>
      <vt:lpstr>Druhy dezinformace </vt:lpstr>
      <vt:lpstr>Způsoby dezinformace</vt:lpstr>
      <vt:lpstr>Primární research</vt:lpstr>
      <vt:lpstr>Sběr dat primárním výzkumem</vt:lpstr>
      <vt:lpstr>Primární výzkum</vt:lpstr>
      <vt:lpstr>Sběr kvantitativních dat</vt:lpstr>
      <vt:lpstr>Sběr kvalitativních dat</vt:lpstr>
      <vt:lpstr>Rozhovor </vt:lpstr>
      <vt:lpstr>Techniky získávání odpovědí</vt:lpstr>
      <vt:lpstr>Techniky získávání odpovědí</vt:lpstr>
      <vt:lpstr>Techniky získávání odpovědí</vt:lpstr>
    </vt:vector>
  </TitlesOfParts>
  <Company>Ernst &amp; Young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30 point) second line title</dc:title>
  <dc:creator>Petr Smejkal</dc:creator>
  <cp:lastModifiedBy>Petik</cp:lastModifiedBy>
  <cp:revision>180</cp:revision>
  <dcterms:created xsi:type="dcterms:W3CDTF">2010-09-06T12:20:12Z</dcterms:created>
  <dcterms:modified xsi:type="dcterms:W3CDTF">2010-12-17T08:30:47Z</dcterms:modified>
</cp:coreProperties>
</file>