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3A9B-2531-4682-A63D-BB0E24571CB6}" type="datetimeFigureOut">
              <a:rPr lang="cs-CZ" smtClean="0"/>
              <a:pPr/>
              <a:t>28.10.2011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1979-F23B-4580-8CF2-7D6C0B668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3A9B-2531-4682-A63D-BB0E24571CB6}" type="datetimeFigureOut">
              <a:rPr lang="cs-CZ" smtClean="0"/>
              <a:pPr/>
              <a:t>28.10.2011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1979-F23B-4580-8CF2-7D6C0B668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3A9B-2531-4682-A63D-BB0E24571CB6}" type="datetimeFigureOut">
              <a:rPr lang="cs-CZ" smtClean="0"/>
              <a:pPr/>
              <a:t>28.10.2011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1979-F23B-4580-8CF2-7D6C0B668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3A9B-2531-4682-A63D-BB0E24571CB6}" type="datetimeFigureOut">
              <a:rPr lang="cs-CZ" smtClean="0"/>
              <a:pPr/>
              <a:t>28.10.2011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1979-F23B-4580-8CF2-7D6C0B668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3A9B-2531-4682-A63D-BB0E24571CB6}" type="datetimeFigureOut">
              <a:rPr lang="cs-CZ" smtClean="0"/>
              <a:pPr/>
              <a:t>28.10.2011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1979-F23B-4580-8CF2-7D6C0B668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3A9B-2531-4682-A63D-BB0E24571CB6}" type="datetimeFigureOut">
              <a:rPr lang="cs-CZ" smtClean="0"/>
              <a:pPr/>
              <a:t>28.10.2011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1979-F23B-4580-8CF2-7D6C0B668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3A9B-2531-4682-A63D-BB0E24571CB6}" type="datetimeFigureOut">
              <a:rPr lang="cs-CZ" smtClean="0"/>
              <a:pPr/>
              <a:t>28.10.2011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1979-F23B-4580-8CF2-7D6C0B668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3A9B-2531-4682-A63D-BB0E24571CB6}" type="datetimeFigureOut">
              <a:rPr lang="cs-CZ" smtClean="0"/>
              <a:pPr/>
              <a:t>28.10.2011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1979-F23B-4580-8CF2-7D6C0B668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3A9B-2531-4682-A63D-BB0E24571CB6}" type="datetimeFigureOut">
              <a:rPr lang="cs-CZ" smtClean="0"/>
              <a:pPr/>
              <a:t>28.10.2011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1979-F23B-4580-8CF2-7D6C0B668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3A9B-2531-4682-A63D-BB0E24571CB6}" type="datetimeFigureOut">
              <a:rPr lang="cs-CZ" smtClean="0"/>
              <a:pPr/>
              <a:t>28.10.2011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1979-F23B-4580-8CF2-7D6C0B668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3A9B-2531-4682-A63D-BB0E24571CB6}" type="datetimeFigureOut">
              <a:rPr lang="cs-CZ" smtClean="0"/>
              <a:pPr/>
              <a:t>28.10.2011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1979-F23B-4580-8CF2-7D6C0B668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F3A9B-2531-4682-A63D-BB0E24571CB6}" type="datetimeFigureOut">
              <a:rPr lang="cs-CZ" smtClean="0"/>
              <a:pPr/>
              <a:t>28.10.2011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81979-F23B-4580-8CF2-7D6C0B668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11560" y="692696"/>
            <a:ext cx="7772400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72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Dějiny Předního Východu - seminář</a:t>
            </a:r>
            <a:endParaRPr kumimoji="0" lang="cs-CZ" sz="72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272808" cy="17526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6</a:t>
            </a:r>
            <a:r>
              <a:rPr lang="cs-CZ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. </a:t>
            </a:r>
            <a:r>
              <a:rPr lang="cs-CZ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</a:t>
            </a:r>
            <a:r>
              <a:rPr lang="cs-CZ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odina</a:t>
            </a:r>
            <a:br>
              <a:rPr lang="cs-CZ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cs-CZ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královská titulatura</a:t>
            </a:r>
            <a:endParaRPr lang="cs-CZ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3993307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cs-CZ" sz="4800" b="1" dirty="0" smtClean="0"/>
              <a:t>PEPI</a:t>
            </a:r>
          </a:p>
          <a:p>
            <a:pPr algn="ctr">
              <a:buNone/>
            </a:pPr>
            <a:r>
              <a:rPr lang="cs-CZ" sz="3600" b="1" dirty="0" smtClean="0"/>
              <a:t>(E-13)</a:t>
            </a:r>
          </a:p>
          <a:p>
            <a:r>
              <a:rPr lang="cs-CZ" sz="4800" dirty="0"/>
              <a:t>faraon 6. </a:t>
            </a:r>
            <a:r>
              <a:rPr lang="cs-CZ" sz="4800" dirty="0" smtClean="0"/>
              <a:t>dynastie</a:t>
            </a:r>
          </a:p>
          <a:p>
            <a:r>
              <a:rPr lang="cs-CZ" sz="4800" dirty="0" smtClean="0"/>
              <a:t>za </a:t>
            </a:r>
            <a:r>
              <a:rPr lang="cs-CZ" sz="4800" dirty="0"/>
              <a:t>jeho vlády </a:t>
            </a:r>
            <a:r>
              <a:rPr lang="cs-CZ" sz="4800" dirty="0" smtClean="0"/>
              <a:t>procházela </a:t>
            </a:r>
            <a:r>
              <a:rPr lang="cs-CZ" sz="4800" dirty="0"/>
              <a:t>země krizí </a:t>
            </a:r>
            <a:r>
              <a:rPr lang="cs-CZ" sz="4800" dirty="0" smtClean="0"/>
              <a:t>ústřední </a:t>
            </a:r>
            <a:r>
              <a:rPr lang="cs-CZ" sz="4800" dirty="0"/>
              <a:t>moci a řadou spiknutí</a:t>
            </a:r>
          </a:p>
          <a:p>
            <a:r>
              <a:rPr lang="cs-CZ" sz="4800" dirty="0" smtClean="0"/>
              <a:t>poblíž </a:t>
            </a:r>
            <a:r>
              <a:rPr lang="cs-CZ" sz="4800" dirty="0"/>
              <a:t>Memfisu si dal postavit </a:t>
            </a:r>
            <a:r>
              <a:rPr lang="cs-CZ" sz="4800" dirty="0" smtClean="0"/>
              <a:t>pyramidu</a:t>
            </a:r>
            <a:r>
              <a:rPr lang="cs-CZ" sz="4800" dirty="0"/>
              <a:t>, kde byly poprvé </a:t>
            </a:r>
            <a:r>
              <a:rPr lang="cs-CZ" sz="4800" dirty="0" smtClean="0"/>
              <a:t>objeveny </a:t>
            </a:r>
            <a:r>
              <a:rPr lang="cs-CZ" sz="4800" dirty="0"/>
              <a:t>T</a:t>
            </a:r>
            <a:r>
              <a:rPr lang="cs-CZ" sz="4800" dirty="0" smtClean="0"/>
              <a:t>exty </a:t>
            </a:r>
            <a:r>
              <a:rPr lang="cs-CZ" sz="4800" dirty="0"/>
              <a:t>pyramid</a:t>
            </a:r>
            <a:endParaRPr lang="cs-CZ" sz="4800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76672"/>
            <a:ext cx="2020813" cy="1284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3993307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cs-CZ" sz="4800" b="1" dirty="0" smtClean="0"/>
              <a:t>ANTEF</a:t>
            </a:r>
          </a:p>
          <a:p>
            <a:pPr algn="ctr">
              <a:buNone/>
            </a:pPr>
            <a:r>
              <a:rPr lang="cs-CZ" sz="3600" b="1" dirty="0" smtClean="0"/>
              <a:t>(F-12)</a:t>
            </a:r>
          </a:p>
          <a:p>
            <a:r>
              <a:rPr lang="cs-CZ" sz="4800" dirty="0" smtClean="0"/>
              <a:t>příslušník </a:t>
            </a:r>
            <a:r>
              <a:rPr lang="cs-CZ" sz="4800" dirty="0"/>
              <a:t>a zakladatel 11. </a:t>
            </a:r>
            <a:r>
              <a:rPr lang="cs-CZ" sz="4800" dirty="0" smtClean="0"/>
              <a:t>dynastie z</a:t>
            </a:r>
            <a:r>
              <a:rPr lang="cs-CZ" sz="4800" dirty="0"/>
              <a:t> Théb</a:t>
            </a:r>
          </a:p>
          <a:p>
            <a:r>
              <a:rPr lang="cs-CZ" sz="4800" dirty="0" smtClean="0"/>
              <a:t>vládl </a:t>
            </a:r>
            <a:r>
              <a:rPr lang="cs-CZ" sz="4800" dirty="0"/>
              <a:t>v době 1. přechodného období</a:t>
            </a:r>
          </a:p>
          <a:p>
            <a:r>
              <a:rPr lang="cs-CZ" sz="4800" dirty="0" smtClean="0"/>
              <a:t>zahájil </a:t>
            </a:r>
            <a:r>
              <a:rPr lang="cs-CZ" sz="4800" dirty="0"/>
              <a:t>expanzi Théb do sousedních </a:t>
            </a:r>
            <a:br>
              <a:rPr lang="cs-CZ" sz="4800" dirty="0"/>
            </a:br>
            <a:r>
              <a:rPr lang="cs-CZ" sz="4800" dirty="0" smtClean="0"/>
              <a:t>regionů</a:t>
            </a:r>
            <a:endParaRPr lang="cs-CZ" sz="4800" b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9533" y="326003"/>
            <a:ext cx="2738611" cy="144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3993307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cs-CZ" sz="4800" b="1" dirty="0" smtClean="0"/>
              <a:t>MENTUHOTEP</a:t>
            </a:r>
          </a:p>
          <a:p>
            <a:pPr algn="ctr">
              <a:buNone/>
            </a:pPr>
            <a:r>
              <a:rPr lang="cs-CZ" sz="3600" b="1" dirty="0" smtClean="0"/>
              <a:t>(G-15)</a:t>
            </a:r>
          </a:p>
          <a:p>
            <a:r>
              <a:rPr lang="cs-CZ" sz="4800" dirty="0" smtClean="0"/>
              <a:t>byl </a:t>
            </a:r>
            <a:r>
              <a:rPr lang="cs-CZ" sz="4800" dirty="0"/>
              <a:t>králem 11. </a:t>
            </a:r>
            <a:r>
              <a:rPr lang="cs-CZ" sz="4800" dirty="0" smtClean="0"/>
              <a:t>dynastie</a:t>
            </a:r>
            <a:endParaRPr lang="cs-CZ" sz="4800" dirty="0"/>
          </a:p>
          <a:p>
            <a:r>
              <a:rPr lang="cs-CZ" sz="4800" dirty="0" smtClean="0"/>
              <a:t>vládl </a:t>
            </a:r>
            <a:r>
              <a:rPr lang="cs-CZ" sz="4800" dirty="0"/>
              <a:t>na přelomu 21. a 20. století</a:t>
            </a:r>
          </a:p>
          <a:p>
            <a:r>
              <a:rPr lang="cs-CZ" sz="4800" dirty="0" smtClean="0"/>
              <a:t>podařilo </a:t>
            </a:r>
            <a:r>
              <a:rPr lang="cs-CZ" sz="4800" dirty="0"/>
              <a:t>se mu </a:t>
            </a:r>
            <a:r>
              <a:rPr lang="cs-CZ" sz="4800" dirty="0" smtClean="0"/>
              <a:t>rozšířit </a:t>
            </a:r>
            <a:r>
              <a:rPr lang="cs-CZ" sz="4800" dirty="0"/>
              <a:t>kontrolu </a:t>
            </a:r>
            <a:r>
              <a:rPr lang="cs-CZ" sz="4800" dirty="0" smtClean="0"/>
              <a:t>Théb na </a:t>
            </a:r>
            <a:r>
              <a:rPr lang="cs-CZ" sz="4800" dirty="0"/>
              <a:t>celý </a:t>
            </a:r>
            <a:r>
              <a:rPr lang="cs-CZ" sz="4800" dirty="0" smtClean="0"/>
              <a:t> Egypt</a:t>
            </a:r>
            <a:endParaRPr lang="cs-CZ" sz="4800" dirty="0"/>
          </a:p>
          <a:p>
            <a:r>
              <a:rPr lang="cs-CZ" sz="4800" dirty="0" smtClean="0"/>
              <a:t>zkombinoval </a:t>
            </a:r>
            <a:r>
              <a:rPr lang="cs-CZ" sz="4800" dirty="0"/>
              <a:t>hlavní božstva Horního </a:t>
            </a:r>
            <a:r>
              <a:rPr lang="cs-CZ" sz="4800" dirty="0" smtClean="0"/>
              <a:t>a </a:t>
            </a:r>
            <a:r>
              <a:rPr lang="cs-CZ" sz="4800" dirty="0"/>
              <a:t>Dolního Egypta a vytvořil </a:t>
            </a:r>
            <a:r>
              <a:rPr lang="cs-CZ" sz="4800" dirty="0" err="1"/>
              <a:t>Amon</a:t>
            </a:r>
            <a:r>
              <a:rPr lang="cs-CZ" sz="4800" dirty="0"/>
              <a:t>- </a:t>
            </a:r>
            <a:r>
              <a:rPr lang="cs-CZ" sz="4800" dirty="0" err="1" smtClean="0"/>
              <a:t>Rea</a:t>
            </a:r>
            <a:endParaRPr lang="cs-CZ" sz="4800" b="1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921" y="476672"/>
            <a:ext cx="3107255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3993307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cs-CZ" sz="4800" b="1" dirty="0" smtClean="0"/>
              <a:t>SENUSRET</a:t>
            </a:r>
          </a:p>
          <a:p>
            <a:pPr algn="ctr">
              <a:buNone/>
            </a:pPr>
            <a:r>
              <a:rPr lang="cs-CZ" sz="3600" b="1" dirty="0" smtClean="0"/>
              <a:t>(H-20)</a:t>
            </a:r>
          </a:p>
          <a:p>
            <a:r>
              <a:rPr lang="cs-CZ" sz="4800" dirty="0" smtClean="0"/>
              <a:t>patřil </a:t>
            </a:r>
            <a:r>
              <a:rPr lang="cs-CZ" sz="4800" dirty="0"/>
              <a:t>ke 12. dynastii</a:t>
            </a:r>
          </a:p>
          <a:p>
            <a:r>
              <a:rPr lang="cs-CZ" sz="4800" dirty="0" smtClean="0"/>
              <a:t>podporoval </a:t>
            </a:r>
            <a:r>
              <a:rPr lang="cs-CZ" sz="4800" dirty="0"/>
              <a:t>mezinárodní obchod </a:t>
            </a:r>
            <a:br>
              <a:rPr lang="cs-CZ" sz="4800" dirty="0"/>
            </a:br>
            <a:r>
              <a:rPr lang="cs-CZ" sz="4800" dirty="0" smtClean="0"/>
              <a:t>(</a:t>
            </a:r>
            <a:r>
              <a:rPr lang="cs-CZ" sz="4800" dirty="0"/>
              <a:t>egyptské zboží až na Krétě)</a:t>
            </a:r>
          </a:p>
          <a:p>
            <a:r>
              <a:rPr lang="cs-CZ" sz="4800" dirty="0" smtClean="0"/>
              <a:t>poblíž </a:t>
            </a:r>
            <a:r>
              <a:rPr lang="cs-CZ" sz="4800" dirty="0"/>
              <a:t>sídelního města </a:t>
            </a:r>
            <a:r>
              <a:rPr lang="cs-CZ" sz="4800" dirty="0" err="1"/>
              <a:t>Ictauej</a:t>
            </a:r>
            <a:r>
              <a:rPr lang="cs-CZ" sz="4800" dirty="0"/>
              <a:t> si </a:t>
            </a:r>
            <a:r>
              <a:rPr lang="cs-CZ" sz="4800" dirty="0" smtClean="0"/>
              <a:t>nechal </a:t>
            </a:r>
            <a:r>
              <a:rPr lang="cs-CZ" sz="4800" dirty="0"/>
              <a:t>v Lištu postavit pyramidu</a:t>
            </a:r>
            <a:endParaRPr lang="cs-CZ" sz="4800" b="1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520550"/>
            <a:ext cx="3135610" cy="1180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4281339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cs-CZ" sz="4800" b="1" dirty="0" smtClean="0"/>
              <a:t>AMENEMHET</a:t>
            </a:r>
          </a:p>
          <a:p>
            <a:pPr algn="ctr">
              <a:buNone/>
            </a:pPr>
            <a:r>
              <a:rPr lang="cs-CZ" sz="3600" b="1" dirty="0" smtClean="0"/>
              <a:t>(I-11)</a:t>
            </a:r>
          </a:p>
          <a:p>
            <a:r>
              <a:rPr lang="cs-CZ" sz="4800" dirty="0"/>
              <a:t>byl zakladatelem 12. dynastie</a:t>
            </a:r>
          </a:p>
          <a:p>
            <a:r>
              <a:rPr lang="cs-CZ" sz="4800" dirty="0" smtClean="0"/>
              <a:t>než </a:t>
            </a:r>
            <a:r>
              <a:rPr lang="cs-CZ" sz="4800" dirty="0"/>
              <a:t>se stal králem, byl </a:t>
            </a:r>
            <a:r>
              <a:rPr lang="cs-CZ" sz="4800" dirty="0" smtClean="0"/>
              <a:t>vysokým dvorským </a:t>
            </a:r>
            <a:r>
              <a:rPr lang="cs-CZ" sz="4800" dirty="0"/>
              <a:t>úředníkem</a:t>
            </a:r>
          </a:p>
          <a:p>
            <a:r>
              <a:rPr lang="cs-CZ" sz="4800" dirty="0" smtClean="0"/>
              <a:t>na </a:t>
            </a:r>
            <a:r>
              <a:rPr lang="cs-CZ" sz="4800" dirty="0"/>
              <a:t>východní hranici vybudoval </a:t>
            </a:r>
            <a:r>
              <a:rPr lang="cs-CZ" sz="4800" dirty="0" smtClean="0"/>
              <a:t>obranný </a:t>
            </a:r>
            <a:r>
              <a:rPr lang="cs-CZ" sz="4800" dirty="0"/>
              <a:t>systém zvaný „</a:t>
            </a:r>
            <a:r>
              <a:rPr lang="cs-CZ" sz="4800" dirty="0" smtClean="0"/>
              <a:t>Králova zeď</a:t>
            </a:r>
            <a:r>
              <a:rPr lang="cs-CZ" sz="4800" dirty="0"/>
              <a:t>“, který chránil vstup na Sinaj </a:t>
            </a:r>
            <a:endParaRPr lang="cs-CZ" sz="4800" b="1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7975" y="548680"/>
            <a:ext cx="3524225" cy="1090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4209331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cs-CZ" sz="4800" b="1" dirty="0" smtClean="0"/>
              <a:t>AHMOSE</a:t>
            </a:r>
          </a:p>
          <a:p>
            <a:pPr algn="ctr">
              <a:buNone/>
            </a:pPr>
            <a:r>
              <a:rPr lang="cs-CZ" sz="3600" b="1" dirty="0" smtClean="0"/>
              <a:t>(J-18)</a:t>
            </a:r>
          </a:p>
          <a:p>
            <a:r>
              <a:rPr lang="cs-CZ" sz="4800" dirty="0" smtClean="0"/>
              <a:t>byl </a:t>
            </a:r>
            <a:r>
              <a:rPr lang="cs-CZ" sz="4800" dirty="0"/>
              <a:t>prvním panovníkem 18. dynastie</a:t>
            </a:r>
          </a:p>
          <a:p>
            <a:r>
              <a:rPr lang="cs-CZ" sz="4800" dirty="0" smtClean="0"/>
              <a:t>dobyl </a:t>
            </a:r>
            <a:r>
              <a:rPr lang="cs-CZ" sz="4800" dirty="0"/>
              <a:t>na </a:t>
            </a:r>
            <a:r>
              <a:rPr lang="cs-CZ" sz="4800" dirty="0" err="1"/>
              <a:t>Hyksósech</a:t>
            </a:r>
            <a:r>
              <a:rPr lang="cs-CZ" sz="4800" dirty="0"/>
              <a:t> </a:t>
            </a:r>
            <a:r>
              <a:rPr lang="cs-CZ" sz="4800" dirty="0" smtClean="0"/>
              <a:t>dolnoegyptské území </a:t>
            </a:r>
            <a:r>
              <a:rPr lang="cs-CZ" sz="4800" dirty="0"/>
              <a:t>a sjednotil zemi opět pod </a:t>
            </a:r>
            <a:r>
              <a:rPr lang="cs-CZ" sz="4800" dirty="0" smtClean="0"/>
              <a:t>jednoho </a:t>
            </a:r>
            <a:r>
              <a:rPr lang="cs-CZ" sz="4800" dirty="0"/>
              <a:t>panovníka</a:t>
            </a:r>
          </a:p>
          <a:p>
            <a:r>
              <a:rPr lang="cs-CZ" sz="4800" dirty="0" smtClean="0"/>
              <a:t>podnikal </a:t>
            </a:r>
            <a:r>
              <a:rPr lang="cs-CZ" sz="4800" dirty="0"/>
              <a:t>výpravy i proti </a:t>
            </a:r>
            <a:r>
              <a:rPr lang="cs-CZ" sz="4800" dirty="0" err="1"/>
              <a:t>Nubii</a:t>
            </a:r>
            <a:r>
              <a:rPr lang="cs-CZ" sz="4800" dirty="0" smtClean="0"/>
              <a:t>, hranice </a:t>
            </a:r>
            <a:r>
              <a:rPr lang="cs-CZ" sz="4800" dirty="0"/>
              <a:t>posunul na 2. katarakt</a:t>
            </a:r>
            <a:endParaRPr lang="cs-CZ" sz="4800" b="1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3916" y="332656"/>
            <a:ext cx="2930252" cy="141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44973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sz="4800" b="1" dirty="0" smtClean="0"/>
              <a:t>THUTMOSE</a:t>
            </a:r>
          </a:p>
          <a:p>
            <a:pPr algn="ctr">
              <a:buNone/>
            </a:pPr>
            <a:r>
              <a:rPr lang="cs-CZ" sz="3600" b="1" dirty="0" smtClean="0"/>
              <a:t>(K-5)</a:t>
            </a:r>
          </a:p>
          <a:p>
            <a:r>
              <a:rPr lang="cs-CZ" sz="4800" dirty="0"/>
              <a:t>byl třetím králem 18. dynastie</a:t>
            </a:r>
          </a:p>
          <a:p>
            <a:r>
              <a:rPr lang="cs-CZ" sz="4800" dirty="0" smtClean="0"/>
              <a:t>sídlil </a:t>
            </a:r>
            <a:r>
              <a:rPr lang="cs-CZ" sz="4800" dirty="0"/>
              <a:t>ve </a:t>
            </a:r>
            <a:r>
              <a:rPr lang="cs-CZ" sz="4800" dirty="0" err="1"/>
              <a:t>Vasetu</a:t>
            </a:r>
            <a:endParaRPr lang="cs-CZ" sz="4800" dirty="0"/>
          </a:p>
          <a:p>
            <a:r>
              <a:rPr lang="cs-CZ" sz="4800" dirty="0" smtClean="0"/>
              <a:t>vedl </a:t>
            </a:r>
            <a:r>
              <a:rPr lang="cs-CZ" sz="4800" dirty="0"/>
              <a:t>expanzivní politiku, získal např. </a:t>
            </a:r>
            <a:r>
              <a:rPr lang="cs-CZ" sz="4800" dirty="0" smtClean="0"/>
              <a:t>Palestinu </a:t>
            </a:r>
            <a:r>
              <a:rPr lang="cs-CZ" sz="4800" dirty="0"/>
              <a:t>a </a:t>
            </a:r>
            <a:r>
              <a:rPr lang="cs-CZ" sz="4800" dirty="0" err="1"/>
              <a:t>Foiníkii</a:t>
            </a:r>
            <a:endParaRPr lang="cs-CZ" sz="4800" dirty="0"/>
          </a:p>
          <a:p>
            <a:r>
              <a:rPr lang="cs-CZ" sz="4800" dirty="0" smtClean="0"/>
              <a:t>byl </a:t>
            </a:r>
            <a:r>
              <a:rPr lang="cs-CZ" sz="4800" dirty="0"/>
              <a:t>zakladatelem Údolí králů</a:t>
            </a:r>
            <a:endParaRPr lang="cs-CZ" sz="4800" b="1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8691" y="476672"/>
            <a:ext cx="2681461" cy="122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44973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sz="4800" b="1" dirty="0" smtClean="0"/>
              <a:t>HATŠEPSUT</a:t>
            </a:r>
          </a:p>
          <a:p>
            <a:pPr algn="ctr">
              <a:buNone/>
            </a:pPr>
            <a:r>
              <a:rPr lang="cs-CZ" sz="3600" b="1" dirty="0" smtClean="0"/>
              <a:t>(L-1)</a:t>
            </a:r>
          </a:p>
          <a:p>
            <a:r>
              <a:rPr lang="cs-CZ" sz="4800" dirty="0"/>
              <a:t>byla panovnicí 18. dynastie</a:t>
            </a:r>
          </a:p>
          <a:p>
            <a:r>
              <a:rPr lang="cs-CZ" sz="4800" dirty="0" smtClean="0"/>
              <a:t>její </a:t>
            </a:r>
            <a:r>
              <a:rPr lang="cs-CZ" sz="4800" dirty="0"/>
              <a:t>vláda byla </a:t>
            </a:r>
            <a:r>
              <a:rPr lang="cs-CZ" sz="4800" dirty="0" smtClean="0"/>
              <a:t>poklidná, došlo k</a:t>
            </a:r>
            <a:r>
              <a:rPr lang="cs-CZ" sz="4800" dirty="0"/>
              <a:t> rozkvětu obchodu, věd i umění</a:t>
            </a:r>
          </a:p>
          <a:p>
            <a:r>
              <a:rPr lang="cs-CZ" sz="4800" dirty="0" smtClean="0"/>
              <a:t>v</a:t>
            </a:r>
            <a:r>
              <a:rPr lang="cs-CZ" sz="4800" dirty="0"/>
              <a:t> </a:t>
            </a:r>
            <a:r>
              <a:rPr lang="cs-CZ" sz="4800" dirty="0" err="1"/>
              <a:t>Dér</a:t>
            </a:r>
            <a:r>
              <a:rPr lang="cs-CZ" sz="4800" dirty="0"/>
              <a:t>-</a:t>
            </a:r>
            <a:r>
              <a:rPr lang="cs-CZ" sz="4800" dirty="0" err="1"/>
              <a:t>el</a:t>
            </a:r>
            <a:r>
              <a:rPr lang="cs-CZ" sz="4800" dirty="0"/>
              <a:t>-</a:t>
            </a:r>
            <a:r>
              <a:rPr lang="cs-CZ" sz="4800" dirty="0" err="1"/>
              <a:t>Barhí</a:t>
            </a:r>
            <a:r>
              <a:rPr lang="cs-CZ" sz="4800" dirty="0"/>
              <a:t> se zachoval její </a:t>
            </a:r>
            <a:r>
              <a:rPr lang="cs-CZ" sz="4800" dirty="0" smtClean="0"/>
              <a:t>zádušní </a:t>
            </a:r>
            <a:r>
              <a:rPr lang="cs-CZ" sz="4800" dirty="0"/>
              <a:t>chrám</a:t>
            </a:r>
            <a:endParaRPr lang="cs-CZ" sz="4800" b="1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9109" y="476672"/>
            <a:ext cx="337108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4497363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cs-CZ" sz="4800" b="1" dirty="0" smtClean="0"/>
              <a:t>AMENHOTEP</a:t>
            </a:r>
          </a:p>
          <a:p>
            <a:pPr algn="ctr">
              <a:buNone/>
            </a:pPr>
            <a:r>
              <a:rPr lang="cs-CZ" sz="3600" b="1" dirty="0" smtClean="0"/>
              <a:t>(M-7)</a:t>
            </a:r>
          </a:p>
          <a:p>
            <a:r>
              <a:rPr lang="cs-CZ" sz="4800" dirty="0"/>
              <a:t>byl příslušníkem 18. dynastie</a:t>
            </a:r>
          </a:p>
          <a:p>
            <a:r>
              <a:rPr lang="cs-CZ" sz="4800" dirty="0" smtClean="0"/>
              <a:t>dal </a:t>
            </a:r>
            <a:r>
              <a:rPr lang="cs-CZ" sz="4800" dirty="0"/>
              <a:t>vybudovat veliký zádušní chrám </a:t>
            </a:r>
            <a:r>
              <a:rPr lang="cs-CZ" sz="4800" dirty="0" smtClean="0"/>
              <a:t>  </a:t>
            </a:r>
            <a:r>
              <a:rPr lang="cs-CZ" sz="4800" dirty="0"/>
              <a:t>v Západních Thébách, z něhož </a:t>
            </a:r>
            <a:r>
              <a:rPr lang="cs-CZ" sz="4800" dirty="0" smtClean="0"/>
              <a:t>dnes   </a:t>
            </a:r>
            <a:r>
              <a:rPr lang="cs-CZ" sz="4800" dirty="0"/>
              <a:t>zbyly jen jeho dvě trůnící sochy – </a:t>
            </a:r>
            <a:r>
              <a:rPr lang="cs-CZ" sz="4800" dirty="0" smtClean="0"/>
              <a:t>   </a:t>
            </a:r>
            <a:r>
              <a:rPr lang="cs-CZ" sz="4800" dirty="0"/>
              <a:t>tzv. </a:t>
            </a:r>
            <a:r>
              <a:rPr lang="cs-CZ" sz="4800" dirty="0" err="1"/>
              <a:t>Memnonovy</a:t>
            </a:r>
            <a:r>
              <a:rPr lang="cs-CZ" sz="4800" dirty="0"/>
              <a:t> kolosy</a:t>
            </a:r>
            <a:endParaRPr lang="cs-CZ" sz="4800" b="1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8371" y="476672"/>
            <a:ext cx="2913789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44973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sz="4800" b="1" dirty="0" smtClean="0"/>
              <a:t>TUTCHANCHAMON</a:t>
            </a:r>
          </a:p>
          <a:p>
            <a:pPr algn="ctr">
              <a:buNone/>
            </a:pPr>
            <a:r>
              <a:rPr lang="cs-CZ" sz="3600" b="1" dirty="0" smtClean="0"/>
              <a:t>(N-3)</a:t>
            </a:r>
          </a:p>
          <a:p>
            <a:r>
              <a:rPr lang="cs-CZ" sz="4800" dirty="0"/>
              <a:t>patří k 18. dynastii</a:t>
            </a:r>
          </a:p>
          <a:p>
            <a:r>
              <a:rPr lang="cs-CZ" sz="4800" dirty="0" smtClean="0"/>
              <a:t>vládl </a:t>
            </a:r>
            <a:r>
              <a:rPr lang="cs-CZ" sz="4800" dirty="0"/>
              <a:t>jen krátce, zemřel mladý</a:t>
            </a:r>
          </a:p>
          <a:p>
            <a:r>
              <a:rPr lang="cs-CZ" sz="4800" dirty="0" smtClean="0"/>
              <a:t>jeho </a:t>
            </a:r>
            <a:r>
              <a:rPr lang="cs-CZ" sz="4800" dirty="0"/>
              <a:t>hrobku – jedinou </a:t>
            </a:r>
            <a:r>
              <a:rPr lang="cs-CZ" sz="4800" dirty="0" err="1" smtClean="0"/>
              <a:t>nevykra</a:t>
            </a:r>
            <a:r>
              <a:rPr lang="cs-CZ" sz="4800" dirty="0" smtClean="0"/>
              <a:t>-</a:t>
            </a:r>
            <a:r>
              <a:rPr lang="cs-CZ" sz="4800" dirty="0" err="1" smtClean="0"/>
              <a:t>denou</a:t>
            </a:r>
            <a:r>
              <a:rPr lang="cs-CZ" sz="4800" dirty="0" smtClean="0"/>
              <a:t> </a:t>
            </a:r>
            <a:r>
              <a:rPr lang="cs-CZ" sz="4800" dirty="0"/>
              <a:t>z Údolí králů – objevil </a:t>
            </a:r>
            <a:r>
              <a:rPr lang="cs-CZ" sz="4800" dirty="0" smtClean="0"/>
              <a:t>v</a:t>
            </a:r>
            <a:r>
              <a:rPr lang="cs-CZ" sz="4800" dirty="0"/>
              <a:t> roce 1922 </a:t>
            </a:r>
            <a:r>
              <a:rPr lang="cs-CZ" sz="4800" dirty="0" err="1"/>
              <a:t>Howard</a:t>
            </a:r>
            <a:r>
              <a:rPr lang="cs-CZ" sz="4800" dirty="0"/>
              <a:t> </a:t>
            </a:r>
            <a:r>
              <a:rPr lang="cs-CZ" sz="4800" dirty="0" err="1"/>
              <a:t>Carter</a:t>
            </a:r>
            <a:endParaRPr lang="cs-CZ" sz="4800" b="1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6453" y="476672"/>
            <a:ext cx="3797755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/>
          <a:lstStyle/>
          <a:p>
            <a:r>
              <a:rPr lang="cs-CZ" dirty="0" smtClean="0"/>
              <a:t>Královo jméno se skládalo z pěti částí:</a:t>
            </a:r>
          </a:p>
          <a:p>
            <a:pPr marL="514350" indent="-514350">
              <a:buAutoNum type="arabicParenR"/>
            </a:pPr>
            <a:r>
              <a:rPr lang="cs-CZ" dirty="0" smtClean="0"/>
              <a:t>Horovo jméno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jméno </a:t>
            </a:r>
            <a:r>
              <a:rPr lang="cs-CZ" dirty="0" err="1" smtClean="0"/>
              <a:t>nebty</a:t>
            </a:r>
            <a:r>
              <a:rPr lang="cs-CZ" dirty="0" smtClean="0"/>
              <a:t> 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z</a:t>
            </a:r>
            <a:r>
              <a:rPr lang="cs-CZ" dirty="0" smtClean="0"/>
              <a:t>laté jméno  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052736"/>
            <a:ext cx="4690807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708920"/>
            <a:ext cx="1360655" cy="126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4437112"/>
            <a:ext cx="1224136" cy="1604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4353347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cs-CZ" sz="4800" b="1" dirty="0" smtClean="0"/>
              <a:t>RAMESSE</a:t>
            </a:r>
          </a:p>
          <a:p>
            <a:pPr algn="ctr">
              <a:buNone/>
            </a:pPr>
            <a:r>
              <a:rPr lang="cs-CZ" sz="3600" b="1" dirty="0" smtClean="0"/>
              <a:t>(O-4)</a:t>
            </a:r>
          </a:p>
          <a:p>
            <a:r>
              <a:rPr lang="cs-CZ" sz="4800" dirty="0"/>
              <a:t>celkem v Egyptě panovalo 11 </a:t>
            </a:r>
            <a:r>
              <a:rPr lang="cs-CZ" sz="4800" dirty="0" smtClean="0"/>
              <a:t>faraonů </a:t>
            </a:r>
            <a:r>
              <a:rPr lang="cs-CZ" sz="4800" dirty="0"/>
              <a:t>tohoto jména, patřili k 19. a </a:t>
            </a:r>
            <a:r>
              <a:rPr lang="cs-CZ" sz="4800" dirty="0" smtClean="0"/>
              <a:t>20</a:t>
            </a:r>
            <a:r>
              <a:rPr lang="cs-CZ" sz="4800" dirty="0"/>
              <a:t>. dynastii</a:t>
            </a:r>
          </a:p>
          <a:p>
            <a:r>
              <a:rPr lang="cs-CZ" sz="4800" dirty="0" smtClean="0"/>
              <a:t>nejslavnější </a:t>
            </a:r>
            <a:r>
              <a:rPr lang="cs-CZ" sz="4800" dirty="0"/>
              <a:t>byl druhý z nich, jehož </a:t>
            </a:r>
            <a:r>
              <a:rPr lang="cs-CZ" sz="4800" dirty="0" smtClean="0"/>
              <a:t>vojska </a:t>
            </a:r>
            <a:r>
              <a:rPr lang="cs-CZ" sz="4800" dirty="0"/>
              <a:t>byla poražena Chetity u </a:t>
            </a:r>
            <a:r>
              <a:rPr lang="cs-CZ" sz="4800" dirty="0" err="1" smtClean="0"/>
              <a:t>Kadeše</a:t>
            </a:r>
            <a:endParaRPr lang="cs-CZ" sz="4800" b="1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0079" y="260648"/>
            <a:ext cx="3734129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449736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cs-CZ" sz="4800" b="1" dirty="0" smtClean="0"/>
              <a:t>SETHI</a:t>
            </a:r>
          </a:p>
          <a:p>
            <a:pPr algn="ctr">
              <a:buNone/>
            </a:pPr>
            <a:r>
              <a:rPr lang="cs-CZ" sz="3600" b="1" dirty="0" smtClean="0"/>
              <a:t>(P-2)</a:t>
            </a:r>
          </a:p>
          <a:p>
            <a:r>
              <a:rPr lang="cs-CZ" sz="4800" dirty="0" smtClean="0"/>
              <a:t>patří </a:t>
            </a:r>
            <a:r>
              <a:rPr lang="cs-CZ" sz="4800" dirty="0"/>
              <a:t>k 19. dynastii, vládl na počátku </a:t>
            </a:r>
            <a:r>
              <a:rPr lang="cs-CZ" sz="4800" dirty="0" smtClean="0"/>
              <a:t>13</a:t>
            </a:r>
            <a:r>
              <a:rPr lang="cs-CZ" sz="4800" dirty="0"/>
              <a:t>. století</a:t>
            </a:r>
          </a:p>
          <a:p>
            <a:r>
              <a:rPr lang="cs-CZ" sz="4800" dirty="0" smtClean="0"/>
              <a:t>podnikal </a:t>
            </a:r>
            <a:r>
              <a:rPr lang="cs-CZ" sz="4800" dirty="0"/>
              <a:t>vojenské výpravy </a:t>
            </a:r>
            <a:r>
              <a:rPr lang="cs-CZ" sz="4800" dirty="0" smtClean="0"/>
              <a:t>do Levanty </a:t>
            </a:r>
            <a:r>
              <a:rPr lang="cs-CZ" sz="4800" dirty="0"/>
              <a:t>i proti </a:t>
            </a:r>
            <a:r>
              <a:rPr lang="cs-CZ" sz="4800" dirty="0" err="1"/>
              <a:t>Nubii</a:t>
            </a:r>
            <a:endParaRPr lang="cs-CZ" sz="4800" dirty="0"/>
          </a:p>
          <a:p>
            <a:r>
              <a:rPr lang="cs-CZ" sz="4800" dirty="0" smtClean="0"/>
              <a:t>podílel </a:t>
            </a:r>
            <a:r>
              <a:rPr lang="cs-CZ" sz="4800" dirty="0"/>
              <a:t>se na restauraci starých kultů </a:t>
            </a:r>
            <a:r>
              <a:rPr lang="cs-CZ" sz="4800" dirty="0" smtClean="0"/>
              <a:t>po </a:t>
            </a:r>
            <a:r>
              <a:rPr lang="cs-CZ" sz="4800" dirty="0" err="1"/>
              <a:t>Achatonově</a:t>
            </a:r>
            <a:r>
              <a:rPr lang="cs-CZ" sz="4800" dirty="0"/>
              <a:t> náboženské reformě</a:t>
            </a:r>
            <a:endParaRPr lang="cs-CZ" sz="4800" b="1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76672"/>
            <a:ext cx="3337917" cy="1224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4425355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cs-CZ" sz="4800" b="1" dirty="0" smtClean="0"/>
              <a:t>SMENCHKARE</a:t>
            </a:r>
          </a:p>
          <a:p>
            <a:pPr algn="ctr">
              <a:buNone/>
            </a:pPr>
            <a:r>
              <a:rPr lang="cs-CZ" sz="3600" b="1" dirty="0" smtClean="0"/>
              <a:t>(Q-9)</a:t>
            </a:r>
          </a:p>
          <a:p>
            <a:r>
              <a:rPr lang="cs-CZ" sz="4800" dirty="0"/>
              <a:t>byl spoluvládcem a bezprostředním </a:t>
            </a:r>
            <a:br>
              <a:rPr lang="cs-CZ" sz="4800" dirty="0"/>
            </a:br>
            <a:r>
              <a:rPr lang="cs-CZ" sz="4800" dirty="0" smtClean="0"/>
              <a:t>nástupcem </a:t>
            </a:r>
            <a:r>
              <a:rPr lang="cs-CZ" sz="4800" dirty="0" err="1"/>
              <a:t>Achatona</a:t>
            </a:r>
            <a:endParaRPr lang="cs-CZ" sz="4800" dirty="0"/>
          </a:p>
          <a:p>
            <a:r>
              <a:rPr lang="cs-CZ" sz="4800" dirty="0" smtClean="0"/>
              <a:t>po </a:t>
            </a:r>
            <a:r>
              <a:rPr lang="cs-CZ" sz="4800" dirty="0"/>
              <a:t>neúspěchu nového </a:t>
            </a:r>
            <a:r>
              <a:rPr lang="cs-CZ" sz="4800" dirty="0" smtClean="0"/>
              <a:t>kultovního   </a:t>
            </a:r>
            <a:r>
              <a:rPr lang="cs-CZ" sz="4800" dirty="0"/>
              <a:t>uspořádání bylo jeho </a:t>
            </a:r>
            <a:r>
              <a:rPr lang="cs-CZ" sz="4800" dirty="0" smtClean="0"/>
              <a:t>jméno vymazáno </a:t>
            </a:r>
            <a:r>
              <a:rPr lang="cs-CZ" sz="4800" dirty="0"/>
              <a:t>z historie</a:t>
            </a:r>
            <a:endParaRPr lang="cs-CZ" sz="4800" b="1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04663"/>
            <a:ext cx="3960440" cy="1320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44973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sz="4800" b="1" dirty="0" smtClean="0"/>
              <a:t>SETHNACHT</a:t>
            </a:r>
          </a:p>
          <a:p>
            <a:pPr algn="ctr">
              <a:buNone/>
            </a:pPr>
            <a:r>
              <a:rPr lang="cs-CZ" sz="3600" b="1" dirty="0" smtClean="0"/>
              <a:t>(R-6)</a:t>
            </a:r>
          </a:p>
          <a:p>
            <a:r>
              <a:rPr lang="cs-CZ" sz="4800" dirty="0"/>
              <a:t>patřil k 20. dynastii</a:t>
            </a:r>
          </a:p>
          <a:p>
            <a:r>
              <a:rPr lang="cs-CZ" sz="4800" dirty="0" smtClean="0"/>
              <a:t>na </a:t>
            </a:r>
            <a:r>
              <a:rPr lang="cs-CZ" sz="4800" dirty="0"/>
              <a:t>čas obnovil silnou ústřední vládu</a:t>
            </a:r>
          </a:p>
          <a:p>
            <a:r>
              <a:rPr lang="cs-CZ" sz="4800" dirty="0" smtClean="0"/>
              <a:t>dlouhodobě </a:t>
            </a:r>
            <a:r>
              <a:rPr lang="cs-CZ" sz="4800" dirty="0"/>
              <a:t>ale úpadku </a:t>
            </a:r>
            <a:r>
              <a:rPr lang="cs-CZ" sz="4800" dirty="0" smtClean="0"/>
              <a:t>zabránit   </a:t>
            </a:r>
            <a:r>
              <a:rPr lang="cs-CZ" sz="4800" dirty="0"/>
              <a:t>nedokázal</a:t>
            </a:r>
          </a:p>
          <a:p>
            <a:pPr algn="ctr">
              <a:buNone/>
            </a:pPr>
            <a:endParaRPr lang="cs-CZ" sz="4800" b="1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76672"/>
            <a:ext cx="386569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44973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sz="4800" b="1" dirty="0" smtClean="0"/>
              <a:t>ŠEŠONK</a:t>
            </a:r>
          </a:p>
          <a:p>
            <a:pPr algn="ctr">
              <a:buNone/>
            </a:pPr>
            <a:r>
              <a:rPr lang="cs-CZ" sz="3600" b="1" dirty="0" smtClean="0"/>
              <a:t>(S-10)</a:t>
            </a:r>
          </a:p>
          <a:p>
            <a:r>
              <a:rPr lang="cs-CZ" sz="4800" dirty="0"/>
              <a:t>byl prvním faraonem 22. (libyjské) dynastie</a:t>
            </a:r>
          </a:p>
          <a:p>
            <a:r>
              <a:rPr lang="cs-CZ" sz="4800" dirty="0" smtClean="0"/>
              <a:t>vedl </a:t>
            </a:r>
            <a:r>
              <a:rPr lang="cs-CZ" sz="4800" dirty="0"/>
              <a:t>dobyvačnou politiku n</a:t>
            </a:r>
            <a:r>
              <a:rPr lang="cs-CZ" sz="4800" dirty="0" smtClean="0"/>
              <a:t>amířenou </a:t>
            </a:r>
            <a:r>
              <a:rPr lang="cs-CZ" sz="4800" dirty="0"/>
              <a:t>hlavně do Levanty</a:t>
            </a:r>
            <a:endParaRPr lang="cs-CZ" sz="4800" b="1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2343" y="476672"/>
            <a:ext cx="3659857" cy="1242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44973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sz="4800" b="1" dirty="0" smtClean="0"/>
              <a:t>PSAMMETIK</a:t>
            </a:r>
          </a:p>
          <a:p>
            <a:pPr algn="ctr">
              <a:buNone/>
            </a:pPr>
            <a:r>
              <a:rPr lang="cs-CZ" sz="3600" b="1" dirty="0" smtClean="0"/>
              <a:t>(T-8)</a:t>
            </a:r>
          </a:p>
          <a:p>
            <a:r>
              <a:rPr lang="cs-CZ" sz="4800" dirty="0"/>
              <a:t>zakladatel 26. dynastie</a:t>
            </a:r>
          </a:p>
          <a:p>
            <a:r>
              <a:rPr lang="cs-CZ" sz="4800" dirty="0" smtClean="0"/>
              <a:t>vymanil </a:t>
            </a:r>
            <a:r>
              <a:rPr lang="cs-CZ" sz="4800" dirty="0"/>
              <a:t>Egypt z </a:t>
            </a:r>
            <a:r>
              <a:rPr lang="cs-CZ" sz="4800" dirty="0" err="1"/>
              <a:t>nubijské</a:t>
            </a:r>
            <a:r>
              <a:rPr lang="cs-CZ" sz="4800" dirty="0"/>
              <a:t> a </a:t>
            </a:r>
            <a:r>
              <a:rPr lang="cs-CZ" sz="4800" dirty="0" smtClean="0"/>
              <a:t>asyrské </a:t>
            </a: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 smtClean="0"/>
              <a:t>nadvlády</a:t>
            </a:r>
            <a:endParaRPr lang="cs-CZ" sz="4800" dirty="0"/>
          </a:p>
          <a:p>
            <a:r>
              <a:rPr lang="cs-CZ" sz="4800" dirty="0" smtClean="0"/>
              <a:t>jeho </a:t>
            </a:r>
            <a:r>
              <a:rPr lang="cs-CZ" sz="4800" dirty="0"/>
              <a:t>vládou začíná tzv. </a:t>
            </a:r>
            <a:r>
              <a:rPr lang="cs-CZ" sz="4800" dirty="0" err="1"/>
              <a:t>sajská</a:t>
            </a:r>
            <a:r>
              <a:rPr lang="cs-CZ" sz="4800" dirty="0"/>
              <a:t> </a:t>
            </a:r>
            <a:r>
              <a:rPr lang="cs-CZ" sz="4800" dirty="0" smtClean="0"/>
              <a:t>renesance</a:t>
            </a:r>
            <a:endParaRPr lang="cs-CZ" sz="4800" b="1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9317" y="476672"/>
            <a:ext cx="3390875" cy="121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4) trůnní jméno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5) </a:t>
            </a:r>
            <a:r>
              <a:rPr lang="cs-CZ" dirty="0" smtClean="0"/>
              <a:t>v</a:t>
            </a:r>
            <a:r>
              <a:rPr lang="cs-CZ" dirty="0" smtClean="0"/>
              <a:t>lastní jméno 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4255" y="260648"/>
            <a:ext cx="1787785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878460"/>
            <a:ext cx="1126604" cy="1126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3384376" cy="6180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779912" y="2119104"/>
          <a:ext cx="5105410" cy="2766060"/>
        </p:xfrm>
        <a:graphic>
          <a:graphicData uri="http://schemas.openxmlformats.org/drawingml/2006/table">
            <a:tbl>
              <a:tblPr/>
              <a:tblGrid>
                <a:gridCol w="297175"/>
                <a:gridCol w="943282"/>
                <a:gridCol w="1639863"/>
                <a:gridCol w="2225090"/>
              </a:tblGrid>
              <a:tr h="4465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Calibri"/>
                          <a:ea typeface="Calibri"/>
                          <a:cs typeface="Times New Roman"/>
                        </a:rPr>
                        <a:t>Horovo jméno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 i="1">
                          <a:latin typeface="Times New Roman"/>
                          <a:ea typeface="Times New Roman"/>
                          <a:cs typeface="Times New Roman"/>
                        </a:rPr>
                        <a:t>Kanakht Khaemwaset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Calibri"/>
                          <a:ea typeface="Calibri"/>
                          <a:cs typeface="Times New Roman"/>
                        </a:rPr>
                        <a:t>Hor ´Mocný býk vycházející v záři ve Vesetu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5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latin typeface="Calibri"/>
                          <a:ea typeface="Calibri"/>
                          <a:cs typeface="Times New Roman"/>
                        </a:rPr>
                        <a:t>jméno nebty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 i="1">
                          <a:latin typeface="Times New Roman"/>
                          <a:ea typeface="Times New Roman"/>
                          <a:cs typeface="Times New Roman"/>
                        </a:rPr>
                        <a:t>Wahnesytmireempet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Calibri"/>
                          <a:ea typeface="Calibri"/>
                          <a:cs typeface="Times New Roman"/>
                        </a:rPr>
                        <a:t>Obě paní ´Trvalé královské vlády jako Re na nebesích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1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latin typeface="Calibri"/>
                          <a:ea typeface="Calibri"/>
                          <a:cs typeface="Times New Roman"/>
                        </a:rPr>
                        <a:t>zlaté jméno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 i="1">
                          <a:latin typeface="Times New Roman"/>
                          <a:ea typeface="Times New Roman"/>
                          <a:cs typeface="Times New Roman"/>
                        </a:rPr>
                        <a:t>Sekhempahtydsejerkhaw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Calibri"/>
                          <a:ea typeface="Calibri"/>
                          <a:cs typeface="Times New Roman"/>
                        </a:rPr>
                        <a:t>Zlatý Hor ´Mocné síly a posvátných diadémů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5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latin typeface="Calibri"/>
                          <a:ea typeface="Calibri"/>
                          <a:cs typeface="Times New Roman"/>
                        </a:rPr>
                        <a:t>trůnní jméno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 i="1">
                          <a:latin typeface="Times New Roman"/>
                          <a:ea typeface="Times New Roman"/>
                          <a:cs typeface="Times New Roman"/>
                        </a:rPr>
                        <a:t>Menkheperre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i="1">
                          <a:latin typeface="Calibri"/>
                          <a:ea typeface="Calibri"/>
                          <a:cs typeface="Times New Roman"/>
                        </a:rPr>
                        <a:t>Patřící rákosu a včele ´Trvalé je to, co povstalo z Rea“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5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Calibri"/>
                          <a:ea typeface="Calibri"/>
                          <a:cs typeface="Times New Roman"/>
                        </a:rPr>
                        <a:t>vlastní jméno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 i="1">
                          <a:latin typeface="Times New Roman"/>
                          <a:ea typeface="Times New Roman"/>
                          <a:cs typeface="Times New Roman"/>
                        </a:rPr>
                        <a:t>Thutmose Neferkheperu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100" i="1" dirty="0">
                          <a:latin typeface="Calibri"/>
                          <a:ea typeface="Calibri"/>
                          <a:cs typeface="Times New Roman"/>
                        </a:rPr>
                        <a:t>Syn </a:t>
                      </a:r>
                      <a:r>
                        <a:rPr lang="cs-CZ" sz="1100" i="1" dirty="0" err="1">
                          <a:latin typeface="Calibri"/>
                          <a:ea typeface="Calibri"/>
                          <a:cs typeface="Times New Roman"/>
                        </a:rPr>
                        <a:t>Reův</a:t>
                      </a:r>
                      <a:r>
                        <a:rPr lang="cs-CZ" sz="1100" i="1" dirty="0">
                          <a:latin typeface="Calibri"/>
                          <a:ea typeface="Calibri"/>
                          <a:cs typeface="Times New Roman"/>
                        </a:rPr>
                        <a:t> ´Zrozený </a:t>
                      </a:r>
                      <a:r>
                        <a:rPr lang="cs-CZ" sz="1100" i="1" dirty="0" err="1">
                          <a:latin typeface="Calibri"/>
                          <a:ea typeface="Calibri"/>
                          <a:cs typeface="Times New Roman"/>
                        </a:rPr>
                        <a:t>Thovtem</a:t>
                      </a:r>
                      <a:r>
                        <a:rPr lang="cs-CZ" sz="1100" i="1" dirty="0">
                          <a:latin typeface="Calibri"/>
                          <a:ea typeface="Calibri"/>
                          <a:cs typeface="Times New Roman"/>
                        </a:rPr>
                        <a:t>– Krásné podoby´, Miláček </a:t>
                      </a:r>
                      <a:r>
                        <a:rPr lang="cs-CZ" sz="1100" i="1" dirty="0" err="1">
                          <a:latin typeface="Calibri"/>
                          <a:ea typeface="Calibri"/>
                          <a:cs typeface="Times New Roman"/>
                        </a:rPr>
                        <a:t>Hathory</a:t>
                      </a:r>
                      <a:r>
                        <a:rPr lang="cs-CZ" sz="1100" i="1" dirty="0">
                          <a:latin typeface="Calibri"/>
                          <a:ea typeface="Calibri"/>
                          <a:cs typeface="Times New Roman"/>
                        </a:rPr>
                        <a:t>, Paní tyrkysu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819" y="260648"/>
            <a:ext cx="3014029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2271" y="260648"/>
            <a:ext cx="2762217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3717032"/>
            <a:ext cx="2736304" cy="2001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3717032"/>
            <a:ext cx="272840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260648"/>
            <a:ext cx="272984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399330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sz="4800" b="1" dirty="0" smtClean="0"/>
              <a:t>SNOFRU</a:t>
            </a:r>
          </a:p>
          <a:p>
            <a:pPr algn="ctr">
              <a:buNone/>
            </a:pPr>
            <a:r>
              <a:rPr lang="cs-CZ" sz="3600" b="1" dirty="0" smtClean="0"/>
              <a:t>(A-17)</a:t>
            </a:r>
          </a:p>
          <a:p>
            <a:r>
              <a:rPr lang="cs-CZ" sz="3600" dirty="0" smtClean="0"/>
              <a:t>byl </a:t>
            </a:r>
            <a:r>
              <a:rPr lang="cs-CZ" sz="3600" dirty="0"/>
              <a:t>prvním panovníkem 4. dynastie</a:t>
            </a:r>
          </a:p>
          <a:p>
            <a:r>
              <a:rPr lang="cs-CZ" sz="3600" dirty="0" smtClean="0"/>
              <a:t>vojensky </a:t>
            </a:r>
            <a:r>
              <a:rPr lang="cs-CZ" sz="3600" dirty="0"/>
              <a:t>obsadil Sinaj, dal tam těžit </a:t>
            </a:r>
            <a:r>
              <a:rPr lang="cs-CZ" sz="3600" dirty="0" smtClean="0"/>
              <a:t>měď </a:t>
            </a:r>
            <a:r>
              <a:rPr lang="cs-CZ" sz="3600" dirty="0"/>
              <a:t>a tyrkys</a:t>
            </a:r>
          </a:p>
          <a:p>
            <a:r>
              <a:rPr lang="cs-CZ" sz="3600" dirty="0" smtClean="0"/>
              <a:t>za </a:t>
            </a:r>
            <a:r>
              <a:rPr lang="cs-CZ" sz="3600" dirty="0"/>
              <a:t>jeho vlády vznikly dvě pyramidy </a:t>
            </a:r>
            <a:r>
              <a:rPr lang="cs-CZ" sz="3600" dirty="0" smtClean="0"/>
              <a:t>V</a:t>
            </a:r>
            <a:r>
              <a:rPr lang="cs-CZ" sz="3600" dirty="0"/>
              <a:t> </a:t>
            </a:r>
            <a:r>
              <a:rPr lang="cs-CZ" sz="3600" dirty="0" err="1"/>
              <a:t>Dahšúru</a:t>
            </a:r>
            <a:r>
              <a:rPr lang="cs-CZ" sz="3600" dirty="0"/>
              <a:t> -Lomená (či </a:t>
            </a:r>
            <a:r>
              <a:rPr lang="cs-CZ" sz="3600" dirty="0" err="1"/>
              <a:t>romboidní</a:t>
            </a:r>
            <a:r>
              <a:rPr lang="cs-CZ" sz="3600" dirty="0"/>
              <a:t>) a </a:t>
            </a:r>
            <a:r>
              <a:rPr lang="cs-CZ" sz="3600" dirty="0" smtClean="0"/>
              <a:t>Růžová</a:t>
            </a:r>
            <a:endParaRPr lang="cs-CZ" sz="3600" b="1" dirty="0" smtClean="0"/>
          </a:p>
          <a:p>
            <a:pPr algn="ctr">
              <a:buNone/>
            </a:pPr>
            <a:endParaRPr lang="cs-CZ" sz="48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76672"/>
            <a:ext cx="309634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3993307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cs-CZ" sz="4800" b="1" dirty="0" smtClean="0"/>
              <a:t>CHUFU</a:t>
            </a:r>
          </a:p>
          <a:p>
            <a:pPr algn="ctr">
              <a:buNone/>
            </a:pPr>
            <a:r>
              <a:rPr lang="cs-CZ" sz="3600" b="1" dirty="0" smtClean="0"/>
              <a:t>(B-16)</a:t>
            </a:r>
          </a:p>
          <a:p>
            <a:r>
              <a:rPr lang="cs-CZ" sz="4800" dirty="0" smtClean="0"/>
              <a:t>náležel </a:t>
            </a:r>
            <a:r>
              <a:rPr lang="cs-CZ" sz="4800" dirty="0"/>
              <a:t>ke 4. dynastii</a:t>
            </a:r>
          </a:p>
          <a:p>
            <a:r>
              <a:rPr lang="cs-CZ" sz="4800" dirty="0" smtClean="0"/>
              <a:t>je </a:t>
            </a:r>
            <a:r>
              <a:rPr lang="cs-CZ" sz="4800" dirty="0"/>
              <a:t>znám také jako Cheops (řecká </a:t>
            </a:r>
            <a:r>
              <a:rPr lang="cs-CZ" sz="4800" dirty="0" smtClean="0"/>
              <a:t>  </a:t>
            </a:r>
            <a:r>
              <a:rPr lang="cs-CZ" sz="4800" dirty="0"/>
              <a:t>varianta jeho jména)</a:t>
            </a:r>
          </a:p>
          <a:p>
            <a:r>
              <a:rPr lang="cs-CZ" sz="4800" dirty="0" smtClean="0"/>
              <a:t> </a:t>
            </a:r>
            <a:r>
              <a:rPr lang="cs-CZ" sz="4800" dirty="0"/>
              <a:t>v Gíze nechal postavit Velkou P</a:t>
            </a:r>
            <a:r>
              <a:rPr lang="cs-CZ" sz="4800" dirty="0" smtClean="0"/>
              <a:t>yramidu</a:t>
            </a:r>
            <a:endParaRPr lang="cs-CZ" sz="48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76672"/>
            <a:ext cx="3366492" cy="1370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399330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sz="4800" b="1" dirty="0" smtClean="0"/>
              <a:t>RACHEF</a:t>
            </a:r>
          </a:p>
          <a:p>
            <a:pPr algn="ctr">
              <a:buNone/>
            </a:pPr>
            <a:r>
              <a:rPr lang="cs-CZ" sz="3600" b="1" dirty="0" smtClean="0"/>
              <a:t>(C-19)</a:t>
            </a:r>
          </a:p>
          <a:p>
            <a:r>
              <a:rPr lang="cs-CZ" sz="4800" dirty="0"/>
              <a:t>náležel ke 4. dynastii</a:t>
            </a:r>
          </a:p>
          <a:p>
            <a:r>
              <a:rPr lang="cs-CZ" sz="4800" dirty="0" smtClean="0"/>
              <a:t>vládl </a:t>
            </a:r>
            <a:r>
              <a:rPr lang="cs-CZ" sz="4800" dirty="0"/>
              <a:t>velmi dlouho, asi 60 let</a:t>
            </a:r>
          </a:p>
          <a:p>
            <a:r>
              <a:rPr lang="cs-CZ" sz="4800" dirty="0" smtClean="0"/>
              <a:t>v</a:t>
            </a:r>
            <a:r>
              <a:rPr lang="cs-CZ" sz="4800" dirty="0"/>
              <a:t> Gíze si nechal postavit druhou </a:t>
            </a:r>
            <a:br>
              <a:rPr lang="cs-CZ" sz="4800" dirty="0"/>
            </a:br>
            <a:r>
              <a:rPr lang="cs-CZ" sz="4800" dirty="0" smtClean="0"/>
              <a:t>největší </a:t>
            </a:r>
            <a:r>
              <a:rPr lang="cs-CZ" sz="4800" dirty="0"/>
              <a:t>egyptskou pyramidu</a:t>
            </a:r>
            <a:endParaRPr lang="cs-CZ" sz="48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548680"/>
            <a:ext cx="237626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5973"/>
            <a:ext cx="8229600" cy="3993307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cs-CZ" sz="4800" b="1" dirty="0" smtClean="0"/>
              <a:t>MENKAURE</a:t>
            </a:r>
          </a:p>
          <a:p>
            <a:pPr algn="ctr">
              <a:buNone/>
            </a:pPr>
            <a:r>
              <a:rPr lang="cs-CZ" sz="3600" b="1" dirty="0" smtClean="0"/>
              <a:t>(D-14)</a:t>
            </a:r>
          </a:p>
          <a:p>
            <a:r>
              <a:rPr lang="cs-CZ" sz="4800" dirty="0"/>
              <a:t>náležel ke 4. dynastii</a:t>
            </a:r>
          </a:p>
          <a:p>
            <a:r>
              <a:rPr lang="cs-CZ" sz="4800" dirty="0" smtClean="0"/>
              <a:t>známý </a:t>
            </a:r>
            <a:r>
              <a:rPr lang="cs-CZ" sz="4800" dirty="0"/>
              <a:t>je také jako </a:t>
            </a:r>
            <a:r>
              <a:rPr lang="cs-CZ" sz="4800" dirty="0" err="1"/>
              <a:t>Mykerinos</a:t>
            </a:r>
            <a:r>
              <a:rPr lang="cs-CZ" sz="4800" dirty="0"/>
              <a:t> či </a:t>
            </a:r>
            <a:r>
              <a:rPr lang="cs-CZ" sz="4800" dirty="0" err="1"/>
              <a:t>M</a:t>
            </a:r>
            <a:r>
              <a:rPr lang="cs-CZ" sz="4800" dirty="0" err="1" smtClean="0"/>
              <a:t>encherés</a:t>
            </a:r>
            <a:endParaRPr lang="cs-CZ" sz="4800" dirty="0"/>
          </a:p>
          <a:p>
            <a:r>
              <a:rPr lang="cs-CZ" sz="4800" dirty="0" smtClean="0"/>
              <a:t>je </a:t>
            </a:r>
            <a:r>
              <a:rPr lang="cs-CZ" sz="4800" dirty="0"/>
              <a:t>v pramenech </a:t>
            </a:r>
            <a:r>
              <a:rPr lang="cs-CZ" sz="4800" dirty="0" smtClean="0"/>
              <a:t>popisován </a:t>
            </a:r>
            <a:r>
              <a:rPr lang="cs-CZ" sz="4800" dirty="0"/>
              <a:t>jako </a:t>
            </a:r>
            <a:r>
              <a:rPr lang="cs-CZ" sz="4800" dirty="0" smtClean="0"/>
              <a:t>spravedlivý </a:t>
            </a:r>
            <a:r>
              <a:rPr lang="cs-CZ" sz="4800" dirty="0"/>
              <a:t>a </a:t>
            </a:r>
            <a:r>
              <a:rPr lang="cs-CZ" sz="4800" dirty="0" smtClean="0"/>
              <a:t>dobrotivý vládce</a:t>
            </a:r>
            <a:endParaRPr lang="cs-CZ" sz="4800" dirty="0"/>
          </a:p>
          <a:p>
            <a:r>
              <a:rPr lang="cs-CZ" sz="4800" dirty="0" smtClean="0"/>
              <a:t>patří </a:t>
            </a:r>
            <a:r>
              <a:rPr lang="cs-CZ" sz="4800" dirty="0"/>
              <a:t>mu nejmenší gízská </a:t>
            </a:r>
            <a:r>
              <a:rPr lang="cs-CZ" sz="4800" dirty="0" smtClean="0"/>
              <a:t>pyramida </a:t>
            </a:r>
            <a:endParaRPr lang="cs-CZ" sz="4800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76672"/>
            <a:ext cx="2881486" cy="127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487</Words>
  <Application>Microsoft Office PowerPoint</Application>
  <PresentationFormat>Předvádění na obrazovce (4:3)</PresentationFormat>
  <Paragraphs>134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Silvie</dc:creator>
  <cp:lastModifiedBy>Silvie</cp:lastModifiedBy>
  <cp:revision>13</cp:revision>
  <dcterms:created xsi:type="dcterms:W3CDTF">2011-10-26T21:23:48Z</dcterms:created>
  <dcterms:modified xsi:type="dcterms:W3CDTF">2011-10-28T18:07:08Z</dcterms:modified>
</cp:coreProperties>
</file>