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70" r:id="rId5"/>
    <p:sldId id="263" r:id="rId6"/>
    <p:sldId id="271" r:id="rId7"/>
    <p:sldId id="276" r:id="rId8"/>
    <p:sldId id="275" r:id="rId9"/>
    <p:sldId id="272" r:id="rId10"/>
    <p:sldId id="273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2" r:id="rId21"/>
    <p:sldId id="266" r:id="rId22"/>
    <p:sldId id="26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74" autoAdjust="0"/>
  </p:normalViewPr>
  <p:slideViewPr>
    <p:cSldViewPr>
      <p:cViewPr>
        <p:scale>
          <a:sx n="75" d="100"/>
          <a:sy n="75" d="100"/>
        </p:scale>
        <p:origin x="-142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4C782-BE67-44B0-8D36-30A90F7319B4}" type="datetimeFigureOut">
              <a:rPr lang="cs-CZ" smtClean="0"/>
              <a:t>20.11.2011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FD185-387B-4FCC-B6B2-DC700FE3EB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70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19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83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35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7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0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6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84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61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3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1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8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34FF-F2D0-4C7F-9867-DCBB04B00E49}" type="datetimeFigureOut">
              <a:rPr lang="cs-CZ" smtClean="0"/>
              <a:pPr/>
              <a:t>20.11.2011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369D-D77E-4BDA-9B96-3D59A5545C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3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cs-CZ" dirty="0" smtClean="0"/>
              <a:t>Antické vojenství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6400800" cy="864096"/>
          </a:xfrm>
        </p:spPr>
        <p:txBody>
          <a:bodyPr/>
          <a:lstStyle/>
          <a:p>
            <a:r>
              <a:rPr lang="cs-CZ" dirty="0" smtClean="0"/>
              <a:t>2. seminář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652960" y="2564904"/>
            <a:ext cx="64008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cs-CZ" dirty="0" smtClean="0"/>
              <a:t>Mariova reforma</a:t>
            </a:r>
          </a:p>
          <a:p>
            <a:pPr marL="457200" indent="-457200" algn="just">
              <a:buFontTx/>
              <a:buChar char="-"/>
            </a:pPr>
            <a:r>
              <a:rPr lang="cs-CZ" dirty="0" smtClean="0"/>
              <a:t>Organizace principiální armády</a:t>
            </a:r>
          </a:p>
          <a:p>
            <a:pPr marL="457200" indent="-457200" algn="just">
              <a:buFontTx/>
              <a:buChar char="-"/>
            </a:pPr>
            <a:r>
              <a:rPr lang="cs-CZ" dirty="0" smtClean="0"/>
              <a:t>Nábor, soc. </a:t>
            </a:r>
            <a:r>
              <a:rPr lang="cs-CZ" dirty="0" smtClean="0"/>
              <a:t>postavení</a:t>
            </a:r>
          </a:p>
          <a:p>
            <a:pPr marL="457200" indent="-457200" algn="just">
              <a:buFontTx/>
              <a:buChar char="-"/>
            </a:pPr>
            <a:r>
              <a:rPr lang="cs-CZ" dirty="0" smtClean="0"/>
              <a:t>Legionářské tábory</a:t>
            </a:r>
          </a:p>
          <a:p>
            <a:pPr marL="457200" indent="-457200" algn="just">
              <a:buFontTx/>
              <a:buChar char="-"/>
            </a:pPr>
            <a:r>
              <a:rPr lang="cs-CZ" dirty="0" smtClean="0"/>
              <a:t>Co dostudovat</a:t>
            </a:r>
          </a:p>
          <a:p>
            <a:pPr marL="457200" indent="-457200" algn="just">
              <a:buFontTx/>
              <a:buChar char="-"/>
            </a:pPr>
            <a:r>
              <a:rPr lang="cs-CZ" dirty="0"/>
              <a:t>Co očekávat v testu</a:t>
            </a:r>
          </a:p>
          <a:p>
            <a:pPr marL="457200" indent="-457200" algn="just">
              <a:buFontTx/>
              <a:buChar char="-"/>
            </a:pPr>
            <a:endParaRPr lang="cs-CZ" dirty="0" smtClean="0"/>
          </a:p>
          <a:p>
            <a:pPr algn="just"/>
            <a:endParaRPr lang="cs-CZ" dirty="0" smtClean="0"/>
          </a:p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9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Organizace principiální armády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642175"/>
            <a:ext cx="8029376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cs-CZ" b="1" dirty="0"/>
              <a:t>Velitelé</a:t>
            </a:r>
          </a:p>
          <a:p>
            <a:pPr marL="1714500" lvl="3" indent="-342900">
              <a:buAutoNum type="arabicParenR"/>
            </a:pPr>
            <a:r>
              <a:rPr lang="cs-CZ" dirty="0" smtClean="0"/>
              <a:t>Vrchním </a:t>
            </a:r>
            <a:r>
              <a:rPr lang="cs-CZ" dirty="0"/>
              <a:t>velitelem byl vždy muž senátorského stavu s hodností </a:t>
            </a:r>
            <a:r>
              <a:rPr lang="cs-CZ" b="1" dirty="0" err="1"/>
              <a:t>legatus</a:t>
            </a:r>
            <a:r>
              <a:rPr lang="cs-CZ" b="1" dirty="0"/>
              <a:t> </a:t>
            </a:r>
            <a:r>
              <a:rPr lang="cs-CZ" b="1" dirty="0" err="1" smtClean="0"/>
              <a:t>legionis</a:t>
            </a:r>
            <a:r>
              <a:rPr lang="cs-CZ" b="1" dirty="0" smtClean="0"/>
              <a:t>.</a:t>
            </a:r>
          </a:p>
          <a:p>
            <a:pPr marL="1714500" lvl="3" indent="-342900">
              <a:buFontTx/>
              <a:buAutoNum type="arabicParenR"/>
            </a:pPr>
            <a:r>
              <a:rPr lang="cs-CZ" dirty="0"/>
              <a:t>Zástupcem vrchního velitele byl </a:t>
            </a:r>
            <a:r>
              <a:rPr lang="cs-CZ" b="1" dirty="0" err="1"/>
              <a:t>tribunus</a:t>
            </a:r>
            <a:r>
              <a:rPr lang="cs-CZ" b="1" dirty="0"/>
              <a:t> </a:t>
            </a:r>
            <a:r>
              <a:rPr lang="cs-CZ" b="1" dirty="0" err="1"/>
              <a:t>laticlavius</a:t>
            </a:r>
            <a:r>
              <a:rPr lang="cs-CZ" dirty="0"/>
              <a:t>, také ze senátorského stavu, muž kolem 20ti let, který neměl ještě téměř žádné vojenské zkušenosti</a:t>
            </a:r>
            <a:r>
              <a:rPr lang="cs-CZ" dirty="0" smtClean="0"/>
              <a:t>.</a:t>
            </a:r>
          </a:p>
          <a:p>
            <a:pPr marL="1714500" lvl="3" indent="-342900">
              <a:buFontTx/>
              <a:buAutoNum type="arabicParenR"/>
            </a:pPr>
            <a:r>
              <a:rPr lang="cs-CZ" dirty="0"/>
              <a:t>Třetí hodností byl </a:t>
            </a:r>
            <a:r>
              <a:rPr lang="cs-CZ" b="1" dirty="0" err="1"/>
              <a:t>praefectus</a:t>
            </a:r>
            <a:r>
              <a:rPr lang="cs-CZ" b="1" dirty="0"/>
              <a:t> </a:t>
            </a:r>
            <a:r>
              <a:rPr lang="cs-CZ" b="1" dirty="0" err="1"/>
              <a:t>castrorum</a:t>
            </a:r>
            <a:r>
              <a:rPr lang="cs-CZ" dirty="0"/>
              <a:t>, který zajišťoval administrativu legie, především zkušený voják, který byl dříve centurionem</a:t>
            </a:r>
            <a:r>
              <a:rPr lang="cs-CZ" dirty="0" smtClean="0"/>
              <a:t>.</a:t>
            </a:r>
          </a:p>
          <a:p>
            <a:pPr marL="1714500" lvl="3" indent="-342900">
              <a:buFontTx/>
              <a:buAutoNum type="arabicParenR"/>
            </a:pPr>
            <a:r>
              <a:rPr lang="cs-CZ" dirty="0"/>
              <a:t>Dále následovalo </a:t>
            </a:r>
            <a:r>
              <a:rPr lang="cs-CZ" b="1" dirty="0"/>
              <a:t>5 tribunů jezdeckého stavu</a:t>
            </a:r>
            <a:r>
              <a:rPr lang="cs-CZ" dirty="0"/>
              <a:t>, označováni byli jako </a:t>
            </a:r>
            <a:r>
              <a:rPr lang="cs-CZ" b="1" dirty="0"/>
              <a:t>tribuni </a:t>
            </a:r>
            <a:r>
              <a:rPr lang="cs-CZ" b="1" dirty="0" err="1" smtClean="0"/>
              <a:t>angusticlavii</a:t>
            </a:r>
            <a:r>
              <a:rPr lang="cs-CZ" b="1" dirty="0" smtClean="0"/>
              <a:t>.</a:t>
            </a:r>
            <a:endParaRPr lang="cs-CZ" b="1" dirty="0"/>
          </a:p>
          <a:p>
            <a:pPr marL="1714500" lvl="3" indent="-342900">
              <a:buFontTx/>
              <a:buAutoNum type="arabicParenR"/>
            </a:pPr>
            <a:endParaRPr lang="cs-CZ" dirty="0"/>
          </a:p>
          <a:p>
            <a:pPr marL="1714500" lvl="3" indent="-342900">
              <a:buFontTx/>
              <a:buAutoNum type="arabicParenR"/>
            </a:pPr>
            <a:endParaRPr lang="cs-CZ" dirty="0"/>
          </a:p>
          <a:p>
            <a:pPr marL="1714500" lvl="3" indent="-342900">
              <a:buAutoNum type="arabicParenR"/>
            </a:pPr>
            <a:endParaRPr lang="cs-CZ" b="1" dirty="0" smtClean="0"/>
          </a:p>
          <a:p>
            <a:pPr marL="1714500" lvl="3" indent="-342900">
              <a:buAutoNum type="arabicParenR"/>
            </a:pPr>
            <a:endParaRPr lang="cs-CZ" b="1" dirty="0" smtClean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Organizace principiální armády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837874"/>
            <a:ext cx="802937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z="2000" b="1" dirty="0"/>
              <a:t>Ala – </a:t>
            </a:r>
            <a:endParaRPr lang="cs-CZ" sz="2000" b="1" dirty="0" smtClean="0"/>
          </a:p>
          <a:p>
            <a:pPr lvl="0"/>
            <a:r>
              <a:rPr lang="cs-CZ" dirty="0" smtClean="0"/>
              <a:t>legie </a:t>
            </a:r>
            <a:r>
              <a:rPr lang="cs-CZ" dirty="0"/>
              <a:t>byla také doplněna jízdou v podobě jízdní kohorty, tzv. Ala. </a:t>
            </a:r>
            <a:endParaRPr lang="cs-CZ" dirty="0" smtClean="0"/>
          </a:p>
          <a:p>
            <a:pPr lvl="0"/>
            <a:r>
              <a:rPr lang="cs-CZ" dirty="0" smtClean="0"/>
              <a:t>Počet </a:t>
            </a:r>
            <a:r>
              <a:rPr lang="cs-CZ" dirty="0"/>
              <a:t>jezdců v této Ale byl cca </a:t>
            </a:r>
            <a:r>
              <a:rPr lang="cs-CZ" b="1" dirty="0"/>
              <a:t>480 mužů</a:t>
            </a:r>
            <a:r>
              <a:rPr lang="cs-CZ" dirty="0"/>
              <a:t> a vedl ji velitel z jezdeckého stavu s hodností </a:t>
            </a:r>
            <a:r>
              <a:rPr lang="cs-CZ" b="1" dirty="0" err="1"/>
              <a:t>Praefecta</a:t>
            </a:r>
            <a:r>
              <a:rPr lang="cs-CZ" dirty="0"/>
              <a:t>. 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Ala </a:t>
            </a:r>
            <a:r>
              <a:rPr lang="cs-CZ" dirty="0"/>
              <a:t>se dělila na </a:t>
            </a:r>
            <a:r>
              <a:rPr lang="cs-CZ" b="1" dirty="0"/>
              <a:t>16 </a:t>
            </a:r>
            <a:r>
              <a:rPr lang="cs-CZ" b="1" dirty="0" err="1"/>
              <a:t>Turm</a:t>
            </a:r>
            <a:r>
              <a:rPr lang="cs-CZ" dirty="0"/>
              <a:t>, velitelem každé </a:t>
            </a:r>
            <a:r>
              <a:rPr lang="cs-CZ" dirty="0" err="1"/>
              <a:t>turmy</a:t>
            </a:r>
            <a:r>
              <a:rPr lang="cs-CZ" dirty="0"/>
              <a:t> byl </a:t>
            </a:r>
            <a:r>
              <a:rPr lang="cs-CZ" b="1" dirty="0" err="1"/>
              <a:t>Decurio</a:t>
            </a:r>
            <a:r>
              <a:rPr lang="cs-CZ" dirty="0"/>
              <a:t> (obdoba centuriona) a ten měl pod sebou dva poddůstojníky.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Rekrutování vojáků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797064"/>
            <a:ext cx="8029376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smtClean="0"/>
              <a:t> 1) Žádný majetkový census, </a:t>
            </a:r>
            <a:r>
              <a:rPr lang="cs-CZ" sz="2000" dirty="0"/>
              <a:t>legie se naopak staly velmi žádané pro chudé římské obyvatelstvo. Legie jako takové totiž zajišťovaly stálý přísun peněz (ačkoliv pro klasické legionáře nikterak vysoký), stravy a v neposlední řadě velmi kvalitní zdravotnické péče, kterou by si řada z nich nemohla nikdy dovolit.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2) Legie alespoň </a:t>
            </a:r>
            <a:r>
              <a:rPr lang="cs-CZ" sz="2000" dirty="0"/>
              <a:t>vzdělaným umožňovala </a:t>
            </a:r>
            <a:r>
              <a:rPr lang="cs-CZ" sz="2000" dirty="0" smtClean="0"/>
              <a:t>kariérní </a:t>
            </a:r>
            <a:r>
              <a:rPr lang="cs-CZ" sz="2000" dirty="0"/>
              <a:t>postup(nejčastěji do úrovně centuriona) a tak </a:t>
            </a:r>
            <a:r>
              <a:rPr lang="cs-CZ" sz="2000" dirty="0" smtClean="0"/>
              <a:t>výrazně </a:t>
            </a:r>
            <a:r>
              <a:rPr lang="cs-CZ" sz="2000" dirty="0"/>
              <a:t>zlepšit svoji životní situaci. Centurioni měli dokonce několikanásobně vyšší plat než řádoví </a:t>
            </a:r>
            <a:r>
              <a:rPr lang="cs-CZ" sz="2000" dirty="0" smtClean="0"/>
              <a:t>legionáři. </a:t>
            </a:r>
          </a:p>
          <a:p>
            <a:endParaRPr lang="cs-CZ" sz="2000" dirty="0" smtClean="0"/>
          </a:p>
          <a:p>
            <a:r>
              <a:rPr lang="cs-CZ" sz="2000" dirty="0" smtClean="0"/>
              <a:t>3) Po </a:t>
            </a:r>
            <a:r>
              <a:rPr lang="cs-CZ" sz="2000" dirty="0"/>
              <a:t>ukončení </a:t>
            </a:r>
            <a:r>
              <a:rPr lang="cs-CZ" sz="2000" dirty="0" smtClean="0"/>
              <a:t>služby </a:t>
            </a:r>
            <a:r>
              <a:rPr lang="cs-CZ" sz="2000" dirty="0"/>
              <a:t>často legionáři byli odměňováni půdou či poměrně tučným finančním obnosem. Pro mnoho z nich se však armáda stala životní úlohou a po odsloužení přešly do role veteránů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 smtClean="0"/>
              <a:t>4)Legie </a:t>
            </a:r>
            <a:r>
              <a:rPr lang="cs-CZ" sz="2000" dirty="0"/>
              <a:t>navíc znamenala i nárazový přísun </a:t>
            </a:r>
            <a:r>
              <a:rPr lang="cs-CZ" sz="2000" dirty="0" smtClean="0"/>
              <a:t>peněz </a:t>
            </a:r>
            <a:r>
              <a:rPr lang="cs-CZ" sz="2000" dirty="0"/>
              <a:t>v podobě drancování a zajímání otroků.</a:t>
            </a:r>
          </a:p>
          <a:p>
            <a:r>
              <a:rPr lang="cs-CZ" sz="2000" dirty="0"/>
              <a:t> </a:t>
            </a:r>
          </a:p>
          <a:p>
            <a:r>
              <a:rPr lang="cs-CZ" sz="2000" dirty="0" smtClean="0"/>
              <a:t>5)Římská </a:t>
            </a:r>
            <a:r>
              <a:rPr lang="cs-CZ" sz="2000" dirty="0"/>
              <a:t>armáda v podobě </a:t>
            </a:r>
            <a:r>
              <a:rPr lang="cs-CZ" sz="2000" dirty="0" err="1"/>
              <a:t>auxiliares</a:t>
            </a:r>
            <a:r>
              <a:rPr lang="cs-CZ" sz="2000" dirty="0"/>
              <a:t> zase zajišťovala zajímavé postavení pro neřímské obyvatelstvo, v podobě získání římského občanství.</a:t>
            </a:r>
          </a:p>
          <a:p>
            <a:r>
              <a:rPr lang="cs-CZ" sz="2000" dirty="0"/>
              <a:t> 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Rekrutování vojáků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581201"/>
            <a:ext cx="802937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 </a:t>
            </a:r>
          </a:p>
          <a:p>
            <a:r>
              <a:rPr lang="cs-CZ" sz="2000" dirty="0"/>
              <a:t> 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Z</a:t>
            </a:r>
            <a:r>
              <a:rPr lang="cs-CZ" sz="2000" dirty="0"/>
              <a:t> počátku Augustovi vlády se rekrutovalo na dobu 16 let a následně na další 4 roky pro stav hodnosti </a:t>
            </a:r>
            <a:r>
              <a:rPr lang="cs-CZ" sz="2000" dirty="0" smtClean="0"/>
              <a:t>veterána. </a:t>
            </a:r>
            <a:r>
              <a:rPr lang="cs-CZ" sz="2000" dirty="0"/>
              <a:t>Ještě v </a:t>
            </a:r>
            <a:r>
              <a:rPr lang="cs-CZ" sz="2000" dirty="0" smtClean="0"/>
              <a:t>průběhu </a:t>
            </a:r>
            <a:r>
              <a:rPr lang="cs-CZ" sz="2000" dirty="0"/>
              <a:t>císařova života však byla tato hranice posunuta na 20 a 5 let. 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/>
              <a:t>Odvody byly zpravidla dobrovolné a pokud byly povinné tak zejména pro neitalické obyvatelstvo, které velice nelibě neslo celé odvody. Přesto povinné odvody v době 1 – 2.st. n. l. byly </a:t>
            </a:r>
            <a:r>
              <a:rPr lang="cs-CZ" sz="2000" dirty="0" smtClean="0"/>
              <a:t>výjimečné.</a:t>
            </a:r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/>
              <a:t>Nejvíce odvedl obyvatel císař Augustus v r. 6 n. l. po masakru v Panonii a v r. 9 n. l. po bitvě v </a:t>
            </a:r>
            <a:r>
              <a:rPr lang="cs-CZ" sz="2000" dirty="0" err="1"/>
              <a:t>Teutoburském</a:t>
            </a:r>
            <a:r>
              <a:rPr lang="cs-CZ" sz="2000" dirty="0"/>
              <a:t> lese.</a:t>
            </a:r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/>
          </a:p>
          <a:p>
            <a:r>
              <a:rPr lang="cs-CZ" sz="2000" dirty="0"/>
              <a:t> 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Rekrutování vojáků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744960"/>
            <a:ext cx="8029376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 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Za </a:t>
            </a:r>
            <a:r>
              <a:rPr lang="cs-CZ" sz="2000" dirty="0"/>
              <a:t>odvod zodpovídal odvádějící důstojník, který vybrané rekruty nechal stáhnout do jednoho odvodového centra (nastal proces zvaný </a:t>
            </a:r>
            <a:r>
              <a:rPr lang="cs-CZ" sz="2000" b="1" i="1" dirty="0" err="1"/>
              <a:t>probatio</a:t>
            </a:r>
            <a:r>
              <a:rPr lang="cs-CZ" sz="2000" i="1" dirty="0"/>
              <a:t>)</a:t>
            </a:r>
            <a:r>
              <a:rPr lang="cs-CZ" sz="2000" dirty="0"/>
              <a:t>, kde před správcem provincie noví rekruti přísahali císaři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Dále </a:t>
            </a:r>
            <a:r>
              <a:rPr lang="cs-CZ" sz="2000" dirty="0"/>
              <a:t>prošli zdravotní prohlídkou. Byly rozděleni pro jednotlivé legie, získali </a:t>
            </a:r>
            <a:r>
              <a:rPr lang="cs-CZ" sz="2000" b="1" i="1" dirty="0" err="1"/>
              <a:t>signaculum</a:t>
            </a:r>
            <a:r>
              <a:rPr lang="cs-CZ" sz="2000" dirty="0"/>
              <a:t> </a:t>
            </a:r>
            <a:r>
              <a:rPr lang="cs-CZ" sz="2000" dirty="0" smtClean="0"/>
              <a:t>(psí známku – olověná destička) </a:t>
            </a:r>
            <a:r>
              <a:rPr lang="cs-CZ" sz="2000" dirty="0"/>
              <a:t>se jménem a označením legie. 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Dále rekruti obdrželi </a:t>
            </a:r>
            <a:r>
              <a:rPr lang="cs-CZ" sz="2000" b="1" i="1" dirty="0" err="1"/>
              <a:t>viaticum</a:t>
            </a:r>
            <a:r>
              <a:rPr lang="cs-CZ" sz="2000" dirty="0"/>
              <a:t> v podstatě se jednalo o základní cestovní kapesné se třemi zlatými. </a:t>
            </a:r>
            <a:r>
              <a:rPr lang="cs-CZ" sz="2000" dirty="0" smtClean="0"/>
              <a:t>Vojáci </a:t>
            </a:r>
            <a:r>
              <a:rPr lang="cs-CZ" sz="2000" dirty="0"/>
              <a:t>se tedy za tyto náklady dopravili ke své legii. 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V</a:t>
            </a:r>
            <a:r>
              <a:rPr lang="cs-CZ" sz="2000" dirty="0"/>
              <a:t> táboře legie byly rozděleny ke svým kohortám a centuriím. Vojáci následně absolvovaly cca 2 -3 měsíční výcvik. Po jejím ukončení se pak stali plnohodnotnými legionáři římského vojska</a:t>
            </a:r>
            <a:r>
              <a:rPr lang="cs-CZ" sz="2000" dirty="0" smtClean="0"/>
              <a:t>.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Společenské postavení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Legionářské tábory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1350640"/>
            <a:ext cx="802937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 </a:t>
            </a:r>
          </a:p>
          <a:p>
            <a:r>
              <a:rPr lang="cs-CZ" sz="2000" dirty="0" smtClean="0"/>
              <a:t>- Ani </a:t>
            </a:r>
            <a:r>
              <a:rPr lang="cs-CZ" sz="2000" dirty="0"/>
              <a:t>po Mariově reformě neměla římská armáda stále tábory, legie stavěly tzv. pochodové či polní tábory, které měly zajistit dočasnou ochranu a prostředí pouze na několik týdnů či měsíců.  Až </a:t>
            </a:r>
            <a:r>
              <a:rPr lang="cs-CZ" sz="2000" dirty="0" err="1"/>
              <a:t>vítěztví</a:t>
            </a:r>
            <a:r>
              <a:rPr lang="cs-CZ" sz="2000" dirty="0"/>
              <a:t> </a:t>
            </a:r>
            <a:r>
              <a:rPr lang="cs-CZ" sz="2000" dirty="0" err="1"/>
              <a:t>Gaia</a:t>
            </a:r>
            <a:r>
              <a:rPr lang="cs-CZ" sz="2000" dirty="0"/>
              <a:t> Octaviana Caesara, tedy pozdějšího Augusta došlo k jakémusi ustálení pevností, budování stálých táborů. </a:t>
            </a:r>
          </a:p>
          <a:p>
            <a:r>
              <a:rPr lang="cs-CZ" sz="2000" dirty="0" smtClean="0"/>
              <a:t>- Jako obranná </a:t>
            </a:r>
            <a:r>
              <a:rPr lang="cs-CZ" sz="2000" dirty="0"/>
              <a:t>stavba tyto tábory především nesloužily (vysvětlit taktiku).</a:t>
            </a:r>
          </a:p>
          <a:p>
            <a:r>
              <a:rPr lang="cs-CZ" sz="2000" dirty="0" smtClean="0"/>
              <a:t>- Tábor měl půdorys připomínající hrací kartu</a:t>
            </a:r>
            <a:endParaRPr lang="cs-CZ" sz="2000" dirty="0"/>
          </a:p>
          <a:p>
            <a:r>
              <a:rPr lang="cs-CZ" sz="2000" dirty="0" smtClean="0"/>
              <a:t>- Velikost </a:t>
            </a:r>
            <a:r>
              <a:rPr lang="cs-CZ" sz="2000" dirty="0"/>
              <a:t>20 – 27 ha,  i když </a:t>
            </a:r>
            <a:r>
              <a:rPr lang="cs-CZ" sz="2000" dirty="0" smtClean="0"/>
              <a:t>např. tábory </a:t>
            </a:r>
            <a:r>
              <a:rPr lang="cs-CZ" sz="2000" dirty="0"/>
              <a:t>legií ze 4. </a:t>
            </a:r>
            <a:r>
              <a:rPr lang="cs-CZ" sz="2000" dirty="0" smtClean="0"/>
              <a:t>st</a:t>
            </a:r>
            <a:r>
              <a:rPr lang="cs-CZ" sz="2000" dirty="0"/>
              <a:t>. </a:t>
            </a:r>
            <a:r>
              <a:rPr lang="cs-CZ" sz="2000" dirty="0" smtClean="0"/>
              <a:t>n. l.  </a:t>
            </a:r>
            <a:r>
              <a:rPr lang="cs-CZ" sz="2000" dirty="0"/>
              <a:t>jako např. </a:t>
            </a:r>
            <a:r>
              <a:rPr lang="cs-CZ" sz="2000" dirty="0" err="1"/>
              <a:t>Betthorus</a:t>
            </a:r>
            <a:r>
              <a:rPr lang="cs-CZ" sz="2000" dirty="0"/>
              <a:t> měli pouhých 4,5 ha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73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Legionářské tábory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1822179"/>
            <a:ext cx="802937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 smtClean="0"/>
              <a:t>Podoba </a:t>
            </a:r>
            <a:r>
              <a:rPr lang="cs-CZ" sz="2000" b="1" dirty="0"/>
              <a:t>principiálních táborů: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Půdorys hrací karty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Kolem </a:t>
            </a:r>
            <a:r>
              <a:rPr lang="cs-CZ" sz="2000" dirty="0"/>
              <a:t>tábora byl vykopaný příkop, který sloužil jako násyp pro výstavbu opevnění. Opevnění velmi často </a:t>
            </a:r>
            <a:r>
              <a:rPr lang="cs-CZ" sz="2000" dirty="0" smtClean="0"/>
              <a:t>palisádové, </a:t>
            </a:r>
            <a:r>
              <a:rPr lang="cs-CZ" sz="2000" dirty="0"/>
              <a:t>výjimečně zděný či </a:t>
            </a:r>
            <a:r>
              <a:rPr lang="cs-CZ" sz="2000" dirty="0" smtClean="0"/>
              <a:t>kamenný.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Tábor </a:t>
            </a:r>
            <a:r>
              <a:rPr lang="cs-CZ" sz="2000" dirty="0"/>
              <a:t>měl vždy hlavní ulice a to </a:t>
            </a:r>
            <a:r>
              <a:rPr lang="cs-CZ" sz="2000" b="1" dirty="0" smtClean="0"/>
              <a:t>Via </a:t>
            </a:r>
            <a:r>
              <a:rPr lang="cs-CZ" sz="2000" b="1" dirty="0" err="1" smtClean="0"/>
              <a:t>Principalis</a:t>
            </a:r>
            <a:r>
              <a:rPr lang="cs-CZ" sz="2000" dirty="0"/>
              <a:t>, spojující brány ve středu delších stran tábora a </a:t>
            </a:r>
            <a:r>
              <a:rPr lang="cs-CZ" sz="2000" b="1" dirty="0" smtClean="0"/>
              <a:t>Via </a:t>
            </a:r>
            <a:r>
              <a:rPr lang="cs-CZ" sz="2000" b="1" dirty="0" err="1" smtClean="0"/>
              <a:t>Praetoria</a:t>
            </a:r>
            <a:r>
              <a:rPr lang="cs-CZ" sz="2000" dirty="0"/>
              <a:t>, vedoucí od hlavní táborové brány (</a:t>
            </a:r>
            <a:r>
              <a:rPr lang="cs-CZ" sz="2000" b="1" dirty="0"/>
              <a:t>porta </a:t>
            </a:r>
            <a:r>
              <a:rPr lang="cs-CZ" sz="2000" b="1" dirty="0" err="1"/>
              <a:t>praetoria</a:t>
            </a:r>
            <a:r>
              <a:rPr lang="cs-CZ" sz="2000" dirty="0"/>
              <a:t>) až k budově hlavního štábu (</a:t>
            </a:r>
            <a:r>
              <a:rPr lang="cs-CZ" sz="2000" b="1" dirty="0" err="1"/>
              <a:t>principia</a:t>
            </a:r>
            <a:r>
              <a:rPr lang="cs-CZ" sz="2000" dirty="0"/>
              <a:t>), za ním pak pokračovala jako </a:t>
            </a:r>
            <a:r>
              <a:rPr lang="cs-CZ" sz="2000" b="1" dirty="0" smtClean="0"/>
              <a:t>Via </a:t>
            </a:r>
            <a:r>
              <a:rPr lang="cs-CZ" sz="2000" b="1" dirty="0" err="1" smtClean="0"/>
              <a:t>Principia</a:t>
            </a:r>
            <a:r>
              <a:rPr lang="cs-CZ" sz="2000" dirty="0" smtClean="0"/>
              <a:t> k</a:t>
            </a:r>
            <a:r>
              <a:rPr lang="cs-CZ" sz="2000" dirty="0"/>
              <a:t> protější bráně.</a:t>
            </a:r>
          </a:p>
          <a:p>
            <a:r>
              <a:rPr lang="cs-CZ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4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Legionářské tábory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735088"/>
            <a:ext cx="802937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 </a:t>
            </a:r>
          </a:p>
          <a:p>
            <a:r>
              <a:rPr lang="cs-CZ" sz="2000" b="1" dirty="0"/>
              <a:t>Stavby na území tábora:</a:t>
            </a:r>
          </a:p>
          <a:p>
            <a:pPr marL="457200" lvl="0" indent="-457200">
              <a:buAutoNum type="arabicParenR"/>
            </a:pPr>
            <a:r>
              <a:rPr lang="cs-CZ" sz="2000" b="1" dirty="0" err="1" smtClean="0"/>
              <a:t>Principia</a:t>
            </a:r>
            <a:r>
              <a:rPr lang="cs-CZ" sz="2000" dirty="0" smtClean="0"/>
              <a:t> </a:t>
            </a:r>
            <a:r>
              <a:rPr lang="cs-CZ" sz="2000" dirty="0"/>
              <a:t>hlavní štáb a administrativní i duchovní centrum tábora. V </a:t>
            </a:r>
            <a:r>
              <a:rPr lang="cs-CZ" sz="2000" dirty="0" err="1"/>
              <a:t>Principiu</a:t>
            </a:r>
            <a:r>
              <a:rPr lang="cs-CZ" sz="2000" dirty="0"/>
              <a:t> se nacházela i </a:t>
            </a:r>
            <a:r>
              <a:rPr lang="cs-CZ" sz="2000" b="1" dirty="0" err="1"/>
              <a:t>basilica</a:t>
            </a:r>
            <a:r>
              <a:rPr lang="cs-CZ" sz="2000" dirty="0"/>
              <a:t> asi 12m dlouhá budova se sloupořadím, zde byly umístěny sochy císařské rodiny, zasedal zde vojenský tribunál. Na protější části byla umístěna </a:t>
            </a:r>
            <a:r>
              <a:rPr lang="cs-CZ" sz="2000" b="1" dirty="0"/>
              <a:t>svatyně</a:t>
            </a:r>
            <a:r>
              <a:rPr lang="cs-CZ" sz="2000" dirty="0"/>
              <a:t> (</a:t>
            </a:r>
            <a:r>
              <a:rPr lang="cs-CZ" sz="2000" b="1" dirty="0" err="1"/>
              <a:t>aedes</a:t>
            </a:r>
            <a:r>
              <a:rPr lang="cs-CZ" sz="2000" dirty="0"/>
              <a:t> či </a:t>
            </a:r>
            <a:r>
              <a:rPr lang="cs-CZ" sz="2000" b="1" dirty="0" err="1"/>
              <a:t>sacellum</a:t>
            </a:r>
            <a:r>
              <a:rPr lang="cs-CZ" sz="2000" dirty="0"/>
              <a:t>), kde bylo </a:t>
            </a:r>
            <a:r>
              <a:rPr lang="cs-CZ" sz="2000" dirty="0" smtClean="0"/>
              <a:t>umístěno </a:t>
            </a:r>
            <a:r>
              <a:rPr lang="cs-CZ" sz="2000" dirty="0"/>
              <a:t>60 standart jednotlivých centurií, </a:t>
            </a:r>
            <a:r>
              <a:rPr lang="cs-CZ" sz="2000" b="1" dirty="0" err="1"/>
              <a:t>vexilla</a:t>
            </a:r>
            <a:r>
              <a:rPr lang="cs-CZ" sz="2000" dirty="0"/>
              <a:t> (prapory) a především stříbrný orel </a:t>
            </a:r>
            <a:r>
              <a:rPr lang="cs-CZ" sz="2000" dirty="0" smtClean="0"/>
              <a:t>legie.</a:t>
            </a:r>
          </a:p>
          <a:p>
            <a:pPr marL="457200" lvl="0" indent="-457200">
              <a:buAutoNum type="arabicParenR"/>
            </a:pPr>
            <a:endParaRPr lang="cs-CZ" sz="2000" dirty="0" smtClean="0"/>
          </a:p>
          <a:p>
            <a:pPr marL="457200" lvl="0" indent="-457200">
              <a:buAutoNum type="arabicParenR"/>
            </a:pPr>
            <a:r>
              <a:rPr lang="cs-CZ" sz="2000" b="1" dirty="0" err="1" smtClean="0"/>
              <a:t>Praetorium</a:t>
            </a:r>
            <a:r>
              <a:rPr lang="cs-CZ" sz="2000" dirty="0"/>
              <a:t>, bylo osobním domem velitele legie (tedy osoby senátorského stavu)  a jeho rodiny. Podobný byl římským atriovým </a:t>
            </a:r>
            <a:r>
              <a:rPr lang="cs-CZ" sz="2000" dirty="0" smtClean="0"/>
              <a:t>domům.</a:t>
            </a:r>
          </a:p>
          <a:p>
            <a:pPr marL="457200" lvl="0" indent="-457200">
              <a:buAutoNum type="arabicParenR"/>
            </a:pPr>
            <a:endParaRPr lang="cs-CZ" sz="2000" dirty="0" smtClean="0"/>
          </a:p>
          <a:p>
            <a:pPr marL="457200" lvl="0" indent="-457200">
              <a:buAutoNum type="arabicParenR"/>
            </a:pPr>
            <a:r>
              <a:rPr lang="cs-CZ" sz="2000" b="1" dirty="0" smtClean="0"/>
              <a:t>Tribuni </a:t>
            </a:r>
            <a:r>
              <a:rPr lang="cs-CZ" sz="2000" b="1" dirty="0"/>
              <a:t>a </a:t>
            </a:r>
            <a:r>
              <a:rPr lang="cs-CZ" sz="2000" b="1" dirty="0" err="1"/>
              <a:t>praefectus</a:t>
            </a:r>
            <a:r>
              <a:rPr lang="cs-CZ" sz="2000" b="1" dirty="0"/>
              <a:t> </a:t>
            </a:r>
            <a:r>
              <a:rPr lang="cs-CZ" sz="2000" b="1" dirty="0" err="1"/>
              <a:t>castrorum</a:t>
            </a:r>
            <a:r>
              <a:rPr lang="cs-CZ" sz="2000" dirty="0"/>
              <a:t> měly vlastní větší domy poblíž </a:t>
            </a:r>
            <a:r>
              <a:rPr lang="cs-CZ" sz="2000" dirty="0" err="1"/>
              <a:t>praetoria</a:t>
            </a:r>
            <a:r>
              <a:rPr lang="cs-CZ" sz="2000" dirty="0" smtClean="0"/>
              <a:t>. Někdy </a:t>
            </a:r>
            <a:r>
              <a:rPr lang="cs-CZ" sz="2000" dirty="0"/>
              <a:t>i centuriové první kohorty neboli </a:t>
            </a:r>
            <a:r>
              <a:rPr lang="cs-CZ" sz="2000" b="1" dirty="0" err="1"/>
              <a:t>primi</a:t>
            </a:r>
            <a:r>
              <a:rPr lang="cs-CZ" sz="2000" b="1" dirty="0"/>
              <a:t> </a:t>
            </a:r>
            <a:r>
              <a:rPr lang="cs-CZ" sz="2000" b="1" dirty="0" err="1"/>
              <a:t>ordines</a:t>
            </a:r>
            <a:r>
              <a:rPr lang="cs-CZ" sz="2000" dirty="0"/>
              <a:t>, měli menší domy mimo ubikace </a:t>
            </a:r>
            <a:r>
              <a:rPr lang="cs-CZ" sz="2000" dirty="0" smtClean="0"/>
              <a:t>mužstva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53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Legionářské tábory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27584" y="766088"/>
            <a:ext cx="802937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 </a:t>
            </a:r>
          </a:p>
          <a:p>
            <a:pPr lvl="0"/>
            <a:r>
              <a:rPr lang="cs-CZ" sz="2000" b="1" dirty="0" smtClean="0"/>
              <a:t>4) Ubikace </a:t>
            </a:r>
            <a:r>
              <a:rPr lang="cs-CZ" sz="2000" b="1" dirty="0"/>
              <a:t>mužstva </a:t>
            </a:r>
            <a:r>
              <a:rPr lang="cs-CZ" sz="2000" dirty="0"/>
              <a:t>– každý blok byl určen pro jednu centurii, tedy 80 mužů. 8Mužů sdílelo společně dvě místnosti (</a:t>
            </a:r>
            <a:r>
              <a:rPr lang="cs-CZ" sz="2000" b="1" dirty="0" err="1"/>
              <a:t>contubernium</a:t>
            </a:r>
            <a:r>
              <a:rPr lang="cs-CZ" sz="2000" dirty="0"/>
              <a:t>), 1. Větší s palandami, kde muži spali, 2. Menší cca 5m2 byla určena pro uskladnění výstroje a výzbroje. Na konci každého bloku byly větší místnosti. Zde byly umístěny kanceláře a centurionovo obydlí, také latríny či ohniště. </a:t>
            </a:r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r>
              <a:rPr lang="cs-CZ" sz="2000" b="1" dirty="0" smtClean="0"/>
              <a:t>5) </a:t>
            </a:r>
            <a:r>
              <a:rPr lang="cs-CZ" sz="2000" b="1" dirty="0" err="1" smtClean="0"/>
              <a:t>Valetudinarium</a:t>
            </a:r>
            <a:r>
              <a:rPr lang="cs-CZ" sz="2000" b="1" dirty="0" smtClean="0"/>
              <a:t> </a:t>
            </a:r>
            <a:r>
              <a:rPr lang="cs-CZ" sz="2000" b="1" dirty="0"/>
              <a:t>(lazaret) </a:t>
            </a:r>
            <a:r>
              <a:rPr lang="cs-CZ" sz="2000" dirty="0"/>
              <a:t>rozsáhlá budova která mohla pečovat až o  10% vojáků legie naráz.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b="1" dirty="0" smtClean="0"/>
              <a:t>6) Další stavby</a:t>
            </a:r>
          </a:p>
          <a:p>
            <a:pPr lvl="0"/>
            <a:r>
              <a:rPr lang="cs-CZ" sz="2000" dirty="0" smtClean="0"/>
              <a:t>Sýpky</a:t>
            </a:r>
            <a:endParaRPr lang="cs-CZ" sz="2000" dirty="0"/>
          </a:p>
          <a:p>
            <a:pPr lvl="0"/>
            <a:r>
              <a:rPr lang="cs-CZ" sz="2000" dirty="0"/>
              <a:t>Lázně</a:t>
            </a:r>
          </a:p>
          <a:p>
            <a:pPr lvl="0"/>
            <a:r>
              <a:rPr lang="cs-CZ" sz="2000" dirty="0" err="1"/>
              <a:t>Fabrica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31452"/>
            <a:ext cx="8229600" cy="1143000"/>
          </a:xfrm>
        </p:spPr>
        <p:txBody>
          <a:bodyPr/>
          <a:lstStyle/>
          <a:p>
            <a:r>
              <a:rPr lang="cs-CZ" dirty="0" smtClean="0"/>
              <a:t>Římská pevnost r. 120 n. l.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0472" y="1134106"/>
            <a:ext cx="5969118" cy="547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Mariova reforma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6376" y="1268760"/>
            <a:ext cx="813690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Během tzv.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numidské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války (107 př. n. l.) se potřeboval římský konzul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Gaius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Marius opřít o větší počet vojáků. Senát však odmítl uvolnit další prostředky pro rekrutování majetkově zajištěných občanů.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sz="20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Obrátil se na chudáky s příslibem, že jim výzbroj zaplatí. Pouze existovala jediná podmínka být římský občan.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Capite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censi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(odhady podle hlavy).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Zřejmě však Marius nebyl první, kdo s tímto přišel a navíc tato změna se neodehrála v průběhu konzulátu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Gaia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Maria, ale trvala zřejmě dalších 30let.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1143000"/>
          </a:xfrm>
        </p:spPr>
        <p:txBody>
          <a:bodyPr/>
          <a:lstStyle/>
          <a:p>
            <a:r>
              <a:rPr lang="cs-CZ" dirty="0" smtClean="0"/>
              <a:t>Římská pevnost r. 120 n. l.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62068" cy="550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Dostudovat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Římské královské vojsko (8-5. st. př. n. l.)</a:t>
            </a:r>
          </a:p>
          <a:p>
            <a:pPr lvl="1"/>
            <a:r>
              <a:rPr lang="cs-CZ" dirty="0" smtClean="0"/>
              <a:t>Dodám naskenovaný materiál</a:t>
            </a:r>
          </a:p>
          <a:p>
            <a:r>
              <a:rPr lang="cs-CZ" dirty="0" smtClean="0"/>
              <a:t>Římské republikové vojsko (organizace)</a:t>
            </a:r>
          </a:p>
          <a:p>
            <a:r>
              <a:rPr lang="cs-CZ" dirty="0" smtClean="0"/>
              <a:t>Výstroj a výzbroj římských vojáků</a:t>
            </a:r>
          </a:p>
        </p:txBody>
      </p:sp>
    </p:spTree>
    <p:extLst>
      <p:ext uri="{BB962C8B-B14F-4D97-AF65-F5344CB8AC3E}">
        <p14:creationId xmlns:p14="http://schemas.microsoft.com/office/powerpoint/2010/main" val="40823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očekávat v testu: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Úspěšné složení testu alespoň na 70%.</a:t>
            </a:r>
          </a:p>
          <a:p>
            <a:r>
              <a:rPr lang="cs-CZ" dirty="0" smtClean="0"/>
              <a:t>Projděte si obrázky hmotných pramenů (viz. Doporučená literatura a prezentace)</a:t>
            </a:r>
          </a:p>
          <a:p>
            <a:r>
              <a:rPr lang="cs-CZ" dirty="0" smtClean="0"/>
              <a:t>Otázky z oblasti vojenství:</a:t>
            </a:r>
          </a:p>
          <a:p>
            <a:pPr lvl="3"/>
            <a:r>
              <a:rPr lang="cs-CZ" dirty="0" smtClean="0"/>
              <a:t>Persie</a:t>
            </a:r>
          </a:p>
          <a:p>
            <a:pPr lvl="3"/>
            <a:r>
              <a:rPr lang="cs-CZ" dirty="0" smtClean="0"/>
              <a:t>Egypt</a:t>
            </a:r>
          </a:p>
          <a:p>
            <a:pPr lvl="3"/>
            <a:r>
              <a:rPr lang="cs-CZ" dirty="0" smtClean="0"/>
              <a:t>Řecké a Římské námořnictvo</a:t>
            </a:r>
          </a:p>
          <a:p>
            <a:pPr lvl="3"/>
            <a:r>
              <a:rPr lang="cs-CZ" dirty="0" smtClean="0"/>
              <a:t>Řecké vojsko v období 8 – 4. st. př. n. l.</a:t>
            </a:r>
          </a:p>
          <a:p>
            <a:pPr lvl="3"/>
            <a:r>
              <a:rPr lang="cs-CZ" dirty="0" smtClean="0"/>
              <a:t>Alexandr Veliký a jeho tažení</a:t>
            </a:r>
          </a:p>
          <a:p>
            <a:pPr lvl="3"/>
            <a:r>
              <a:rPr lang="cs-CZ" dirty="0" smtClean="0"/>
              <a:t>Kartágo, Hannibal a punské války</a:t>
            </a:r>
          </a:p>
          <a:p>
            <a:pPr lvl="3"/>
            <a:r>
              <a:rPr lang="cs-CZ" dirty="0" smtClean="0"/>
              <a:t>Římské královské vojsko (zákl. informace)</a:t>
            </a:r>
          </a:p>
          <a:p>
            <a:pPr lvl="3"/>
            <a:r>
              <a:rPr lang="cs-CZ" dirty="0" smtClean="0"/>
              <a:t>Římské republikové vojsko (především organizace)</a:t>
            </a:r>
          </a:p>
          <a:p>
            <a:pPr lvl="3"/>
            <a:r>
              <a:rPr lang="cs-CZ" dirty="0" smtClean="0"/>
              <a:t>Mariova reforma</a:t>
            </a:r>
          </a:p>
          <a:p>
            <a:pPr lvl="3"/>
            <a:r>
              <a:rPr lang="cs-CZ" dirty="0" smtClean="0"/>
              <a:t>Imperiální římské vojsko v době principátu</a:t>
            </a:r>
          </a:p>
          <a:p>
            <a:pPr lvl="5"/>
            <a:r>
              <a:rPr lang="cs-CZ" dirty="0" smtClean="0"/>
              <a:t>Organizace</a:t>
            </a:r>
          </a:p>
          <a:p>
            <a:pPr lvl="5"/>
            <a:r>
              <a:rPr lang="cs-CZ" dirty="0" smtClean="0"/>
              <a:t>Výstroj a výzbroj</a:t>
            </a:r>
          </a:p>
          <a:p>
            <a:pPr lvl="5"/>
            <a:r>
              <a:rPr lang="cs-CZ" dirty="0" smtClean="0"/>
              <a:t>Pevnosti a opevnění</a:t>
            </a:r>
          </a:p>
          <a:p>
            <a:pPr lvl="5"/>
            <a:endParaRPr lang="cs-CZ" dirty="0" smtClean="0"/>
          </a:p>
          <a:p>
            <a:pPr lvl="3"/>
            <a:endParaRPr lang="cs-CZ" dirty="0" smtClean="0"/>
          </a:p>
          <a:p>
            <a:pPr marL="1371600" lvl="3" indent="0">
              <a:buNone/>
            </a:pPr>
            <a:endParaRPr lang="cs-CZ" dirty="0" smtClean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3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Mariova reforma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1992" y="1135198"/>
            <a:ext cx="802937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Změny: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Vojsko 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nebylo skládáno pouze pro dobu nouze, ale Legie dostávaly stále označení a v podstatě přetrvávalo po celý zbytek dějin říše. Měly jedno označení a </a:t>
            </a: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číslo.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Někdy 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byly označovány např. stejným číslem, jiným jménem 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Legio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I. 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Germanica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cs-CZ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Legio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I. </a:t>
            </a:r>
            <a:r>
              <a:rPr lang="cs-CZ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Italica</a:t>
            </a:r>
            <a:endParaRPr lang="cs-CZ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Zrušení 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několika odznaků legie (orel, býk, kanec, vlk..) a zůstal pouze stříbrný orel. </a:t>
            </a:r>
            <a:endParaRPr lang="cs-CZ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Docházelo 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k silné identifikaci legionářů a </a:t>
            </a: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legií.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Majetkové 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poměry v legii nehrály žádnou roli, došlo tak k tradičnímu zrušení jízdy (</a:t>
            </a:r>
            <a:r>
              <a:rPr lang="cs-CZ" sz="20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equites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 a lehké pěchoty, která byla rozdělena do oddílů </a:t>
            </a:r>
            <a:r>
              <a:rPr lang="cs-CZ" sz="20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principes</a:t>
            </a:r>
            <a:r>
              <a:rPr lang="cs-CZ" sz="2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cs-CZ" sz="20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hastati</a:t>
            </a:r>
            <a:r>
              <a:rPr lang="cs-CZ" sz="2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cs-CZ" sz="20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triaries</a:t>
            </a: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Mariova reforma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4108" y="1181364"/>
            <a:ext cx="802937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Změny: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6) 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Legie rozdělena na 10 kohort, každá kohorta 6 centurií, každá centurie 80-100 vojáků.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7) Vytvoření 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tzv. </a:t>
            </a:r>
            <a:r>
              <a:rPr lang="cs-CZ" sz="2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auxiliárních</a:t>
            </a:r>
            <a:r>
              <a:rPr lang="cs-CZ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jednotek, které nebyly tvořeny římskými občany. Po vysloužení z armády se stávaly římskými občany a navíc získávaly půdu.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62243"/>
              </p:ext>
            </p:extLst>
          </p:nvPr>
        </p:nvGraphicFramePr>
        <p:xfrm>
          <a:off x="1259632" y="1628800"/>
          <a:ext cx="6984776" cy="1596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259"/>
                <a:gridCol w="1230053"/>
                <a:gridCol w="2475307"/>
                <a:gridCol w="1701157"/>
              </a:tblGrid>
              <a:tr h="50405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Jméno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Vznik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Slavné okamžiky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Poslední záznam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Legio XII Fulminata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 př. n. l., Caesar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Oblehání </a:t>
                      </a:r>
                      <a:r>
                        <a:rPr lang="cs-CZ" sz="1100" dirty="0" err="1">
                          <a:effectLst/>
                        </a:rPr>
                        <a:t>Alesiae</a:t>
                      </a:r>
                      <a:r>
                        <a:rPr lang="cs-CZ" sz="1100" dirty="0">
                          <a:effectLst/>
                        </a:rPr>
                        <a:t>, oblehání Jeruzaléma, Markomanské války – umístění na </a:t>
                      </a:r>
                      <a:r>
                        <a:rPr lang="cs-CZ" sz="1100" dirty="0" err="1">
                          <a:effectLst/>
                        </a:rPr>
                        <a:t>slovensku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408 n. l. obrana Eufratu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Legio</a:t>
                      </a:r>
                      <a:r>
                        <a:rPr lang="cs-CZ" sz="1100" dirty="0">
                          <a:effectLst/>
                        </a:rPr>
                        <a:t> IX </a:t>
                      </a:r>
                      <a:r>
                        <a:rPr lang="cs-CZ" sz="1100" dirty="0" err="1">
                          <a:effectLst/>
                        </a:rPr>
                        <a:t>Hispana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51 př. n. l., Pompeius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Bitva u Farsálu, expanze do Británie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117 n. l.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6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Organizace principiální armády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65536" y="836712"/>
            <a:ext cx="8029376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smtClean="0"/>
              <a:t>Po </a:t>
            </a:r>
            <a:r>
              <a:rPr lang="cs-CZ" sz="2000" dirty="0"/>
              <a:t>zmatcích způsobených v době tzv. krize římské republiky se Augustus rozhodl zredukovat armádu ze </a:t>
            </a:r>
            <a:r>
              <a:rPr lang="cs-CZ" sz="2000" b="1" dirty="0"/>
              <a:t>60 legií na 28 stálých. </a:t>
            </a:r>
            <a:r>
              <a:rPr lang="cs-CZ" sz="2000" dirty="0"/>
              <a:t>Tyto legie byly pevně rozděleny po celém území římské říše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pPr lvl="0"/>
            <a:r>
              <a:rPr lang="cs-CZ" sz="2000" b="1" dirty="0" err="1"/>
              <a:t>Contubernium</a:t>
            </a:r>
            <a:r>
              <a:rPr lang="cs-CZ" sz="2000" dirty="0"/>
              <a:t> – 8 vojáků, sdíleli navzájem jeden stan v táboře, měli k dispozici jednoho mezka pro převoz jídla a potřeb, sami pro sebe vařili. Nejedná se však fakticky o bojovou jednotku</a:t>
            </a:r>
            <a:r>
              <a:rPr lang="cs-CZ" sz="2000" dirty="0" smtClean="0"/>
              <a:t>.</a:t>
            </a:r>
          </a:p>
          <a:p>
            <a:pPr lvl="0"/>
            <a:endParaRPr lang="cs-CZ" sz="2000" dirty="0"/>
          </a:p>
          <a:p>
            <a:pPr lvl="0"/>
            <a:r>
              <a:rPr lang="cs-CZ" sz="2000" b="1" dirty="0"/>
              <a:t>Centurie</a:t>
            </a:r>
            <a:r>
              <a:rPr lang="cs-CZ" sz="2000" dirty="0"/>
              <a:t> – základní vojenská jednotka o síle 80 mužů. I v této době byl znám </a:t>
            </a:r>
            <a:r>
              <a:rPr lang="cs-CZ" sz="2000" b="1" dirty="0"/>
              <a:t>manipul</a:t>
            </a:r>
            <a:r>
              <a:rPr lang="cs-CZ" sz="2000" dirty="0"/>
              <a:t>, nicméně často nepoužívaný a měl znamenat 2 centurie. Právě manipuly nahradily kohorty</a:t>
            </a:r>
            <a:r>
              <a:rPr lang="cs-CZ" sz="2000" dirty="0" smtClean="0"/>
              <a:t>.</a:t>
            </a:r>
          </a:p>
          <a:p>
            <a:pPr lvl="0"/>
            <a:endParaRPr lang="cs-CZ" sz="2000" dirty="0"/>
          </a:p>
          <a:p>
            <a:pPr lvl="0"/>
            <a:r>
              <a:rPr lang="cs-CZ" sz="2000" b="1" dirty="0"/>
              <a:t>Kohorta </a:t>
            </a:r>
            <a:r>
              <a:rPr lang="cs-CZ" sz="2000" dirty="0"/>
              <a:t>– byla větší vojenská jednotka zřejmě bez vrchního velitele, pouze v případě samostatné operace kohorty byl do velení pověřen jeden z centurionů, či jiný vysoký velitel legie</a:t>
            </a:r>
            <a:r>
              <a:rPr lang="cs-CZ" sz="2000" dirty="0" smtClean="0"/>
              <a:t>.</a:t>
            </a:r>
          </a:p>
          <a:p>
            <a:pPr lvl="0"/>
            <a:endParaRPr lang="cs-CZ" sz="2000" dirty="0"/>
          </a:p>
          <a:p>
            <a:pPr lvl="0"/>
            <a:r>
              <a:rPr lang="cs-CZ" sz="2000" b="1" dirty="0" smtClean="0"/>
              <a:t>Legie </a:t>
            </a:r>
            <a:r>
              <a:rPr lang="cs-CZ" sz="2000" dirty="0" smtClean="0"/>
              <a:t>- </a:t>
            </a:r>
            <a:r>
              <a:rPr lang="cs-CZ" sz="2000" dirty="0"/>
              <a:t>počet vojáků se měnil podle počtu vojáků v centurii. Obvyklý počet od 4500 – 6500 vojáků</a:t>
            </a:r>
          </a:p>
          <a:p>
            <a:pPr lvl="0"/>
            <a:endParaRPr lang="cs-CZ" sz="2000" dirty="0"/>
          </a:p>
          <a:p>
            <a:r>
              <a:rPr lang="cs-CZ" dirty="0"/>
              <a:t> 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32048"/>
            <a:ext cx="8229600" cy="1143000"/>
          </a:xfrm>
        </p:spPr>
        <p:txBody>
          <a:bodyPr/>
          <a:lstStyle/>
          <a:p>
            <a:r>
              <a:rPr lang="cs-CZ" dirty="0" smtClean="0"/>
              <a:t>Umístění legií kolem r. 80 n. l.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45225" cy="568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Podoba jedné legie po M. reformách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323528" y="636711"/>
            <a:ext cx="8014978" cy="6192689"/>
            <a:chOff x="1187624" y="1124745"/>
            <a:chExt cx="6467314" cy="49685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124745"/>
              <a:ext cx="4704042" cy="4968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3" r="21697"/>
            <a:stretch/>
          </p:blipFill>
          <p:spPr bwMode="auto">
            <a:xfrm rot="10800000">
              <a:off x="5891665" y="2420889"/>
              <a:ext cx="1763273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05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cs-CZ" dirty="0" smtClean="0"/>
              <a:t>Organizace principiální armády</a:t>
            </a:r>
            <a:endParaRPr lang="cs-CZ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047224"/>
            <a:ext cx="802937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cs-CZ" dirty="0"/>
              <a:t>Velitel a poddůstojníci (</a:t>
            </a:r>
            <a:r>
              <a:rPr lang="cs-CZ" i="1" dirty="0" err="1"/>
              <a:t>principales</a:t>
            </a:r>
            <a:r>
              <a:rPr lang="cs-CZ" dirty="0"/>
              <a:t>)</a:t>
            </a:r>
          </a:p>
          <a:p>
            <a:pPr lvl="3"/>
            <a:r>
              <a:rPr lang="cs-CZ" b="1" dirty="0"/>
              <a:t>Centurion</a:t>
            </a:r>
            <a:r>
              <a:rPr lang="cs-CZ" dirty="0"/>
              <a:t>, vrchní velitel celé jednotky</a:t>
            </a:r>
          </a:p>
          <a:p>
            <a:pPr lvl="3"/>
            <a:r>
              <a:rPr lang="cs-CZ" b="1" dirty="0" err="1"/>
              <a:t>Signifer</a:t>
            </a:r>
            <a:r>
              <a:rPr lang="cs-CZ" b="1" dirty="0"/>
              <a:t>(</a:t>
            </a:r>
            <a:r>
              <a:rPr lang="cs-CZ" b="1" dirty="0" err="1"/>
              <a:t>vexillarius</a:t>
            </a:r>
            <a:r>
              <a:rPr lang="cs-CZ" dirty="0"/>
              <a:t>) nosil označení centurie a legie ( v rámci první kohorty, tento muž nosil orlici legie)</a:t>
            </a:r>
          </a:p>
          <a:p>
            <a:pPr lvl="3"/>
            <a:r>
              <a:rPr lang="cs-CZ" b="1" dirty="0" err="1"/>
              <a:t>Optio</a:t>
            </a:r>
            <a:r>
              <a:rPr lang="cs-CZ" dirty="0"/>
              <a:t> byl vrchní zástupe Centurion, v rámci boje stál za centurií a </a:t>
            </a:r>
            <a:r>
              <a:rPr lang="cs-CZ" dirty="0" err="1"/>
              <a:t>a</a:t>
            </a:r>
            <a:r>
              <a:rPr lang="cs-CZ" dirty="0"/>
              <a:t> svou holí, která znamenala i jeho úřad popostrkával a organizoval zadní část centurie</a:t>
            </a:r>
          </a:p>
          <a:p>
            <a:pPr lvl="3"/>
            <a:r>
              <a:rPr lang="cs-CZ" b="1" dirty="0" err="1"/>
              <a:t>Tessarius</a:t>
            </a:r>
            <a:r>
              <a:rPr lang="cs-CZ" dirty="0"/>
              <a:t> byl v podstatě zapisovatelem centurie, vyplácel žold, organizoval administrativu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587224"/>
            <a:ext cx="2161802" cy="329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4213" y="-12096750"/>
            <a:ext cx="269116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Wurf\Desktop\Centurion_2_Boulogne_Luc_Viatou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329" y="3429000"/>
            <a:ext cx="256339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511</Words>
  <Application>Microsoft Office PowerPoint</Application>
  <PresentationFormat>Předvádění na obrazovce (4:3)</PresentationFormat>
  <Paragraphs>168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Antické vojenství</vt:lpstr>
      <vt:lpstr>Mariova reforma</vt:lpstr>
      <vt:lpstr>Mariova reforma</vt:lpstr>
      <vt:lpstr>Mariova reforma</vt:lpstr>
      <vt:lpstr>Příklad</vt:lpstr>
      <vt:lpstr>Organizace principiální armády</vt:lpstr>
      <vt:lpstr>Umístění legií kolem r. 80 n. l.</vt:lpstr>
      <vt:lpstr>Podoba jedné legie po M. reformách</vt:lpstr>
      <vt:lpstr>Organizace principiální armády</vt:lpstr>
      <vt:lpstr>Organizace principiální armády</vt:lpstr>
      <vt:lpstr>Organizace principiální armády</vt:lpstr>
      <vt:lpstr>Rekrutování vojáků</vt:lpstr>
      <vt:lpstr>Rekrutování vojáků</vt:lpstr>
      <vt:lpstr>Rekrutování vojáků</vt:lpstr>
      <vt:lpstr>Legionářské tábory</vt:lpstr>
      <vt:lpstr>Legionářské tábory</vt:lpstr>
      <vt:lpstr>Legionářské tábory</vt:lpstr>
      <vt:lpstr>Legionářské tábory</vt:lpstr>
      <vt:lpstr>Římská pevnost r. 120 n. l.</vt:lpstr>
      <vt:lpstr>Římská pevnost r. 120 n. l.</vt:lpstr>
      <vt:lpstr>Dostudovat</vt:lpstr>
      <vt:lpstr>Co očekávat v testu: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Antické vojenství</dc:title>
  <dc:creator>Wurf</dc:creator>
  <cp:lastModifiedBy>Wurf</cp:lastModifiedBy>
  <cp:revision>112</cp:revision>
  <dcterms:created xsi:type="dcterms:W3CDTF">2011-09-06T05:36:58Z</dcterms:created>
  <dcterms:modified xsi:type="dcterms:W3CDTF">2011-11-20T11:32:20Z</dcterms:modified>
</cp:coreProperties>
</file>