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68" r:id="rId5"/>
    <p:sldId id="270" r:id="rId6"/>
    <p:sldId id="269" r:id="rId7"/>
    <p:sldId id="263" r:id="rId8"/>
    <p:sldId id="262" r:id="rId9"/>
    <p:sldId id="264" r:id="rId10"/>
    <p:sldId id="265" r:id="rId11"/>
    <p:sldId id="260" r:id="rId12"/>
    <p:sldId id="258" r:id="rId13"/>
    <p:sldId id="266" r:id="rId14"/>
    <p:sldId id="267" r:id="rId15"/>
    <p:sldId id="261" r:id="rId16"/>
    <p:sldId id="271" r:id="rId17"/>
    <p:sldId id="27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30953-3051-4DB6-A2D6-D2659255A0B5}" type="datetimeFigureOut">
              <a:rPr lang="cs-CZ" smtClean="0"/>
              <a:t>5.10.2011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64943-518A-44CF-9871-83D2D23A62D6}"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Piet, </a:t>
            </a:r>
          </a:p>
          <a:p>
            <a:r>
              <a:rPr lang="en-US" dirty="0" err="1" smtClean="0"/>
              <a:t>Helloworld</a:t>
            </a:r>
            <a:r>
              <a:rPr lang="en-US" baseline="0" dirty="0" smtClean="0"/>
              <a:t> in Piet</a:t>
            </a:r>
          </a:p>
          <a:p>
            <a:r>
              <a:rPr lang="en-US" baseline="0" dirty="0" err="1" smtClean="0"/>
              <a:t>Qr</a:t>
            </a:r>
            <a:endParaRPr lang="en-US" baseline="0" dirty="0" smtClean="0"/>
          </a:p>
          <a:p>
            <a:r>
              <a:rPr lang="en-US" baseline="0" dirty="0" smtClean="0"/>
              <a:t>High capacity color barcode</a:t>
            </a:r>
          </a:p>
          <a:p>
            <a:r>
              <a:rPr lang="en-US" baseline="0" dirty="0" err="1" smtClean="0"/>
              <a:t>Maxicode</a:t>
            </a:r>
            <a:endParaRPr lang="en-US" baseline="0" dirty="0" smtClean="0"/>
          </a:p>
          <a:p>
            <a:endParaRPr lang="cs-CZ" dirty="0"/>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17</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C064943-518A-44CF-9871-83D2D23A62D6}"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8" name="Zástupný symbol pro datum 27"/>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17" name="Zástupný symbol pro zápatí 16"/>
          <p:cNvSpPr>
            <a:spLocks noGrp="1"/>
          </p:cNvSpPr>
          <p:nvPr>
            <p:ph type="ftr" sz="quarter" idx="11"/>
          </p:nvPr>
        </p:nvSpPr>
        <p:spPr/>
        <p:txBody>
          <a:bodyPr/>
          <a:lstStyle>
            <a:extLst/>
          </a:lstStyle>
          <a:p>
            <a:endParaRPr lang="cs-CZ"/>
          </a:p>
        </p:txBody>
      </p:sp>
      <p:sp>
        <p:nvSpPr>
          <p:cNvPr id="29" name="Zástupný symbol pro číslo snímku 28"/>
          <p:cNvSpPr>
            <a:spLocks noGrp="1"/>
          </p:cNvSpPr>
          <p:nvPr>
            <p:ph type="sldNum" sz="quarter" idx="12"/>
          </p:nvPr>
        </p:nvSpPr>
        <p:spPr/>
        <p:txBody>
          <a:bodyPr/>
          <a:lstStyle>
            <a:extLst/>
          </a:lstStyle>
          <a:p>
            <a:fld id="{141FF7C1-F3EC-43DC-9FBB-B24C8116DAF5}" type="slidenum">
              <a:rPr lang="cs-CZ" smtClean="0"/>
              <a:t>‹#›</a:t>
            </a:fld>
            <a:endParaRPr lang="cs-CZ"/>
          </a:p>
        </p:txBody>
      </p:sp>
      <p:sp>
        <p:nvSpPr>
          <p:cNvPr id="32" name="Obdélní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Obdélní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Obdélní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Obdélní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Obdélní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56" name="Obdélní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Obdélní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Obdélní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Obdélní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141FF7C1-F3EC-43DC-9FBB-B24C8116DAF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141FF7C1-F3EC-43DC-9FBB-B24C8116DAF5}"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141FF7C1-F3EC-43DC-9FBB-B24C8116DAF5}"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4" name="Volný tvar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Volný tvar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Volný tvar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Volný tvar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Volný tvar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Volný tvar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Volný tvar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Volný tvar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Volný tvar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Volný tvar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Volný tvar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Volný tvar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Volný tvar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Volný tvar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Volný tvar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Zástupný symbol pro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141FF7C1-F3EC-43DC-9FBB-B24C8116DAF5}" type="slidenum">
              <a:rPr lang="cs-CZ" smtClean="0"/>
              <a:t>‹#›</a:t>
            </a:fld>
            <a:endParaRPr lang="cs-CZ"/>
          </a:p>
        </p:txBody>
      </p:sp>
      <p:sp>
        <p:nvSpPr>
          <p:cNvPr id="7" name="Obdélní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cs-CZ" smtClean="0"/>
              <a:t>Klepnutím lze upravit styl předlohy nadpisů.</a:t>
            </a:r>
            <a:endParaRPr kumimoji="0" lang="en-US"/>
          </a:p>
        </p:txBody>
      </p:sp>
      <p:sp>
        <p:nvSpPr>
          <p:cNvPr id="8" name="Obdélní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Obdélní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Obdélní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Obdélní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141FF7C1-F3EC-43DC-9FBB-B24C8116DAF5}"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5" name="Obdélní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504824" y="512064"/>
            <a:ext cx="7772400" cy="914400"/>
          </a:xfrm>
        </p:spPr>
        <p:txBody>
          <a:bodyPr anchor="t"/>
          <a:lstStyle>
            <a:lvl1pPr>
              <a:defRPr sz="400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141FF7C1-F3EC-43DC-9FBB-B24C8116DAF5}" type="slidenum">
              <a:rPr lang="cs-CZ" smtClean="0"/>
              <a:t>‹#›</a:t>
            </a:fld>
            <a:endParaRPr lang="cs-CZ"/>
          </a:p>
        </p:txBody>
      </p:sp>
      <p:sp>
        <p:nvSpPr>
          <p:cNvPr id="16" name="Obdélní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Obdélní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Obdélní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Obdélní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Obdélní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Obdélní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Obdélní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Obdélní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Obdélní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141FF7C1-F3EC-43DC-9FBB-B24C8116DAF5}"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141FF7C1-F3EC-43DC-9FBB-B24C8116DAF5}"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5567F792-6957-4D4E-A6C7-836A8D84050E}" type="datetimeFigureOut">
              <a:rPr lang="cs-CZ" smtClean="0"/>
              <a:t>5.10.2011</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141FF7C1-F3EC-43DC-9FBB-B24C8116DAF5}"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Obdélní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Přímá spojovací čára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Přímá spojovací čára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Přímá spojovací čára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ovací čára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grpSp>
        <p:nvGrpSpPr>
          <p:cNvPr id="14" name="Skupina 13"/>
          <p:cNvGrpSpPr/>
          <p:nvPr/>
        </p:nvGrpSpPr>
        <p:grpSpPr>
          <a:xfrm rot="5400000">
            <a:off x="8666981" y="1371600"/>
            <a:ext cx="132763" cy="128466"/>
            <a:chOff x="6668087" y="1297746"/>
            <a:chExt cx="161840" cy="156602"/>
          </a:xfrm>
        </p:grpSpPr>
        <p:cxnSp>
          <p:nvCxnSpPr>
            <p:cNvPr id="11" name="Přímá spojovací čára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Přímá spojovací čára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ovací čára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Přímá spojovací čára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Přímá spojovací čára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Přímá spojovací čára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Zástupný symbol pro datum 4"/>
          <p:cNvSpPr>
            <a:spLocks noGrp="1"/>
          </p:cNvSpPr>
          <p:nvPr>
            <p:ph type="dt" sz="half" idx="10"/>
          </p:nvPr>
        </p:nvSpPr>
        <p:spPr>
          <a:xfrm>
            <a:off x="6477000" y="55499"/>
            <a:ext cx="2133600" cy="365125"/>
          </a:xfrm>
        </p:spPr>
        <p:txBody>
          <a:bodyPr/>
          <a:lstStyle>
            <a:extLst/>
          </a:lstStyle>
          <a:p>
            <a:fld id="{5567F792-6957-4D4E-A6C7-836A8D84050E}" type="datetimeFigureOut">
              <a:rPr lang="cs-CZ" smtClean="0"/>
              <a:t>5.10.2011</a:t>
            </a:fld>
            <a:endParaRPr lang="cs-CZ"/>
          </a:p>
        </p:txBody>
      </p:sp>
      <p:sp>
        <p:nvSpPr>
          <p:cNvPr id="6" name="Zástupný symbol pro zápatí 5"/>
          <p:cNvSpPr>
            <a:spLocks noGrp="1"/>
          </p:cNvSpPr>
          <p:nvPr>
            <p:ph type="ftr" sz="quarter" idx="11"/>
          </p:nvPr>
        </p:nvSpPr>
        <p:spPr>
          <a:xfrm>
            <a:off x="914400" y="55499"/>
            <a:ext cx="5562600" cy="365125"/>
          </a:xfrm>
        </p:spPr>
        <p:txBody>
          <a:bodyPr/>
          <a:lstStyle>
            <a:extLst/>
          </a:lstStyle>
          <a:p>
            <a:endParaRPr lang="cs-CZ"/>
          </a:p>
        </p:txBody>
      </p:sp>
      <p:sp>
        <p:nvSpPr>
          <p:cNvPr id="7" name="Zástupný symbol pro číslo snímku 6"/>
          <p:cNvSpPr>
            <a:spLocks noGrp="1"/>
          </p:cNvSpPr>
          <p:nvPr>
            <p:ph type="sldNum" sz="quarter" idx="12"/>
          </p:nvPr>
        </p:nvSpPr>
        <p:spPr>
          <a:xfrm>
            <a:off x="8610600" y="55499"/>
            <a:ext cx="457200" cy="365125"/>
          </a:xfrm>
        </p:spPr>
        <p:txBody>
          <a:bodyPr/>
          <a:lstStyle>
            <a:extLst/>
          </a:lstStyle>
          <a:p>
            <a:fld id="{141FF7C1-F3EC-43DC-9FBB-B24C8116DAF5}"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bdélní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Obdélní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bdélní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Obdélní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Obdélní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Obdélní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Obdélní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Zástupný symbol pro nadpis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567F792-6957-4D4E-A6C7-836A8D84050E}" type="datetimeFigureOut">
              <a:rPr lang="cs-CZ" smtClean="0"/>
              <a:t>5.10.2011</a:t>
            </a:fld>
            <a:endParaRPr lang="cs-CZ"/>
          </a:p>
        </p:txBody>
      </p:sp>
      <p:sp>
        <p:nvSpPr>
          <p:cNvPr id="3" name="Zástupný symbol pro zápatí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cs-CZ"/>
          </a:p>
        </p:txBody>
      </p:sp>
      <p:sp>
        <p:nvSpPr>
          <p:cNvPr id="23" name="Zástupný symbol pro číslo snímk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41FF7C1-F3EC-43DC-9FBB-B24C8116DAF5}"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hyperlink" Target="http://qrcode.kaywa.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oogle.isnotthemap.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iterature.com/lif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La </a:t>
            </a:r>
            <a:r>
              <a:rPr lang="en-US" dirty="0" err="1" smtClean="0"/>
              <a:t>cyberculture</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3796" name="Picture 4" descr="http://www.windowsnetworking.com/img/gifs/tcpipdns.gif"/>
          <p:cNvPicPr>
            <a:picLocks noChangeAspect="1" noChangeArrowheads="1"/>
          </p:cNvPicPr>
          <p:nvPr/>
        </p:nvPicPr>
        <p:blipFill>
          <a:blip r:embed="rId3" cstate="print"/>
          <a:srcRect/>
          <a:stretch>
            <a:fillRect/>
          </a:stretch>
        </p:blipFill>
        <p:spPr bwMode="auto">
          <a:xfrm>
            <a:off x="1907704" y="1124744"/>
            <a:ext cx="5315342" cy="501776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Code</a:t>
            </a:r>
            <a:endParaRPr lang="cs-CZ" dirty="0"/>
          </a:p>
        </p:txBody>
      </p:sp>
      <p:sp>
        <p:nvSpPr>
          <p:cNvPr id="3" name="Zástupný symbol pro obsah 2"/>
          <p:cNvSpPr>
            <a:spLocks noGrp="1"/>
          </p:cNvSpPr>
          <p:nvPr>
            <p:ph idx="1"/>
          </p:nvPr>
        </p:nvSpPr>
        <p:spPr/>
        <p:txBody>
          <a:bodyPr>
            <a:normAutofit fontScale="47500" lnSpcReduction="20000"/>
          </a:bodyPr>
          <a:lstStyle/>
          <a:p>
            <a:r>
              <a:rPr lang="en-US" b="1" dirty="0" smtClean="0"/>
              <a:t>code,  in communications, an unvarying rule for replacing a piece of information such as a letter, word, or phrase with an arbitrarily selected equivalent. The term has been frequently misapplied and used as a synonym for cipher. In the past this blurring of the distinction between </a:t>
            </a:r>
            <a:r>
              <a:rPr lang="en-US" b="1" dirty="0" smtClean="0"/>
              <a:t>code and </a:t>
            </a:r>
            <a:r>
              <a:rPr lang="en-US" b="1" dirty="0" smtClean="0"/>
              <a:t>cipher was rather inconsequential; in fact, many historical ciphers would be more properly classified as codes according to present-day criteria.</a:t>
            </a:r>
          </a:p>
          <a:p>
            <a:r>
              <a:rPr lang="en-US" b="1" dirty="0" smtClean="0"/>
              <a:t>In modern communications systems, information is often both encoded and encrypted (or enciphered), and so an understanding of the difference between the two is important. Both codes and certain kinds of ciphers—substitution ciphers—replace elements of a message with other symbols; however, unlike codes, ciphers do so in accordance with a rule defined by a secret key known only to the transmitter of the information and the intended receiver. Without this secret key, a third party cannot invert the replacement to unscramble the cipher.</a:t>
            </a:r>
          </a:p>
          <a:p>
            <a:r>
              <a:rPr lang="en-US" b="1" dirty="0" smtClean="0"/>
              <a:t>During the early years of the 20th century, elaborate commercial codes were developed. One such system was the </a:t>
            </a:r>
            <a:r>
              <a:rPr lang="en-US" b="1" dirty="0" err="1" smtClean="0"/>
              <a:t>Baudot</a:t>
            </a:r>
            <a:r>
              <a:rPr lang="en-US" b="1" dirty="0" smtClean="0"/>
              <a:t> code, which encoded complete phrases into single words (five-letter groups) for use by telegraphers. This type of code proved inadequate for radio, however, and other, more advanced forms of communications subsequently developed. In recent years various codes have been introduced to accommodate computer data and satellite communications. See also cryptology; cipher.</a:t>
            </a:r>
          </a:p>
          <a:p>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Code - properties</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solidFill>
                  <a:schemeClr val="accent3"/>
                </a:solidFill>
              </a:rPr>
              <a:t>Conventional</a:t>
            </a:r>
            <a:r>
              <a:rPr lang="en-US" dirty="0" smtClean="0"/>
              <a:t> (symbolic) – no link to real world whatsoever</a:t>
            </a:r>
          </a:p>
          <a:p>
            <a:r>
              <a:rPr lang="en-US" dirty="0" smtClean="0">
                <a:solidFill>
                  <a:schemeClr val="accent3"/>
                </a:solidFill>
              </a:rPr>
              <a:t>Homogeneous</a:t>
            </a:r>
            <a:r>
              <a:rPr lang="en-US" dirty="0" smtClean="0"/>
              <a:t> – twofold:  inside &amp; outside the code</a:t>
            </a:r>
            <a:endParaRPr lang="en-US" dirty="0" smtClean="0"/>
          </a:p>
          <a:p>
            <a:r>
              <a:rPr lang="en-US" dirty="0" smtClean="0"/>
              <a:t>“Double </a:t>
            </a:r>
            <a:r>
              <a:rPr lang="en-US" dirty="0" smtClean="0">
                <a:solidFill>
                  <a:schemeClr val="accent3"/>
                </a:solidFill>
              </a:rPr>
              <a:t>(multiple) articulation</a:t>
            </a:r>
            <a:r>
              <a:rPr lang="en-US" dirty="0" smtClean="0"/>
              <a:t>”: bit, byte, </a:t>
            </a:r>
            <a:r>
              <a:rPr lang="en-US" dirty="0" err="1" smtClean="0"/>
              <a:t>kB</a:t>
            </a:r>
            <a:r>
              <a:rPr lang="en-US" dirty="0" smtClean="0"/>
              <a:t>, …</a:t>
            </a:r>
          </a:p>
          <a:p>
            <a:r>
              <a:rPr lang="en-US" dirty="0" smtClean="0">
                <a:solidFill>
                  <a:schemeClr val="accent3"/>
                </a:solidFill>
              </a:rPr>
              <a:t>Unambiguous</a:t>
            </a:r>
            <a:r>
              <a:rPr lang="en-US" dirty="0" smtClean="0"/>
              <a:t> – 1:1 correspondence – 255 is coded as 11111111, 11111111 gives 255</a:t>
            </a:r>
          </a:p>
          <a:p>
            <a:r>
              <a:rPr lang="en-US" dirty="0" smtClean="0"/>
              <a:t>Code translation (</a:t>
            </a:r>
            <a:r>
              <a:rPr lang="en-US" dirty="0" smtClean="0">
                <a:solidFill>
                  <a:schemeClr val="accent3"/>
                </a:solidFill>
              </a:rPr>
              <a:t>homomorphism</a:t>
            </a:r>
            <a:r>
              <a:rPr lang="en-US" dirty="0" smtClean="0"/>
              <a:t>): e.g. bin2hex 1011 0101 = B5.</a:t>
            </a:r>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35842" name="Picture 2" descr="http://upload.wikimedia.org/wikipedia/commons/d/d0/Piet_Program.gif"/>
          <p:cNvPicPr>
            <a:picLocks noChangeAspect="1" noChangeArrowheads="1"/>
          </p:cNvPicPr>
          <p:nvPr/>
        </p:nvPicPr>
        <p:blipFill>
          <a:blip r:embed="rId3" cstate="print"/>
          <a:srcRect/>
          <a:stretch>
            <a:fillRect/>
          </a:stretch>
        </p:blipFill>
        <p:spPr bwMode="auto">
          <a:xfrm>
            <a:off x="683568" y="332656"/>
            <a:ext cx="2448272" cy="2448272"/>
          </a:xfrm>
          <a:prstGeom prst="rect">
            <a:avLst/>
          </a:prstGeom>
          <a:noFill/>
        </p:spPr>
      </p:pic>
      <p:pic>
        <p:nvPicPr>
          <p:cNvPr id="35846" name="Picture 6" descr="File:Piet Program Hello World(1).gif"/>
          <p:cNvPicPr>
            <a:picLocks noChangeAspect="1" noChangeArrowheads="1"/>
          </p:cNvPicPr>
          <p:nvPr/>
        </p:nvPicPr>
        <p:blipFill>
          <a:blip r:embed="rId4" cstate="print"/>
          <a:srcRect/>
          <a:stretch>
            <a:fillRect/>
          </a:stretch>
        </p:blipFill>
        <p:spPr bwMode="auto">
          <a:xfrm>
            <a:off x="3275856" y="332656"/>
            <a:ext cx="2448272" cy="2448272"/>
          </a:xfrm>
          <a:prstGeom prst="rect">
            <a:avLst/>
          </a:prstGeom>
          <a:noFill/>
        </p:spPr>
      </p:pic>
      <p:pic>
        <p:nvPicPr>
          <p:cNvPr id="35848" name="Picture 8" descr="http://lonewolflibrarian.files.wordpress.com/2009/03/qr-codes-5.jpg"/>
          <p:cNvPicPr>
            <a:picLocks noChangeAspect="1" noChangeArrowheads="1"/>
          </p:cNvPicPr>
          <p:nvPr/>
        </p:nvPicPr>
        <p:blipFill>
          <a:blip r:embed="rId5" cstate="print"/>
          <a:srcRect/>
          <a:stretch>
            <a:fillRect/>
          </a:stretch>
        </p:blipFill>
        <p:spPr bwMode="auto">
          <a:xfrm>
            <a:off x="1331640" y="3212976"/>
            <a:ext cx="3024336" cy="3024336"/>
          </a:xfrm>
          <a:prstGeom prst="rect">
            <a:avLst/>
          </a:prstGeom>
          <a:noFill/>
        </p:spPr>
      </p:pic>
      <p:pic>
        <p:nvPicPr>
          <p:cNvPr id="35852" name="Picture 12" descr="File:High Capacity Color Barcode.png"/>
          <p:cNvPicPr>
            <a:picLocks noChangeAspect="1" noChangeArrowheads="1"/>
          </p:cNvPicPr>
          <p:nvPr/>
        </p:nvPicPr>
        <p:blipFill>
          <a:blip r:embed="rId6" cstate="print"/>
          <a:srcRect/>
          <a:stretch>
            <a:fillRect/>
          </a:stretch>
        </p:blipFill>
        <p:spPr bwMode="auto">
          <a:xfrm>
            <a:off x="6012160" y="332656"/>
            <a:ext cx="2520280" cy="2520280"/>
          </a:xfrm>
          <a:prstGeom prst="rect">
            <a:avLst/>
          </a:prstGeom>
          <a:noFill/>
        </p:spPr>
      </p:pic>
      <p:pic>
        <p:nvPicPr>
          <p:cNvPr id="35854" name="Picture 14" descr="File:MaxiCode.svg"/>
          <p:cNvPicPr>
            <a:picLocks noChangeAspect="1" noChangeArrowheads="1"/>
          </p:cNvPicPr>
          <p:nvPr/>
        </p:nvPicPr>
        <p:blipFill>
          <a:blip r:embed="rId7" cstate="print"/>
          <a:srcRect/>
          <a:stretch>
            <a:fillRect/>
          </a:stretch>
        </p:blipFill>
        <p:spPr bwMode="auto">
          <a:xfrm>
            <a:off x="4788023" y="3356992"/>
            <a:ext cx="3000333" cy="28803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QR code generator</a:t>
            </a:r>
            <a:endParaRPr lang="cs-CZ" dirty="0"/>
          </a:p>
        </p:txBody>
      </p:sp>
      <p:sp>
        <p:nvSpPr>
          <p:cNvPr id="3" name="Zástupný symbol pro obsah 2"/>
          <p:cNvSpPr>
            <a:spLocks noGrp="1"/>
          </p:cNvSpPr>
          <p:nvPr>
            <p:ph idx="1"/>
          </p:nvPr>
        </p:nvSpPr>
        <p:spPr/>
        <p:txBody>
          <a:bodyPr/>
          <a:lstStyle/>
          <a:p>
            <a:r>
              <a:rPr lang="cs-CZ" dirty="0" smtClean="0">
                <a:hlinkClick r:id="rId3"/>
              </a:rPr>
              <a:t>http://qrcode.kaywa.com/</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Binary, hexadecimal, ASCII code</a:t>
            </a:r>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descr="http://ascii-table.com/img/ascii-table.gif"/>
          <p:cNvPicPr>
            <a:picLocks noChangeAspect="1" noChangeArrowheads="1"/>
          </p:cNvPicPr>
          <p:nvPr/>
        </p:nvPicPr>
        <p:blipFill>
          <a:blip r:embed="rId3" cstate="print"/>
          <a:srcRect/>
          <a:stretch>
            <a:fillRect/>
          </a:stretch>
        </p:blipFill>
        <p:spPr bwMode="auto">
          <a:xfrm>
            <a:off x="3131840" y="1844824"/>
            <a:ext cx="2924175" cy="37242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Exercices</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Write in hex: 1101 1001 1100 0010 1111 1010 0101 1000 1010</a:t>
            </a:r>
            <a:endParaRPr lang="en-US" dirty="0" smtClean="0"/>
          </a:p>
          <a:p>
            <a:r>
              <a:rPr lang="en-US" dirty="0" smtClean="0"/>
              <a:t>Decode into ASCII: 	</a:t>
            </a:r>
            <a:r>
              <a:rPr lang="cs-CZ" dirty="0" smtClean="0"/>
              <a:t>43:41:52:50:45:20:44:49:45:4d</a:t>
            </a:r>
            <a:endParaRPr lang="en-US" dirty="0" smtClean="0"/>
          </a:p>
          <a:p>
            <a:pPr lvl="2"/>
            <a:r>
              <a:rPr lang="cs-CZ" dirty="0" smtClean="0"/>
              <a:t>%4C%61%20%76%69%65%20%65%73%74%20%62%65%6C%6C%65</a:t>
            </a:r>
            <a:endParaRPr lang="en-US" dirty="0" smtClean="0"/>
          </a:p>
          <a:p>
            <a:r>
              <a:rPr lang="en-US" dirty="0" smtClean="0"/>
              <a:t>Add 1101 + 111 = …</a:t>
            </a:r>
          </a:p>
          <a:p>
            <a:r>
              <a:rPr lang="en-US" dirty="0" smtClean="0"/>
              <a:t>Compare by size: 1000 ? 1011</a:t>
            </a:r>
          </a:p>
          <a:p>
            <a:r>
              <a:rPr lang="en-US" dirty="0" smtClean="0"/>
              <a:t>Multiply 11000 </a:t>
            </a:r>
          </a:p>
          <a:p>
            <a:pPr lvl="1"/>
            <a:r>
              <a:rPr lang="en-US" dirty="0" smtClean="0"/>
              <a:t>by 2</a:t>
            </a:r>
          </a:p>
          <a:p>
            <a:pPr lvl="1"/>
            <a:r>
              <a:rPr lang="en-US" dirty="0" smtClean="0"/>
              <a:t>b</a:t>
            </a:r>
            <a:r>
              <a:rPr lang="en-US" dirty="0" smtClean="0"/>
              <a:t>y 4</a:t>
            </a:r>
            <a:endParaRPr lang="en-US" dirty="0" smtClean="0"/>
          </a:p>
          <a:p>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Projekt</a:t>
            </a:r>
            <a:r>
              <a:rPr lang="en-US" dirty="0" smtClean="0"/>
              <a:t> - </a:t>
            </a:r>
            <a:r>
              <a:rPr lang="en-US" dirty="0" err="1" smtClean="0"/>
              <a:t>prezentace</a:t>
            </a:r>
            <a:endParaRPr lang="cs-CZ" dirty="0"/>
          </a:p>
        </p:txBody>
      </p:sp>
      <p:sp>
        <p:nvSpPr>
          <p:cNvPr id="3" name="Zástupný symbol pro obsah 2"/>
          <p:cNvSpPr>
            <a:spLocks noGrp="1"/>
          </p:cNvSpPr>
          <p:nvPr>
            <p:ph idx="1"/>
          </p:nvPr>
        </p:nvSpPr>
        <p:spPr/>
        <p:txBody>
          <a:bodyPr>
            <a:normAutofit fontScale="47500" lnSpcReduction="20000"/>
          </a:bodyPr>
          <a:lstStyle/>
          <a:p>
            <a:r>
              <a:rPr lang="cs-CZ" dirty="0" smtClean="0"/>
              <a:t>Představit prototyp projektu, nápad, umělecké dílo, didakticky materiál… </a:t>
            </a:r>
          </a:p>
          <a:p>
            <a:r>
              <a:rPr lang="cs-CZ" dirty="0" smtClean="0"/>
              <a:t>…. Ve stylu grantové přihlášky</a:t>
            </a:r>
          </a:p>
          <a:p>
            <a:r>
              <a:rPr lang="cs-CZ" dirty="0" smtClean="0"/>
              <a:t>P</a:t>
            </a:r>
            <a:r>
              <a:rPr lang="cs-CZ" dirty="0" smtClean="0"/>
              <a:t>rezentace bude obsahovat</a:t>
            </a:r>
            <a:endParaRPr lang="cs-CZ" dirty="0" smtClean="0"/>
          </a:p>
          <a:p>
            <a:pPr lvl="1"/>
            <a:r>
              <a:rPr lang="cs-CZ" dirty="0" smtClean="0"/>
              <a:t>Typologické zařazení (viz nt2.uqam.ca), j</a:t>
            </a:r>
            <a:r>
              <a:rPr lang="en-US" dirty="0" err="1" smtClean="0"/>
              <a:t>asn</a:t>
            </a:r>
            <a:r>
              <a:rPr lang="cs-CZ" dirty="0" smtClean="0"/>
              <a:t>é položení problému a cílového publika</a:t>
            </a:r>
          </a:p>
          <a:p>
            <a:pPr lvl="1"/>
            <a:r>
              <a:rPr lang="cs-CZ" dirty="0" smtClean="0"/>
              <a:t>Požadované prostředky  a „lidské zdroje“</a:t>
            </a:r>
          </a:p>
          <a:p>
            <a:pPr lvl="1"/>
            <a:r>
              <a:rPr lang="cs-CZ" dirty="0" smtClean="0"/>
              <a:t>Přibližná cena</a:t>
            </a:r>
          </a:p>
          <a:p>
            <a:pPr lvl="1"/>
            <a:r>
              <a:rPr lang="cs-CZ" dirty="0" smtClean="0"/>
              <a:t>Představení prototypu samotného, včetně základní kostry (např. série obrázků bez nutnosti vytvořit hypertext samotný)</a:t>
            </a:r>
          </a:p>
          <a:p>
            <a:pPr lvl="1"/>
            <a:r>
              <a:rPr lang="cs-CZ" dirty="0" smtClean="0"/>
              <a:t>Zhodnocení přínosů a omezení daného díla</a:t>
            </a:r>
          </a:p>
          <a:p>
            <a:r>
              <a:rPr lang="cs-CZ" dirty="0" smtClean="0"/>
              <a:t>Prezentace česky, francouzsky, anglicky</a:t>
            </a:r>
          </a:p>
          <a:p>
            <a:pPr lvl="1"/>
            <a:endParaRPr lang="cs-CZ" dirty="0" smtClean="0"/>
          </a:p>
          <a:p>
            <a:pPr lvl="3"/>
            <a:endParaRPr lang="cs-CZ" dirty="0" smtClean="0"/>
          </a:p>
          <a:p>
            <a:pPr lvl="3"/>
            <a:endParaRPr lang="cs-CZ" dirty="0" smtClean="0"/>
          </a:p>
          <a:p>
            <a:pPr lvl="1">
              <a:buNone/>
            </a:pPr>
            <a:r>
              <a:rPr lang="cs-CZ" dirty="0" smtClean="0"/>
              <a:t>Příklady: </a:t>
            </a:r>
          </a:p>
          <a:p>
            <a:pPr lvl="1"/>
            <a:r>
              <a:rPr lang="cs-CZ" dirty="0" smtClean="0"/>
              <a:t>Cvičení na spojení jazyka a vyhledávání v </a:t>
            </a:r>
            <a:r>
              <a:rPr lang="cs-CZ" dirty="0" err="1" smtClean="0"/>
              <a:t>Googlu</a:t>
            </a:r>
            <a:endParaRPr lang="cs-CZ" dirty="0" smtClean="0"/>
          </a:p>
          <a:p>
            <a:pPr lvl="2"/>
            <a:r>
              <a:rPr lang="cs-CZ" dirty="0" smtClean="0">
                <a:hlinkClick r:id="rId3"/>
              </a:rPr>
              <a:t>http://google.isnotthemap.net</a:t>
            </a:r>
            <a:r>
              <a:rPr lang="cs-CZ" dirty="0" smtClean="0">
                <a:hlinkClick r:id="rId3"/>
              </a:rPr>
              <a:t>/</a:t>
            </a:r>
            <a:r>
              <a:rPr lang="cs-CZ" dirty="0" smtClean="0"/>
              <a:t/>
            </a:r>
            <a:br>
              <a:rPr lang="cs-CZ" dirty="0" smtClean="0"/>
            </a:br>
            <a:r>
              <a:rPr lang="cs-CZ" dirty="0" smtClean="0">
                <a:hlinkClick r:id="rId4"/>
              </a:rPr>
              <a:t>http://www.</a:t>
            </a:r>
            <a:r>
              <a:rPr lang="cs-CZ" dirty="0" err="1" smtClean="0">
                <a:hlinkClick r:id="rId4"/>
              </a:rPr>
              <a:t>iterature.com</a:t>
            </a:r>
            <a:r>
              <a:rPr lang="cs-CZ" dirty="0" smtClean="0">
                <a:hlinkClick r:id="rId4"/>
              </a:rPr>
              <a:t>/</a:t>
            </a:r>
            <a:r>
              <a:rPr lang="cs-CZ" dirty="0" err="1" smtClean="0">
                <a:hlinkClick r:id="rId4"/>
              </a:rPr>
              <a:t>life</a:t>
            </a:r>
            <a:r>
              <a:rPr lang="cs-CZ" dirty="0" smtClean="0">
                <a:hlinkClick r:id="rId4"/>
              </a:rPr>
              <a:t>/</a:t>
            </a:r>
            <a:endParaRPr lang="cs-CZ" dirty="0" smtClean="0"/>
          </a:p>
          <a:p>
            <a:pPr lvl="1"/>
            <a:r>
              <a:rPr lang="cs-CZ" dirty="0" smtClean="0"/>
              <a:t>Hypertextové dílo (didaktické či literární)</a:t>
            </a:r>
          </a:p>
          <a:p>
            <a:pPr lvl="1"/>
            <a:r>
              <a:rPr lang="cs-CZ" dirty="0" err="1" smtClean="0"/>
              <a:t>Poe</a:t>
            </a:r>
            <a:r>
              <a:rPr lang="en-US" dirty="0" smtClean="0"/>
              <a:t>s</a:t>
            </a:r>
            <a:r>
              <a:rPr lang="cs-CZ" dirty="0" err="1" smtClean="0"/>
              <a:t>ie</a:t>
            </a:r>
            <a:r>
              <a:rPr lang="cs-CZ" dirty="0" smtClean="0"/>
              <a:t> – vhodné spojení slova a </a:t>
            </a:r>
            <a:r>
              <a:rPr lang="cs-CZ" dirty="0" err="1" smtClean="0"/>
              <a:t>hypermédií</a:t>
            </a:r>
            <a:r>
              <a:rPr lang="cs-CZ" dirty="0" smtClean="0"/>
              <a:t>, kinetická poesie</a:t>
            </a:r>
          </a:p>
          <a:p>
            <a:pPr lvl="1"/>
            <a:r>
              <a:rPr lang="cs-CZ" dirty="0" smtClean="0"/>
              <a:t>Slovo </a:t>
            </a:r>
            <a:r>
              <a:rPr lang="en-US" dirty="0" smtClean="0"/>
              <a:t>&amp; </a:t>
            </a:r>
            <a:r>
              <a:rPr lang="en-US" dirty="0" err="1" smtClean="0"/>
              <a:t>obraz</a:t>
            </a:r>
            <a:endParaRPr lang="en-US" dirty="0" smtClean="0"/>
          </a:p>
          <a:p>
            <a:pPr lvl="1"/>
            <a:r>
              <a:rPr lang="en-US" dirty="0" err="1" smtClean="0"/>
              <a:t>Cvi</a:t>
            </a:r>
            <a:r>
              <a:rPr lang="cs-CZ" dirty="0" err="1" smtClean="0"/>
              <a:t>čení</a:t>
            </a:r>
            <a:r>
              <a:rPr lang="cs-CZ" dirty="0" smtClean="0"/>
              <a:t> / testy na daný jazykový jev s vhodným využitím </a:t>
            </a:r>
            <a:r>
              <a:rPr lang="cs-CZ" dirty="0" err="1" smtClean="0"/>
              <a:t>hypermédií</a:t>
            </a:r>
            <a:r>
              <a:rPr lang="cs-CZ" dirty="0" smtClean="0"/>
              <a:t/>
            </a:r>
            <a:br>
              <a:rPr lang="cs-CZ" dirty="0" smtClean="0"/>
            </a:br>
            <a:r>
              <a:rPr lang="cs-CZ" dirty="0" smtClean="0"/>
              <a:t>Návrh na  zpracování jednu z kategorií NLP  ve francouzštině</a:t>
            </a:r>
          </a:p>
          <a:p>
            <a:pPr lvl="1"/>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Computer</a:t>
            </a:r>
            <a:r>
              <a:rPr lang="cs-CZ" dirty="0" smtClean="0"/>
              <a:t> </a:t>
            </a:r>
            <a:r>
              <a:rPr lang="cs-CZ" dirty="0" err="1" smtClean="0"/>
              <a:t>Metaphors</a:t>
            </a:r>
            <a:r>
              <a:rPr lang="cs-CZ" dirty="0" smtClean="0"/>
              <a:t> </a:t>
            </a:r>
            <a:r>
              <a:rPr lang="en-US" dirty="0" smtClean="0"/>
              <a:t>&amp; </a:t>
            </a:r>
            <a:r>
              <a:rPr lang="cs-CZ" dirty="0" smtClean="0"/>
              <a:t>Real</a:t>
            </a:r>
            <a:r>
              <a:rPr lang="en-US" dirty="0" err="1" smtClean="0"/>
              <a:t>ity</a:t>
            </a:r>
            <a:endParaRPr lang="cs-CZ" dirty="0"/>
          </a:p>
        </p:txBody>
      </p:sp>
      <p:sp>
        <p:nvSpPr>
          <p:cNvPr id="3" name="Zástupný symbol pro obsah 2"/>
          <p:cNvSpPr>
            <a:spLocks noGrp="1"/>
          </p:cNvSpPr>
          <p:nvPr>
            <p:ph idx="1"/>
          </p:nvPr>
        </p:nvSpPr>
        <p:spPr/>
        <p:txBody>
          <a:bodyPr>
            <a:normAutofit fontScale="70000" lnSpcReduction="20000"/>
          </a:bodyPr>
          <a:lstStyle/>
          <a:p>
            <a:r>
              <a:rPr lang="en-US" i="1" dirty="0" smtClean="0">
                <a:solidFill>
                  <a:schemeClr val="accent2">
                    <a:lumMod val="60000"/>
                    <a:lumOff val="40000"/>
                  </a:schemeClr>
                </a:solidFill>
              </a:rPr>
              <a:t>People </a:t>
            </a:r>
            <a:r>
              <a:rPr lang="en-US" i="1" dirty="0" smtClean="0">
                <a:solidFill>
                  <a:schemeClr val="accent2">
                    <a:lumMod val="60000"/>
                    <a:lumOff val="40000"/>
                  </a:schemeClr>
                </a:solidFill>
              </a:rPr>
              <a:t>are just sitting on the curb of the information </a:t>
            </a:r>
            <a:r>
              <a:rPr lang="en-US" i="1" dirty="0" smtClean="0">
                <a:solidFill>
                  <a:schemeClr val="accent2">
                    <a:lumMod val="60000"/>
                    <a:lumOff val="40000"/>
                  </a:schemeClr>
                </a:solidFill>
              </a:rPr>
              <a:t>highway</a:t>
            </a:r>
          </a:p>
          <a:p>
            <a:r>
              <a:rPr lang="en-US" i="1" dirty="0" smtClean="0">
                <a:solidFill>
                  <a:schemeClr val="accent2">
                    <a:lumMod val="60000"/>
                    <a:lumOff val="40000"/>
                  </a:schemeClr>
                </a:solidFill>
              </a:rPr>
              <a:t>Old browsers are roadblocks, detouring the surfer from third-generation sites. </a:t>
            </a:r>
          </a:p>
          <a:p>
            <a:r>
              <a:rPr lang="en-US" dirty="0" smtClean="0"/>
              <a:t>Examples</a:t>
            </a:r>
          </a:p>
          <a:p>
            <a:pPr lvl="1"/>
            <a:r>
              <a:rPr lang="en-US" dirty="0" smtClean="0"/>
              <a:t>OS, graphical OS: Desktop, Windows, </a:t>
            </a:r>
            <a:r>
              <a:rPr lang="en-US" dirty="0" err="1" smtClean="0"/>
              <a:t>copy&amp;paste</a:t>
            </a:r>
            <a:r>
              <a:rPr lang="en-US" dirty="0" smtClean="0"/>
              <a:t>, open, close, tiles, scrapbook, drag &amp; drop, bootstrapping</a:t>
            </a:r>
          </a:p>
          <a:p>
            <a:pPr lvl="1"/>
            <a:r>
              <a:rPr lang="en-US" dirty="0" smtClean="0"/>
              <a:t>Computer </a:t>
            </a:r>
            <a:r>
              <a:rPr lang="en-US" dirty="0" err="1" smtClean="0"/>
              <a:t>medecine</a:t>
            </a:r>
            <a:r>
              <a:rPr lang="en-US" dirty="0" smtClean="0"/>
              <a:t>: virus, worm, antivirus, infection,…</a:t>
            </a:r>
          </a:p>
          <a:p>
            <a:pPr lvl="1"/>
            <a:r>
              <a:rPr lang="en-US" dirty="0" smtClean="0"/>
              <a:t>Web - ocean: navigation, surfing, browser, piracy</a:t>
            </a:r>
          </a:p>
          <a:p>
            <a:pPr lvl="1"/>
            <a:r>
              <a:rPr lang="en-US" dirty="0" smtClean="0"/>
              <a:t>Networking: mail, client/server, peer-to-peer, star, token ring network</a:t>
            </a:r>
          </a:p>
          <a:p>
            <a:pPr lvl="1"/>
            <a:r>
              <a:rPr lang="en-US" dirty="0" smtClean="0"/>
              <a:t>Process control: Semaphore, traffic  control, </a:t>
            </a:r>
            <a:r>
              <a:rPr lang="en-US" dirty="0" err="1" smtClean="0"/>
              <a:t>mutex</a:t>
            </a:r>
            <a:r>
              <a:rPr lang="en-US" dirty="0" smtClean="0"/>
              <a:t>, round-robin, killing a process, stack (LIFO), queue (FIFO),flags, handshaking</a:t>
            </a:r>
          </a:p>
          <a:p>
            <a:pPr lvl="1"/>
            <a:r>
              <a:rPr lang="en-US" dirty="0" smtClean="0"/>
              <a:t>Social interaction: </a:t>
            </a:r>
            <a:r>
              <a:rPr lang="cs-CZ" dirty="0" smtClean="0"/>
              <a:t>network </a:t>
            </a:r>
            <a:r>
              <a:rPr lang="cs-CZ" dirty="0" err="1" smtClean="0"/>
              <a:t>native</a:t>
            </a:r>
            <a:r>
              <a:rPr lang="cs-CZ" dirty="0" smtClean="0"/>
              <a:t>, </a:t>
            </a:r>
            <a:r>
              <a:rPr lang="en-US" dirty="0" err="1" smtClean="0"/>
              <a:t>flamewar</a:t>
            </a:r>
            <a:r>
              <a:rPr lang="en-US" dirty="0" smtClean="0"/>
              <a:t>, </a:t>
            </a:r>
            <a:r>
              <a:rPr lang="en-US" dirty="0" err="1" smtClean="0"/>
              <a:t>flamebait</a:t>
            </a:r>
            <a:r>
              <a:rPr lang="en-US" dirty="0" smtClean="0"/>
              <a:t>, elf, troll, phishing</a:t>
            </a:r>
            <a:r>
              <a:rPr lang="cs-CZ" dirty="0" smtClean="0"/>
              <a:t>, mail, chat</a:t>
            </a:r>
            <a:endParaRPr lang="en-US" dirty="0" smtClean="0"/>
          </a:p>
          <a:p>
            <a:pPr lvl="1"/>
            <a:r>
              <a:rPr lang="en-US" dirty="0" smtClean="0"/>
              <a:t>Resource management: starvation, deadlock, idle, busy, sleeping, sandbox, data mining, writers and readers</a:t>
            </a:r>
          </a:p>
          <a:p>
            <a:pPr lvl="1"/>
            <a:r>
              <a:rPr lang="en-US" dirty="0" smtClean="0"/>
              <a:t>IT </a:t>
            </a:r>
            <a:r>
              <a:rPr lang="en-US" dirty="0" err="1" smtClean="0"/>
              <a:t>humour</a:t>
            </a:r>
            <a:r>
              <a:rPr lang="en-US" dirty="0" smtClean="0"/>
              <a:t>: more/less, BASH (Bourne-again shell), GNU (Gnu’s not UNIX)</a:t>
            </a:r>
          </a:p>
          <a:p>
            <a:pPr lvl="1">
              <a:buNone/>
            </a:pPr>
            <a:endParaRPr lang="en-US" dirty="0" smtClean="0"/>
          </a:p>
          <a:p>
            <a:pPr lvl="1"/>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Internet</a:t>
            </a:r>
            <a:endParaRPr lang="cs-CZ" dirty="0"/>
          </a:p>
        </p:txBody>
      </p:sp>
      <p:sp>
        <p:nvSpPr>
          <p:cNvPr id="3" name="Zástupný symbol pro obsah 2"/>
          <p:cNvSpPr>
            <a:spLocks noGrp="1"/>
          </p:cNvSpPr>
          <p:nvPr>
            <p:ph idx="1"/>
          </p:nvPr>
        </p:nvSpPr>
        <p:spPr/>
        <p:txBody>
          <a:bodyPr/>
          <a:lstStyle/>
          <a:p>
            <a:r>
              <a:rPr lang="en-US" dirty="0" smtClean="0"/>
              <a:t>Global, worldwide</a:t>
            </a:r>
          </a:p>
          <a:p>
            <a:r>
              <a:rPr lang="en-US" dirty="0" smtClean="0"/>
              <a:t>Network of networks</a:t>
            </a:r>
          </a:p>
          <a:p>
            <a:r>
              <a:rPr lang="en-US" dirty="0" smtClean="0"/>
              <a:t>Run on TCP/IP, a </a:t>
            </a:r>
            <a:r>
              <a:rPr lang="en-US" dirty="0" smtClean="0"/>
              <a:t>suite of </a:t>
            </a:r>
            <a:r>
              <a:rPr lang="en-US" dirty="0" smtClean="0"/>
              <a:t>accessory standards</a:t>
            </a:r>
          </a:p>
          <a:p>
            <a:r>
              <a:rPr lang="en-US" dirty="0" smtClean="0"/>
              <a:t>Heterogeneous &amp; homogeneous</a:t>
            </a:r>
          </a:p>
          <a:p>
            <a:r>
              <a:rPr lang="en-US" dirty="0" smtClean="0"/>
              <a:t>Media aggregation</a:t>
            </a:r>
          </a:p>
          <a:p>
            <a:r>
              <a:rPr lang="en-US" dirty="0" smtClean="0"/>
              <a:t>No centralized governance</a:t>
            </a:r>
          </a:p>
          <a:p>
            <a:r>
              <a:rPr lang="en-US" dirty="0" smtClean="0"/>
              <a:t>Robust, fault-tolerant, distributed</a:t>
            </a:r>
          </a:p>
          <a:p>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Visionaries</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Kurt G</a:t>
            </a:r>
            <a:r>
              <a:rPr lang="fr-CH" dirty="0" smtClean="0"/>
              <a:t>ödel (1906-1978)</a:t>
            </a:r>
            <a:r>
              <a:rPr lang="cs-CZ" dirty="0" smtClean="0"/>
              <a:t>, </a:t>
            </a:r>
            <a:r>
              <a:rPr lang="cs-CZ" dirty="0" err="1" smtClean="0"/>
              <a:t>Bertrand</a:t>
            </a:r>
            <a:r>
              <a:rPr lang="cs-CZ" dirty="0" smtClean="0"/>
              <a:t> </a:t>
            </a:r>
            <a:r>
              <a:rPr lang="cs-CZ" dirty="0" err="1" smtClean="0"/>
              <a:t>Russell</a:t>
            </a:r>
            <a:endParaRPr lang="en-US" dirty="0" smtClean="0"/>
          </a:p>
          <a:p>
            <a:r>
              <a:rPr lang="en-US" dirty="0" smtClean="0"/>
              <a:t>Norbert Wiener (1894-1964)</a:t>
            </a:r>
          </a:p>
          <a:p>
            <a:r>
              <a:rPr lang="en-US" dirty="0" smtClean="0"/>
              <a:t>Alan Turing (1912-1954)</a:t>
            </a:r>
          </a:p>
          <a:p>
            <a:r>
              <a:rPr lang="en-US" dirty="0" smtClean="0"/>
              <a:t>John von Neumann (1903-1957)</a:t>
            </a:r>
          </a:p>
          <a:p>
            <a:r>
              <a:rPr lang="en-US" dirty="0" smtClean="0"/>
              <a:t>Claude Shannon (1916-2001)</a:t>
            </a:r>
          </a:p>
          <a:p>
            <a:r>
              <a:rPr lang="en-US" dirty="0" smtClean="0"/>
              <a:t>Douglas </a:t>
            </a:r>
            <a:r>
              <a:rPr lang="en-US" dirty="0" err="1" smtClean="0"/>
              <a:t>Engelbart</a:t>
            </a:r>
            <a:r>
              <a:rPr lang="en-US" dirty="0" smtClean="0"/>
              <a:t> (1925)</a:t>
            </a:r>
          </a:p>
          <a:p>
            <a:r>
              <a:rPr lang="fr-CH" dirty="0" smtClean="0"/>
              <a:t>Ted Nelson (1937)</a:t>
            </a:r>
          </a:p>
          <a:p>
            <a:r>
              <a:rPr lang="fr-CH" dirty="0" smtClean="0"/>
              <a:t>Tim Berners-Lee (1955)</a:t>
            </a:r>
          </a:p>
          <a:p>
            <a:r>
              <a:rPr lang="fr-CH" dirty="0" smtClean="0"/>
              <a:t>Vinton Cerf (1943) </a:t>
            </a:r>
            <a:r>
              <a:rPr lang="en-US" dirty="0" smtClean="0"/>
              <a:t>&amp; Robert Kahn (1938)</a:t>
            </a:r>
          </a:p>
          <a:p>
            <a:r>
              <a:rPr lang="en-US" dirty="0" smtClean="0"/>
              <a:t>Steve Jobs (1955-2011)</a:t>
            </a:r>
            <a:endParaRPr lang="fr-CH" dirty="0" smtClean="0"/>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Alan Turing</a:t>
            </a:r>
            <a:endParaRPr lang="cs-CZ" dirty="0"/>
          </a:p>
        </p:txBody>
      </p:sp>
      <p:sp>
        <p:nvSpPr>
          <p:cNvPr id="3" name="Zástupný symbol pro obsah 2"/>
          <p:cNvSpPr>
            <a:spLocks noGrp="1"/>
          </p:cNvSpPr>
          <p:nvPr>
            <p:ph idx="1"/>
          </p:nvPr>
        </p:nvSpPr>
        <p:spPr>
          <a:xfrm>
            <a:off x="3563888" y="4509120"/>
            <a:ext cx="5122912" cy="1846440"/>
          </a:xfrm>
        </p:spPr>
        <p:txBody>
          <a:bodyPr>
            <a:normAutofit fontScale="47500" lnSpcReduction="20000"/>
          </a:bodyPr>
          <a:lstStyle/>
          <a:p>
            <a:pPr>
              <a:buFont typeface="Arial" pitchFamily="34" charset="0"/>
              <a:buChar char="•"/>
            </a:pPr>
            <a:r>
              <a:rPr lang="fr-CH" sz="3200" i="1" dirty="0" smtClean="0"/>
              <a:t>Logicien, mathématicien, chercheur en cryptoanalytique, fondateur de l’informatique théorique </a:t>
            </a:r>
            <a:r>
              <a:rPr lang="fr-CH" sz="3200" i="1" dirty="0" smtClean="0"/>
              <a:t>moderne</a:t>
            </a:r>
          </a:p>
          <a:p>
            <a:pPr>
              <a:buFont typeface="Arial" pitchFamily="34" charset="0"/>
              <a:buChar char="•"/>
            </a:pPr>
            <a:r>
              <a:rPr lang="fr-CH" sz="3200" i="1" dirty="0" smtClean="0"/>
              <a:t>Machine de Turing</a:t>
            </a:r>
            <a:endParaRPr lang="fr-CH" sz="3200" i="1" dirty="0" smtClean="0"/>
          </a:p>
          <a:p>
            <a:pPr>
              <a:buFont typeface="Arial" pitchFamily="34" charset="0"/>
              <a:buChar char="•"/>
            </a:pPr>
            <a:r>
              <a:rPr lang="fr-CH" sz="3200" i="1" dirty="0" smtClean="0"/>
              <a:t>A Bletchley Park, il a décrypté le code de la machine allemande Enigma – exploit qui  a probablement rapproché a victoire des Alliés Deuxième guerre mondiale</a:t>
            </a:r>
            <a:endParaRPr lang="cs-CZ" sz="3200" i="1" dirty="0" smtClean="0"/>
          </a:p>
          <a:p>
            <a:endParaRPr lang="cs-CZ" dirty="0"/>
          </a:p>
        </p:txBody>
      </p:sp>
      <p:pic>
        <p:nvPicPr>
          <p:cNvPr id="4" name="Picture 2"/>
          <p:cNvPicPr>
            <a:picLocks noChangeAspect="1" noChangeArrowheads="1"/>
          </p:cNvPicPr>
          <p:nvPr/>
        </p:nvPicPr>
        <p:blipFill>
          <a:blip r:embed="rId3" cstate="print"/>
          <a:srcRect/>
          <a:stretch>
            <a:fillRect/>
          </a:stretch>
        </p:blipFill>
        <p:spPr bwMode="auto">
          <a:xfrm>
            <a:off x="3429000" y="1268760"/>
            <a:ext cx="5715000" cy="27432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539552" y="1340768"/>
            <a:ext cx="28575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smtClean="0"/>
              <a:t>Transistor, IC</a:t>
            </a:r>
            <a:br>
              <a:rPr lang="en-US" sz="3600" dirty="0" smtClean="0"/>
            </a:br>
            <a:r>
              <a:rPr lang="en-US" sz="1400" dirty="0" smtClean="0"/>
              <a:t>1947 (Bardeen, Brattain, Shockley)</a:t>
            </a:r>
            <a:endParaRPr lang="cs-CZ" sz="1400" dirty="0"/>
          </a:p>
        </p:txBody>
      </p:sp>
      <p:sp>
        <p:nvSpPr>
          <p:cNvPr id="3" name="Zástupný symbol pro obsah 2"/>
          <p:cNvSpPr>
            <a:spLocks noGrp="1"/>
          </p:cNvSpPr>
          <p:nvPr>
            <p:ph idx="1"/>
          </p:nvPr>
        </p:nvSpPr>
        <p:spPr/>
        <p:txBody>
          <a:bodyPr/>
          <a:lstStyle/>
          <a:p>
            <a:endParaRPr lang="cs-CZ" dirty="0"/>
          </a:p>
        </p:txBody>
      </p:sp>
      <p:pic>
        <p:nvPicPr>
          <p:cNvPr id="37890" name="Picture 2" descr="http://www.reuk.co.uk/OtherImages/labelled-transistor.jpg"/>
          <p:cNvPicPr>
            <a:picLocks noChangeAspect="1" noChangeArrowheads="1"/>
          </p:cNvPicPr>
          <p:nvPr/>
        </p:nvPicPr>
        <p:blipFill>
          <a:blip r:embed="rId3" cstate="print"/>
          <a:srcRect/>
          <a:stretch>
            <a:fillRect/>
          </a:stretch>
        </p:blipFill>
        <p:spPr bwMode="auto">
          <a:xfrm>
            <a:off x="467544" y="2132856"/>
            <a:ext cx="3390900" cy="2343151"/>
          </a:xfrm>
          <a:prstGeom prst="rect">
            <a:avLst/>
          </a:prstGeom>
          <a:noFill/>
        </p:spPr>
      </p:pic>
      <p:pic>
        <p:nvPicPr>
          <p:cNvPr id="37892" name="Picture 4" descr="http://www.aero.org/publications/crosslink/summer2003/images/03_01.gif"/>
          <p:cNvPicPr>
            <a:picLocks noChangeAspect="1" noChangeArrowheads="1"/>
          </p:cNvPicPr>
          <p:nvPr/>
        </p:nvPicPr>
        <p:blipFill>
          <a:blip r:embed="rId4" cstate="print"/>
          <a:srcRect/>
          <a:stretch>
            <a:fillRect/>
          </a:stretch>
        </p:blipFill>
        <p:spPr bwMode="auto">
          <a:xfrm>
            <a:off x="2051720" y="4509120"/>
            <a:ext cx="5572125" cy="2152650"/>
          </a:xfrm>
          <a:prstGeom prst="rect">
            <a:avLst/>
          </a:prstGeom>
          <a:noFill/>
        </p:spPr>
      </p:pic>
      <p:pic>
        <p:nvPicPr>
          <p:cNvPr id="37894" name="Picture 6" descr="http://www.icknowledge.com/trends/386B.jpg"/>
          <p:cNvPicPr>
            <a:picLocks noChangeAspect="1" noChangeArrowheads="1"/>
          </p:cNvPicPr>
          <p:nvPr/>
        </p:nvPicPr>
        <p:blipFill>
          <a:blip r:embed="rId5" cstate="print"/>
          <a:srcRect/>
          <a:stretch>
            <a:fillRect/>
          </a:stretch>
        </p:blipFill>
        <p:spPr bwMode="auto">
          <a:xfrm>
            <a:off x="4716016" y="332656"/>
            <a:ext cx="4025117" cy="41490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WWW (Web)</a:t>
            </a:r>
            <a:endParaRPr lang="cs-CZ" dirty="0"/>
          </a:p>
        </p:txBody>
      </p:sp>
      <p:sp>
        <p:nvSpPr>
          <p:cNvPr id="3" name="Zástupný symbol pro obsah 2"/>
          <p:cNvSpPr>
            <a:spLocks noGrp="1"/>
          </p:cNvSpPr>
          <p:nvPr>
            <p:ph idx="1"/>
          </p:nvPr>
        </p:nvSpPr>
        <p:spPr/>
        <p:txBody>
          <a:bodyPr/>
          <a:lstStyle/>
          <a:p>
            <a:r>
              <a:rPr lang="en-US" dirty="0" smtClean="0"/>
              <a:t>Founder: Tim Berners-Lee, CERN (1989)</a:t>
            </a:r>
          </a:p>
          <a:p>
            <a:r>
              <a:rPr lang="en-US" dirty="0" smtClean="0"/>
              <a:t>Global set of documents, texts, images and other resources</a:t>
            </a:r>
          </a:p>
          <a:p>
            <a:r>
              <a:rPr lang="en-US" dirty="0" smtClean="0"/>
              <a:t>Connected by hyperlinks</a:t>
            </a:r>
          </a:p>
          <a:p>
            <a:r>
              <a:rPr lang="en-US" dirty="0" smtClean="0"/>
              <a:t>URI (URL) references</a:t>
            </a:r>
          </a:p>
          <a:p>
            <a:r>
              <a:rPr lang="en-US" dirty="0" smtClean="0"/>
              <a:t>HTTP</a:t>
            </a:r>
          </a:p>
          <a:p>
            <a:r>
              <a:rPr lang="en-US" dirty="0" smtClean="0"/>
              <a:t>Browser dependence</a:t>
            </a:r>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Networking</a:t>
            </a:r>
            <a:r>
              <a:rPr lang="en-US" dirty="0" smtClean="0"/>
              <a:t>, TCP/IP</a:t>
            </a:r>
            <a:endParaRPr lang="cs-CZ" dirty="0"/>
          </a:p>
        </p:txBody>
      </p:sp>
      <p:sp>
        <p:nvSpPr>
          <p:cNvPr id="3" name="Zástupný symbol pro obsah 2"/>
          <p:cNvSpPr>
            <a:spLocks noGrp="1"/>
          </p:cNvSpPr>
          <p:nvPr>
            <p:ph idx="1"/>
          </p:nvPr>
        </p:nvSpPr>
        <p:spPr/>
        <p:txBody>
          <a:bodyPr/>
          <a:lstStyle/>
          <a:p>
            <a:r>
              <a:rPr lang="en-US" dirty="0" smtClean="0"/>
              <a:t>No central governing body</a:t>
            </a:r>
          </a:p>
          <a:p>
            <a:r>
              <a:rPr lang="en-US" dirty="0" smtClean="0"/>
              <a:t>Origins in the USA/USSR military race</a:t>
            </a:r>
          </a:p>
          <a:p>
            <a:r>
              <a:rPr lang="en-US" dirty="0" smtClean="0"/>
              <a:t>DARPA net</a:t>
            </a:r>
          </a:p>
          <a:p>
            <a:r>
              <a:rPr lang="en-US" dirty="0" smtClean="0"/>
              <a:t>Reliability, disaster survivability</a:t>
            </a:r>
          </a:p>
          <a:p>
            <a:r>
              <a:rPr lang="en-US" dirty="0" smtClean="0"/>
              <a:t>Packet switching technology</a:t>
            </a:r>
          </a:p>
          <a:p>
            <a:r>
              <a:rPr lang="en-US" dirty="0" smtClean="0"/>
              <a:t>Complex system of IP addressing (IPv4, IPv6)</a:t>
            </a:r>
          </a:p>
          <a:p>
            <a:r>
              <a:rPr lang="en-US" dirty="0" smtClean="0"/>
              <a:t>Stateless protocol</a:t>
            </a:r>
          </a:p>
          <a:p>
            <a:pPr>
              <a:buNone/>
            </a:pP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7652" name="Picture 4" descr="http://www.windowsnetworking.com/img/gifbasic/tcpipgat.gif"/>
          <p:cNvPicPr>
            <a:picLocks noChangeAspect="1" noChangeArrowheads="1"/>
          </p:cNvPicPr>
          <p:nvPr/>
        </p:nvPicPr>
        <p:blipFill>
          <a:blip r:embed="rId3" cstate="print"/>
          <a:srcRect/>
          <a:stretch>
            <a:fillRect/>
          </a:stretch>
        </p:blipFill>
        <p:spPr bwMode="auto">
          <a:xfrm>
            <a:off x="1835696" y="764704"/>
            <a:ext cx="5476875" cy="2733676"/>
          </a:xfrm>
          <a:prstGeom prst="rect">
            <a:avLst/>
          </a:prstGeom>
          <a:noFill/>
        </p:spPr>
      </p:pic>
      <p:pic>
        <p:nvPicPr>
          <p:cNvPr id="27654" name="Picture 6" descr="http://www.windowsnetworking.com/img/gifbasic/tracert.gif"/>
          <p:cNvPicPr>
            <a:picLocks noChangeAspect="1" noChangeArrowheads="1"/>
          </p:cNvPicPr>
          <p:nvPr/>
        </p:nvPicPr>
        <p:blipFill>
          <a:blip r:embed="rId4" cstate="print"/>
          <a:srcRect/>
          <a:stretch>
            <a:fillRect/>
          </a:stretch>
        </p:blipFill>
        <p:spPr bwMode="auto">
          <a:xfrm>
            <a:off x="1259632" y="4005064"/>
            <a:ext cx="6911687" cy="242810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2053</TotalTime>
  <Words>454</Words>
  <Application>Microsoft Office PowerPoint</Application>
  <PresentationFormat>Předvádění na obrazovce (4:3)</PresentationFormat>
  <Paragraphs>116</Paragraphs>
  <Slides>17</Slides>
  <Notes>17</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Metro</vt:lpstr>
      <vt:lpstr>La cyberculture</vt:lpstr>
      <vt:lpstr>Computer Metaphors &amp; Reality</vt:lpstr>
      <vt:lpstr>Internet</vt:lpstr>
      <vt:lpstr>Visionaries</vt:lpstr>
      <vt:lpstr>Alan Turing</vt:lpstr>
      <vt:lpstr>Transistor, IC 1947 (Bardeen, Brattain, Shockley)</vt:lpstr>
      <vt:lpstr>WWW (Web)</vt:lpstr>
      <vt:lpstr>Networking, TCP/IP</vt:lpstr>
      <vt:lpstr>Snímek 9</vt:lpstr>
      <vt:lpstr>Snímek 10</vt:lpstr>
      <vt:lpstr>Code</vt:lpstr>
      <vt:lpstr>Code - properties</vt:lpstr>
      <vt:lpstr>Snímek 13</vt:lpstr>
      <vt:lpstr>QR code generator</vt:lpstr>
      <vt:lpstr>Binary, hexadecimal, ASCII code</vt:lpstr>
      <vt:lpstr>Exercices</vt:lpstr>
      <vt:lpstr>Projekt - prezentace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user</dc:creator>
  <cp:lastModifiedBy>user</cp:lastModifiedBy>
  <cp:revision>11</cp:revision>
  <dcterms:created xsi:type="dcterms:W3CDTF">2011-10-05T06:47:38Z</dcterms:created>
  <dcterms:modified xsi:type="dcterms:W3CDTF">2011-10-06T17:01:31Z</dcterms:modified>
</cp:coreProperties>
</file>