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73" r:id="rId2"/>
    <p:sldId id="272" r:id="rId3"/>
    <p:sldId id="274" r:id="rId4"/>
    <p:sldId id="269" r:id="rId5"/>
    <p:sldId id="270" r:id="rId6"/>
    <p:sldId id="275" r:id="rId7"/>
    <p:sldId id="271" r:id="rId8"/>
    <p:sldId id="257" r:id="rId9"/>
    <p:sldId id="259" r:id="rId10"/>
    <p:sldId id="258" r:id="rId11"/>
    <p:sldId id="260" r:id="rId12"/>
    <p:sldId id="261" r:id="rId13"/>
    <p:sldId id="262" r:id="rId14"/>
    <p:sldId id="263" r:id="rId15"/>
    <p:sldId id="264" r:id="rId16"/>
    <p:sldId id="266" r:id="rId17"/>
    <p:sldId id="267" r:id="rId18"/>
    <p:sldId id="268" r:id="rId19"/>
    <p:sldId id="265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0E643-9ADD-4592-86F1-5C6D98B64AC7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69F9E3-3A92-4E07-8E96-3C138D50B96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13/12/2011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9F9E3-3A92-4E07-8E96-3C138D50B960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69F9E3-3A92-4E07-8E96-3C138D50B960}" type="slidenum">
              <a:rPr lang="cs-CZ" smtClean="0"/>
              <a:pPr/>
              <a:t>10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B82121D-45D3-48ED-AA34-2492947224F4}" type="datetimeFigureOut">
              <a:rPr lang="cs-CZ" smtClean="0"/>
              <a:pPr/>
              <a:t>13. 12. 2011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A2ABD0-90DD-49FC-A22E-0FC4C83F34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uide.travelitalia.com/it/guide/palermo/" TargetMode="External"/><Relationship Id="rId2" Type="http://schemas.openxmlformats.org/officeDocument/2006/relationships/hyperlink" Target="http://www.wikipedia.it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talyguides.it/it/italia/sicilia/palermo.htm" TargetMode="External"/><Relationship Id="rId4" Type="http://schemas.openxmlformats.org/officeDocument/2006/relationships/hyperlink" Target="http://palermo-24h.com/guida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cs-CZ" sz="4400" b="1" u="sng" smtClean="0">
                <a:latin typeface="Arial" pitchFamily="34" charset="0"/>
                <a:cs typeface="Arial" pitchFamily="34" charset="0"/>
              </a:rPr>
              <a:t>PALERMO</a:t>
            </a:r>
            <a:endParaRPr lang="cs-CZ" sz="4400" b="1" u="sng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084168" y="6281936"/>
            <a:ext cx="2656384" cy="576064"/>
          </a:xfrm>
        </p:spPr>
        <p:txBody>
          <a:bodyPr>
            <a:normAutofit/>
          </a:bodyPr>
          <a:lstStyle/>
          <a:p>
            <a:r>
              <a:rPr lang="cs-CZ" smtClean="0">
                <a:latin typeface="Arial" pitchFamily="34" charset="0"/>
                <a:cs typeface="Arial" pitchFamily="34" charset="0"/>
              </a:rPr>
              <a:t>Petra Římská</a:t>
            </a:r>
          </a:p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333037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844824"/>
            <a:ext cx="2664296" cy="408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340768"/>
            <a:ext cx="3389362" cy="254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356992"/>
            <a:ext cx="2088232" cy="27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/>
          <p:nvPr/>
        </p:nvSpPr>
        <p:spPr>
          <a:xfrm>
            <a:off x="6516216" y="6488668"/>
            <a:ext cx="1321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13/12/2011</a:t>
            </a:r>
            <a:endParaRPr lang="cs-CZ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0"/>
            <a:ext cx="1913581" cy="2031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188640"/>
            <a:ext cx="171967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077072"/>
            <a:ext cx="29337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004048" y="6165304"/>
            <a:ext cx="3813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Chiostro di</a:t>
            </a:r>
            <a:r>
              <a:rPr lang="cs-CZ" baseline="0" smtClean="0"/>
              <a:t> S.Giovanni degli Eremiti</a:t>
            </a:r>
            <a:endParaRPr lang="cs-CZ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548" y="980728"/>
            <a:ext cx="3117930" cy="310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251520" y="6237312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mtClean="0"/>
              <a:t>Interno della chiesa</a:t>
            </a:r>
            <a:endParaRPr lang="cs-CZ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429000"/>
            <a:ext cx="236735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3968" y="620688"/>
            <a:ext cx="39528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smtClean="0"/>
              <a:t>La martorana</a:t>
            </a:r>
            <a:r>
              <a:rPr lang="cs-CZ" smtClean="0"/>
              <a:t/>
            </a:r>
            <a:br>
              <a:rPr lang="cs-CZ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Risale al 1143 in periodo normanno</a:t>
            </a:r>
          </a:p>
          <a:p>
            <a:r>
              <a:rPr lang="cs-CZ" smtClean="0"/>
              <a:t>Dedicata alla Vergine Maria</a:t>
            </a:r>
          </a:p>
          <a:p>
            <a:r>
              <a:rPr lang="cs-CZ" smtClean="0"/>
              <a:t>Originariamente serviva al culto greco-ortodosso</a:t>
            </a:r>
          </a:p>
          <a:p>
            <a:r>
              <a:rPr lang="cs-CZ" smtClean="0"/>
              <a:t>Molti stravolgimenti architettonici</a:t>
            </a:r>
          </a:p>
          <a:p>
            <a:r>
              <a:rPr lang="cs-CZ" smtClean="0"/>
              <a:t>Interventi barocchi effettuati tra il 1870 e il 1873</a:t>
            </a:r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Segni tipici: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Facciata sobria con un portale</a:t>
            </a:r>
          </a:p>
          <a:p>
            <a:r>
              <a:rPr lang="cs-CZ" smtClean="0"/>
              <a:t>Torre campanaria dello stile gotico</a:t>
            </a:r>
          </a:p>
          <a:p>
            <a:r>
              <a:rPr lang="cs-CZ" smtClean="0"/>
              <a:t>Interno sfarzoso</a:t>
            </a:r>
          </a:p>
          <a:p>
            <a:r>
              <a:rPr lang="cs-CZ" smtClean="0"/>
              <a:t>Archate e soffitto rivestiti da mosaici</a:t>
            </a:r>
          </a:p>
          <a:p>
            <a:r>
              <a:rPr lang="cs-CZ" smtClean="0"/>
              <a:t>Affreschi  settecenteschi</a:t>
            </a:r>
          </a:p>
          <a:p>
            <a:endParaRPr lang="cs-CZ"/>
          </a:p>
        </p:txBody>
      </p:sp>
      <p:pic>
        <p:nvPicPr>
          <p:cNvPr id="4" name="Obrázek 3" descr="Chiesa Santa Maria dell'Ammiraglio di Palerm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077072"/>
            <a:ext cx="32403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48472" cy="284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429000"/>
            <a:ext cx="4224469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744415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76672"/>
            <a:ext cx="2952328" cy="2211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4286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708920"/>
            <a:ext cx="2636346" cy="39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17032"/>
            <a:ext cx="450989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03534" y="260648"/>
            <a:ext cx="32338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Basilica  la  magione</a:t>
            </a:r>
            <a:endParaRPr lang="cs-CZ" b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= chiesa della Santissima Trinit</a:t>
            </a:r>
            <a:r>
              <a:rPr lang="it-IT" smtClean="0"/>
              <a:t>à</a:t>
            </a:r>
          </a:p>
          <a:p>
            <a:r>
              <a:rPr lang="cs-CZ" smtClean="0"/>
              <a:t>Fondata nel 1191 nello stile normanno</a:t>
            </a:r>
          </a:p>
          <a:p>
            <a:r>
              <a:rPr lang="cs-CZ" smtClean="0"/>
              <a:t>Trasformata in neoclassico</a:t>
            </a:r>
          </a:p>
          <a:p>
            <a:r>
              <a:rPr lang="cs-CZ" smtClean="0"/>
              <a:t>Facciata da tre portali</a:t>
            </a:r>
          </a:p>
          <a:p>
            <a:r>
              <a:rPr lang="cs-CZ" smtClean="0"/>
              <a:t>Tre navate</a:t>
            </a:r>
          </a:p>
          <a:p>
            <a:endParaRPr lang="cs-CZ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2527" y="3429000"/>
            <a:ext cx="404323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3140968"/>
            <a:ext cx="476250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30678"/>
            <a:ext cx="43204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smtClean="0"/>
              <a:t>Santa  maria  della  catena</a:t>
            </a:r>
            <a:r>
              <a:rPr lang="cs-CZ" smtClean="0"/>
              <a:t/>
            </a:r>
            <a:br>
              <a:rPr lang="cs-CZ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Costruita nei primi anni del Cinquecento</a:t>
            </a:r>
          </a:p>
          <a:p>
            <a:r>
              <a:rPr lang="cs-CZ" smtClean="0"/>
              <a:t>Stile gotico-catalano</a:t>
            </a:r>
          </a:p>
          <a:p>
            <a:r>
              <a:rPr lang="cs-CZ" smtClean="0"/>
              <a:t>Influssi rinascimentali</a:t>
            </a:r>
          </a:p>
          <a:p>
            <a:r>
              <a:rPr lang="cs-CZ" smtClean="0"/>
              <a:t>Interno a tre navate con tre </a:t>
            </a:r>
          </a:p>
          <a:p>
            <a:pPr>
              <a:buNone/>
            </a:pPr>
            <a:r>
              <a:rPr lang="cs-CZ" smtClean="0"/>
              <a:t>    absidi</a:t>
            </a:r>
          </a:p>
          <a:p>
            <a:r>
              <a:rPr lang="cs-CZ" smtClean="0"/>
              <a:t>Affreschi settecenteschi</a:t>
            </a:r>
          </a:p>
          <a:p>
            <a:endParaRPr lang="cs-CZ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685302"/>
            <a:ext cx="2669282" cy="355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6410" y="1554163"/>
            <a:ext cx="676358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Fonti: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>
                <a:hlinkClick r:id="rId2"/>
              </a:rPr>
              <a:t>http://www.palermo-sicilia.it/palermo_storia.htm</a:t>
            </a:r>
          </a:p>
          <a:p>
            <a:r>
              <a:rPr lang="cs-CZ" smtClean="0">
                <a:hlinkClick r:id="rId2"/>
              </a:rPr>
              <a:t>www.wikipedia.it</a:t>
            </a:r>
            <a:endParaRPr lang="cs-CZ" smtClean="0"/>
          </a:p>
          <a:p>
            <a:r>
              <a:rPr lang="cs-CZ" smtClean="0">
                <a:hlinkClick r:id="rId3"/>
              </a:rPr>
              <a:t>http://guide.travelitalia.com/it/guide/palermo/</a:t>
            </a:r>
            <a:endParaRPr lang="cs-CZ" smtClean="0"/>
          </a:p>
          <a:p>
            <a:r>
              <a:rPr lang="cs-CZ" smtClean="0">
                <a:hlinkClick r:id="rId4"/>
              </a:rPr>
              <a:t>http://palermo-24h.com/guida/</a:t>
            </a:r>
            <a:endParaRPr lang="cs-CZ" smtClean="0"/>
          </a:p>
          <a:p>
            <a:r>
              <a:rPr lang="cs-CZ" smtClean="0">
                <a:hlinkClick r:id="rId5"/>
              </a:rPr>
              <a:t>http://www.italyguides.it/it/italia/sicilia/palermo.htm</a:t>
            </a:r>
            <a:endParaRPr lang="cs-CZ" smtClean="0"/>
          </a:p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u="sng" smtClean="0"/>
              <a:t>La  storia  di  palermo</a:t>
            </a:r>
            <a:endParaRPr lang="cs-CZ" b="1" u="sng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Fondata</a:t>
            </a:r>
            <a:r>
              <a:rPr lang="cs-CZ" dirty="0" smtClean="0"/>
              <a:t> </a:t>
            </a:r>
            <a:r>
              <a:rPr lang="cs-CZ" dirty="0" err="1" smtClean="0"/>
              <a:t>dai</a:t>
            </a:r>
            <a:r>
              <a:rPr lang="cs-CZ" dirty="0" smtClean="0"/>
              <a:t> </a:t>
            </a:r>
            <a:r>
              <a:rPr lang="cs-CZ" dirty="0" err="1" smtClean="0"/>
              <a:t>Fenici</a:t>
            </a:r>
            <a:r>
              <a:rPr lang="cs-CZ" dirty="0" smtClean="0"/>
              <a:t> </a:t>
            </a:r>
            <a:r>
              <a:rPr lang="cs-CZ" dirty="0" err="1" smtClean="0"/>
              <a:t>nel</a:t>
            </a:r>
            <a:r>
              <a:rPr lang="cs-CZ" dirty="0" smtClean="0"/>
              <a:t> VII. sec. a.C.</a:t>
            </a:r>
          </a:p>
          <a:p>
            <a:r>
              <a:rPr lang="cs-CZ" dirty="0" smtClean="0"/>
              <a:t>III. sec. </a:t>
            </a:r>
            <a:r>
              <a:rPr lang="cs-CZ" dirty="0" smtClean="0"/>
              <a:t>a</a:t>
            </a:r>
            <a:r>
              <a:rPr lang="cs-CZ" dirty="0" smtClean="0"/>
              <a:t>. </a:t>
            </a:r>
            <a:r>
              <a:rPr lang="cs-CZ" dirty="0" smtClean="0"/>
              <a:t>C. </a:t>
            </a:r>
            <a:r>
              <a:rPr lang="cs-CZ" dirty="0" err="1" smtClean="0"/>
              <a:t>conquistata</a:t>
            </a:r>
            <a:r>
              <a:rPr lang="cs-CZ" dirty="0" smtClean="0"/>
              <a:t> </a:t>
            </a:r>
            <a:r>
              <a:rPr lang="cs-CZ" dirty="0" err="1" smtClean="0"/>
              <a:t>dai</a:t>
            </a:r>
            <a:r>
              <a:rPr lang="cs-CZ" dirty="0" smtClean="0"/>
              <a:t> Romani</a:t>
            </a:r>
          </a:p>
          <a:p>
            <a:r>
              <a:rPr lang="cs-CZ" dirty="0" smtClean="0"/>
              <a:t>IX. sec. </a:t>
            </a:r>
            <a:r>
              <a:rPr lang="cs-CZ" dirty="0" err="1" smtClean="0"/>
              <a:t>d.C</a:t>
            </a:r>
            <a:r>
              <a:rPr lang="cs-CZ" dirty="0" smtClean="0"/>
              <a:t>. – </a:t>
            </a:r>
            <a:r>
              <a:rPr lang="cs-CZ" dirty="0" err="1" smtClean="0"/>
              <a:t>dominio</a:t>
            </a:r>
            <a:r>
              <a:rPr lang="cs-CZ" dirty="0" smtClean="0"/>
              <a:t> </a:t>
            </a:r>
            <a:r>
              <a:rPr lang="cs-CZ" dirty="0" err="1" smtClean="0"/>
              <a:t>Arabo</a:t>
            </a:r>
            <a:endParaRPr lang="cs-CZ" dirty="0" smtClean="0"/>
          </a:p>
          <a:p>
            <a:r>
              <a:rPr lang="cs-CZ" dirty="0" smtClean="0"/>
              <a:t>1072 – </a:t>
            </a:r>
            <a:r>
              <a:rPr lang="cs-CZ" dirty="0" err="1" smtClean="0"/>
              <a:t>invasione</a:t>
            </a:r>
            <a:r>
              <a:rPr lang="cs-CZ" dirty="0" smtClean="0"/>
              <a:t> </a:t>
            </a:r>
            <a:r>
              <a:rPr lang="cs-CZ" dirty="0" err="1" smtClean="0"/>
              <a:t>Normanna</a:t>
            </a:r>
            <a:endParaRPr lang="cs-CZ" dirty="0" smtClean="0"/>
          </a:p>
          <a:p>
            <a:r>
              <a:rPr lang="cs-CZ" dirty="0" smtClean="0"/>
              <a:t>1194 – </a:t>
            </a:r>
            <a:r>
              <a:rPr lang="cs-CZ" dirty="0" err="1" smtClean="0"/>
              <a:t>sotto</a:t>
            </a:r>
            <a:r>
              <a:rPr lang="cs-CZ" dirty="0" smtClean="0"/>
              <a:t> </a:t>
            </a:r>
            <a:r>
              <a:rPr lang="cs-CZ" dirty="0" err="1" smtClean="0"/>
              <a:t>lo</a:t>
            </a:r>
            <a:r>
              <a:rPr lang="cs-CZ" dirty="0" smtClean="0"/>
              <a:t> </a:t>
            </a:r>
            <a:r>
              <a:rPr lang="cs-CZ" dirty="0" err="1" smtClean="0"/>
              <a:t>Santo</a:t>
            </a:r>
            <a:r>
              <a:rPr lang="cs-CZ" dirty="0" smtClean="0"/>
              <a:t> </a:t>
            </a:r>
            <a:r>
              <a:rPr lang="cs-CZ" dirty="0" err="1" smtClean="0"/>
              <a:t>Impero</a:t>
            </a:r>
            <a:r>
              <a:rPr lang="cs-CZ" dirty="0" smtClean="0"/>
              <a:t> </a:t>
            </a:r>
            <a:r>
              <a:rPr lang="cs-CZ" dirty="0" err="1" smtClean="0"/>
              <a:t>romano</a:t>
            </a:r>
            <a:r>
              <a:rPr lang="cs-CZ" dirty="0" smtClean="0"/>
              <a:t> </a:t>
            </a:r>
            <a:r>
              <a:rPr lang="cs-CZ" dirty="0" err="1" smtClean="0"/>
              <a:t>germanico</a:t>
            </a:r>
            <a:endParaRPr lang="cs-CZ" dirty="0" smtClean="0"/>
          </a:p>
          <a:p>
            <a:r>
              <a:rPr lang="cs-CZ" dirty="0" smtClean="0"/>
              <a:t>1266 – 1282 – </a:t>
            </a:r>
            <a:r>
              <a:rPr lang="cs-CZ" dirty="0" err="1" smtClean="0"/>
              <a:t>regno</a:t>
            </a:r>
            <a:r>
              <a:rPr lang="cs-CZ" dirty="0" smtClean="0"/>
              <a:t> </a:t>
            </a:r>
            <a:r>
              <a:rPr lang="cs-CZ" dirty="0" err="1" smtClean="0"/>
              <a:t>Angioino</a:t>
            </a:r>
            <a:endParaRPr lang="cs-CZ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4365104"/>
            <a:ext cx="1490663" cy="2309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8840"/>
            <a:ext cx="8686800" cy="4525963"/>
          </a:xfrm>
        </p:spPr>
        <p:txBody>
          <a:bodyPr/>
          <a:lstStyle/>
          <a:p>
            <a:r>
              <a:rPr lang="cs-CZ" smtClean="0"/>
              <a:t>1282 – 1479 – regno di Aragona</a:t>
            </a:r>
          </a:p>
          <a:p>
            <a:r>
              <a:rPr lang="cs-CZ" smtClean="0"/>
              <a:t>1479 – 1734 – regno della Spagna</a:t>
            </a:r>
          </a:p>
          <a:p>
            <a:r>
              <a:rPr lang="cs-CZ" smtClean="0"/>
              <a:t>1734 – l´unificazione con il regno Borbone</a:t>
            </a:r>
          </a:p>
          <a:p>
            <a:r>
              <a:rPr lang="cs-CZ" smtClean="0"/>
              <a:t>1860 – l´annessione della Sicilia al regno d´Italia</a:t>
            </a:r>
          </a:p>
          <a:p>
            <a:r>
              <a:rPr lang="cs-CZ" smtClean="0"/>
              <a:t>Dal 1947 – trasformazione della Sicilia in una regione autonoma</a:t>
            </a:r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60648"/>
            <a:ext cx="1657350" cy="238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Cattedrale  di  palermo</a:t>
            </a:r>
            <a:endParaRPr lang="cs-CZ" b="1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060848"/>
            <a:ext cx="811870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smtClean="0"/>
              <a:t>Cattedrale  di  palermo</a:t>
            </a:r>
            <a:endParaRPr lang="cs-CZ" b="1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Dedicata alla Vergine Maria Santissima Assunta in Cielo</a:t>
            </a:r>
          </a:p>
          <a:p>
            <a:r>
              <a:rPr lang="cs-CZ" smtClean="0"/>
              <a:t>Eretta nel 1185</a:t>
            </a:r>
          </a:p>
          <a:p>
            <a:r>
              <a:rPr lang="cs-CZ" smtClean="0"/>
              <a:t>Composta in diversi stili</a:t>
            </a:r>
          </a:p>
          <a:p>
            <a:r>
              <a:rPr lang="cs-CZ" smtClean="0"/>
              <a:t>Incoronazione dei sovrani siciliani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4581128"/>
            <a:ext cx="47625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mtClean="0"/>
              <a:t>Descrizione della cattedrale: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Pianta a croce latina con tre navate</a:t>
            </a:r>
          </a:p>
          <a:p>
            <a:r>
              <a:rPr lang="cs-CZ" dirty="0" err="1" smtClean="0"/>
              <a:t>Presbiterio</a:t>
            </a:r>
            <a:r>
              <a:rPr lang="cs-CZ" dirty="0" smtClean="0"/>
              <a:t> </a:t>
            </a:r>
            <a:r>
              <a:rPr lang="cs-CZ" dirty="0" err="1" smtClean="0"/>
              <a:t>composto</a:t>
            </a:r>
            <a:r>
              <a:rPr lang="cs-CZ" dirty="0" smtClean="0"/>
              <a:t> </a:t>
            </a:r>
            <a:r>
              <a:rPr lang="cs-CZ" dirty="0" err="1" smtClean="0"/>
              <a:t>da</a:t>
            </a:r>
            <a:r>
              <a:rPr lang="cs-CZ" dirty="0" smtClean="0"/>
              <a:t> </a:t>
            </a:r>
            <a:r>
              <a:rPr lang="cs-CZ" dirty="0" err="1" smtClean="0"/>
              <a:t>tre</a:t>
            </a:r>
            <a:r>
              <a:rPr lang="cs-CZ" dirty="0" smtClean="0"/>
              <a:t> </a:t>
            </a:r>
            <a:r>
              <a:rPr lang="cs-CZ" dirty="0" err="1" smtClean="0"/>
              <a:t>absidi</a:t>
            </a:r>
            <a:endParaRPr lang="cs-CZ" dirty="0" smtClean="0"/>
          </a:p>
          <a:p>
            <a:r>
              <a:rPr lang="cs-CZ" dirty="0" err="1" smtClean="0"/>
              <a:t>Quattro</a:t>
            </a:r>
            <a:r>
              <a:rPr lang="cs-CZ" dirty="0" smtClean="0"/>
              <a:t> </a:t>
            </a:r>
            <a:r>
              <a:rPr lang="cs-CZ" dirty="0" err="1" smtClean="0"/>
              <a:t>torri</a:t>
            </a:r>
            <a:r>
              <a:rPr lang="cs-CZ" dirty="0" smtClean="0"/>
              <a:t> </a:t>
            </a:r>
            <a:r>
              <a:rPr lang="cs-CZ" dirty="0" err="1" smtClean="0"/>
              <a:t>di</a:t>
            </a:r>
            <a:r>
              <a:rPr lang="cs-CZ" dirty="0" smtClean="0"/>
              <a:t> </a:t>
            </a:r>
            <a:r>
              <a:rPr lang="cs-CZ" dirty="0" err="1" smtClean="0"/>
              <a:t>epoca</a:t>
            </a:r>
            <a:r>
              <a:rPr lang="cs-CZ" dirty="0" smtClean="0"/>
              <a:t> </a:t>
            </a:r>
            <a:r>
              <a:rPr lang="cs-CZ" dirty="0" err="1" smtClean="0"/>
              <a:t>normanna</a:t>
            </a:r>
            <a:endParaRPr lang="cs-CZ" dirty="0" smtClean="0"/>
          </a:p>
          <a:p>
            <a:r>
              <a:rPr lang="cs-CZ" dirty="0" smtClean="0"/>
              <a:t>A sud </a:t>
            </a:r>
            <a:r>
              <a:rPr lang="cs-CZ" dirty="0" err="1" smtClean="0"/>
              <a:t>collegata</a:t>
            </a:r>
            <a:r>
              <a:rPr lang="cs-CZ" dirty="0" smtClean="0"/>
              <a:t> </a:t>
            </a:r>
            <a:r>
              <a:rPr lang="cs-CZ" dirty="0" err="1" smtClean="0"/>
              <a:t>al</a:t>
            </a:r>
            <a:r>
              <a:rPr lang="cs-CZ" dirty="0" smtClean="0"/>
              <a:t> </a:t>
            </a:r>
            <a:r>
              <a:rPr lang="cs-CZ" dirty="0" err="1" smtClean="0"/>
              <a:t>Palazzo</a:t>
            </a:r>
            <a:r>
              <a:rPr lang="cs-CZ" dirty="0" smtClean="0"/>
              <a:t> </a:t>
            </a:r>
            <a:r>
              <a:rPr lang="cs-CZ" dirty="0" err="1" smtClean="0"/>
              <a:t>Arcivescovile</a:t>
            </a:r>
            <a:endParaRPr lang="cs-CZ" dirty="0" smtClean="0"/>
          </a:p>
          <a:p>
            <a:r>
              <a:rPr lang="cs-CZ" dirty="0" err="1" smtClean="0"/>
              <a:t>Capella</a:t>
            </a:r>
            <a:r>
              <a:rPr lang="cs-CZ" dirty="0" smtClean="0"/>
              <a:t> </a:t>
            </a:r>
            <a:r>
              <a:rPr lang="cs-CZ" dirty="0" err="1" smtClean="0"/>
              <a:t>di</a:t>
            </a:r>
            <a:r>
              <a:rPr lang="cs-CZ" dirty="0" smtClean="0"/>
              <a:t> </a:t>
            </a:r>
            <a:r>
              <a:rPr lang="cs-CZ" dirty="0" err="1" smtClean="0"/>
              <a:t>Santa</a:t>
            </a:r>
            <a:r>
              <a:rPr lang="cs-CZ" dirty="0" smtClean="0"/>
              <a:t> </a:t>
            </a:r>
            <a:r>
              <a:rPr lang="cs-CZ" dirty="0" err="1" smtClean="0"/>
              <a:t>Rosalia</a:t>
            </a:r>
            <a:endParaRPr lang="cs-CZ" dirty="0" smtClean="0"/>
          </a:p>
          <a:p>
            <a:r>
              <a:rPr lang="cs-CZ" dirty="0" err="1" smtClean="0"/>
              <a:t>Tombe</a:t>
            </a:r>
            <a:r>
              <a:rPr lang="cs-CZ" dirty="0" smtClean="0"/>
              <a:t> </a:t>
            </a:r>
            <a:r>
              <a:rPr lang="cs-CZ" dirty="0" err="1" smtClean="0"/>
              <a:t>dei</a:t>
            </a:r>
            <a:r>
              <a:rPr lang="cs-CZ" smtClean="0"/>
              <a:t> </a:t>
            </a:r>
            <a:r>
              <a:rPr lang="cs-CZ" smtClean="0"/>
              <a:t>re </a:t>
            </a:r>
            <a:r>
              <a:rPr lang="cs-CZ" dirty="0" err="1" smtClean="0"/>
              <a:t>normanni</a:t>
            </a:r>
            <a:endParaRPr lang="cs-CZ" dirty="0" smtClean="0"/>
          </a:p>
          <a:p>
            <a:r>
              <a:rPr lang="cs-CZ" dirty="0" err="1" smtClean="0"/>
              <a:t>Cripta</a:t>
            </a:r>
            <a:r>
              <a:rPr lang="cs-CZ" dirty="0" smtClean="0"/>
              <a:t> </a:t>
            </a:r>
            <a:r>
              <a:rPr lang="cs-CZ" dirty="0" err="1" smtClean="0"/>
              <a:t>di</a:t>
            </a:r>
            <a:r>
              <a:rPr lang="cs-CZ" dirty="0" smtClean="0"/>
              <a:t> </a:t>
            </a:r>
            <a:r>
              <a:rPr lang="cs-CZ" dirty="0" err="1" smtClean="0"/>
              <a:t>et</a:t>
            </a:r>
            <a:r>
              <a:rPr lang="it-IT" dirty="0" smtClean="0"/>
              <a:t>à romana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4437112"/>
            <a:ext cx="3018885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8768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833664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700808"/>
            <a:ext cx="393643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smtClean="0"/>
              <a:t>Chiesa di San Giovanni degli Eremiti</a:t>
            </a:r>
            <a:br>
              <a:rPr lang="it-IT" b="1" smtClean="0"/>
            </a:b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mtClean="0"/>
              <a:t>origini al VI.secolo</a:t>
            </a:r>
          </a:p>
          <a:p>
            <a:r>
              <a:rPr lang="cs-CZ" smtClean="0"/>
              <a:t>un esempio dell´architettura arabo-normanna</a:t>
            </a:r>
          </a:p>
          <a:p>
            <a:r>
              <a:rPr lang="cs-CZ" smtClean="0"/>
              <a:t>originariamente un tempio, trasformato in un monastero, una moschea e poi una chiesa</a:t>
            </a:r>
          </a:p>
          <a:p>
            <a:r>
              <a:rPr lang="cs-CZ" smtClean="0"/>
              <a:t>distrutta e rinnovata intorno al 1880 da Giuseppe Patricolo</a:t>
            </a:r>
            <a:endParaRPr lang="cs-CZ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4479102"/>
            <a:ext cx="3056557" cy="2165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SEGNI TIPICI: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smtClean="0"/>
          </a:p>
          <a:p>
            <a:endParaRPr lang="cs-CZ" smtClean="0"/>
          </a:p>
          <a:p>
            <a:r>
              <a:rPr lang="cs-CZ" smtClean="0"/>
              <a:t>Architettura araba</a:t>
            </a:r>
          </a:p>
          <a:p>
            <a:r>
              <a:rPr lang="cs-CZ" smtClean="0"/>
              <a:t>Cinque cupole di colore rosso</a:t>
            </a:r>
          </a:p>
          <a:p>
            <a:r>
              <a:rPr lang="cs-CZ" smtClean="0"/>
              <a:t>Una pianta a croce latina</a:t>
            </a:r>
          </a:p>
          <a:p>
            <a:r>
              <a:rPr lang="cs-CZ" smtClean="0"/>
              <a:t>Interno semplice senza decorazioni</a:t>
            </a:r>
          </a:p>
          <a:p>
            <a:r>
              <a:rPr lang="cs-CZ" smtClean="0"/>
              <a:t>Navata unica che termina nei tre absidi del transetto</a:t>
            </a:r>
          </a:p>
          <a:p>
            <a:endParaRPr lang="cs-CZ" smtClean="0"/>
          </a:p>
          <a:p>
            <a:endParaRPr lang="cs-CZ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260648"/>
            <a:ext cx="2958243" cy="295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288</TotalTime>
  <Words>353</Words>
  <Application>Microsoft Office PowerPoint</Application>
  <PresentationFormat>Předvádění na obrazovce (4:3)</PresentationFormat>
  <Paragraphs>78</Paragraphs>
  <Slides>19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Cesta</vt:lpstr>
      <vt:lpstr>PALERMO</vt:lpstr>
      <vt:lpstr>La  storia  di  palermo</vt:lpstr>
      <vt:lpstr>Snímek 3</vt:lpstr>
      <vt:lpstr>Cattedrale  di  palermo</vt:lpstr>
      <vt:lpstr>Cattedrale  di  palermo</vt:lpstr>
      <vt:lpstr>Descrizione della cattedrale:</vt:lpstr>
      <vt:lpstr>Snímek 7</vt:lpstr>
      <vt:lpstr>Chiesa di San Giovanni degli Eremiti </vt:lpstr>
      <vt:lpstr>SEGNI TIPICI:</vt:lpstr>
      <vt:lpstr>Snímek 10</vt:lpstr>
      <vt:lpstr>La martorana </vt:lpstr>
      <vt:lpstr>Segni tipici:</vt:lpstr>
      <vt:lpstr>Snímek 13</vt:lpstr>
      <vt:lpstr>Snímek 14</vt:lpstr>
      <vt:lpstr>Basilica  la  magione</vt:lpstr>
      <vt:lpstr>Snímek 16</vt:lpstr>
      <vt:lpstr>Santa  maria  della  catena </vt:lpstr>
      <vt:lpstr>Snímek 18</vt:lpstr>
      <vt:lpstr>Fonti: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MONUMENTI DI PALERMO</dc:title>
  <dc:creator>Standard</dc:creator>
  <cp:lastModifiedBy>23307</cp:lastModifiedBy>
  <cp:revision>5</cp:revision>
  <dcterms:created xsi:type="dcterms:W3CDTF">2011-12-11T18:02:02Z</dcterms:created>
  <dcterms:modified xsi:type="dcterms:W3CDTF">2011-12-13T10:21:14Z</dcterms:modified>
</cp:coreProperties>
</file>