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7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3FDE-C5BA-4970-BC72-A18ADA41B6C7}" type="datetimeFigureOut">
              <a:rPr lang="cs-CZ" smtClean="0"/>
              <a:pPr/>
              <a:t>30.11.2011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574D8-3B30-48E5-BC21-2699339C43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3FDE-C5BA-4970-BC72-A18ADA41B6C7}" type="datetimeFigureOut">
              <a:rPr lang="cs-CZ" smtClean="0"/>
              <a:pPr/>
              <a:t>30.11.2011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574D8-3B30-48E5-BC21-2699339C43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3FDE-C5BA-4970-BC72-A18ADA41B6C7}" type="datetimeFigureOut">
              <a:rPr lang="cs-CZ" smtClean="0"/>
              <a:pPr/>
              <a:t>30.11.2011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574D8-3B30-48E5-BC21-2699339C43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3FDE-C5BA-4970-BC72-A18ADA41B6C7}" type="datetimeFigureOut">
              <a:rPr lang="cs-CZ" smtClean="0"/>
              <a:pPr/>
              <a:t>30.11.2011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574D8-3B30-48E5-BC21-2699339C43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3FDE-C5BA-4970-BC72-A18ADA41B6C7}" type="datetimeFigureOut">
              <a:rPr lang="cs-CZ" smtClean="0"/>
              <a:pPr/>
              <a:t>30.11.2011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574D8-3B30-48E5-BC21-2699339C43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3FDE-C5BA-4970-BC72-A18ADA41B6C7}" type="datetimeFigureOut">
              <a:rPr lang="cs-CZ" smtClean="0"/>
              <a:pPr/>
              <a:t>30.11.2011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574D8-3B30-48E5-BC21-2699339C43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3FDE-C5BA-4970-BC72-A18ADA41B6C7}" type="datetimeFigureOut">
              <a:rPr lang="cs-CZ" smtClean="0"/>
              <a:pPr/>
              <a:t>30.11.2011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574D8-3B30-48E5-BC21-2699339C43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3FDE-C5BA-4970-BC72-A18ADA41B6C7}" type="datetimeFigureOut">
              <a:rPr lang="cs-CZ" smtClean="0"/>
              <a:pPr/>
              <a:t>30.11.2011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574D8-3B30-48E5-BC21-2699339C43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3FDE-C5BA-4970-BC72-A18ADA41B6C7}" type="datetimeFigureOut">
              <a:rPr lang="cs-CZ" smtClean="0"/>
              <a:pPr/>
              <a:t>30.11.2011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574D8-3B30-48E5-BC21-2699339C43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3FDE-C5BA-4970-BC72-A18ADA41B6C7}" type="datetimeFigureOut">
              <a:rPr lang="cs-CZ" smtClean="0"/>
              <a:pPr/>
              <a:t>30.11.2011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574D8-3B30-48E5-BC21-2699339C43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3FDE-C5BA-4970-BC72-A18ADA41B6C7}" type="datetimeFigureOut">
              <a:rPr lang="cs-CZ" smtClean="0"/>
              <a:pPr/>
              <a:t>30.11.2011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574D8-3B30-48E5-BC21-2699339C43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13FDE-C5BA-4970-BC72-A18ADA41B6C7}" type="datetimeFigureOut">
              <a:rPr lang="cs-CZ" smtClean="0"/>
              <a:pPr/>
              <a:t>30.11.2011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574D8-3B30-48E5-BC21-2699339C43D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fss.muni.cz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uni.cz/UK-320.html" TargetMode="External"/><Relationship Id="rId2" Type="http://schemas.openxmlformats.org/officeDocument/2006/relationships/hyperlink" Target="http://www.nkp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il.muni.cz/wuhi/home/knihovn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il.muni.cz/wuam/home/knihovn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il.muni.cz/dejum/content/informace/knihovna_seminare.ph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il.muni.cz/wurj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251520" y="908720"/>
            <a:ext cx="8568952" cy="1470025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cs-CZ" sz="5400" b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ÚVOD</a:t>
            </a:r>
            <a:br>
              <a:rPr lang="cs-CZ" sz="5400" b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cs-CZ" sz="5400" b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DO MEDITERÁNNÍCH STUDIÍ</a:t>
            </a:r>
            <a:endParaRPr lang="cs-CZ" sz="5400" b="1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1403648" y="3235424"/>
            <a:ext cx="6408712" cy="2569840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buClr>
                <a:schemeClr val="accent4">
                  <a:lumMod val="75000"/>
                </a:schemeClr>
              </a:buClr>
            </a:pPr>
            <a:r>
              <a:rPr lang="cs-CZ" sz="4000" b="1" u="sng" dirty="0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IX. </a:t>
            </a:r>
            <a:r>
              <a:rPr lang="cs-CZ" sz="4000" b="1" u="sng" dirty="0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přednáška</a:t>
            </a:r>
          </a:p>
          <a:p>
            <a:pPr algn="l">
              <a:buFont typeface="Arial" pitchFamily="34" charset="0"/>
              <a:buChar char="•"/>
            </a:pPr>
            <a:r>
              <a:rPr lang="cs-CZ" sz="4000" dirty="0" smtClean="0">
                <a:solidFill>
                  <a:schemeClr val="tx1"/>
                </a:solidFill>
              </a:rPr>
              <a:t> </a:t>
            </a:r>
            <a:r>
              <a:rPr lang="cs-CZ" sz="4000" dirty="0" smtClean="0">
                <a:solidFill>
                  <a:schemeClr val="tx1"/>
                </a:solidFill>
              </a:rPr>
              <a:t>knihovny </a:t>
            </a:r>
            <a:r>
              <a:rPr lang="cs-CZ" sz="4000" smtClean="0">
                <a:solidFill>
                  <a:schemeClr val="tx1"/>
                </a:solidFill>
              </a:rPr>
              <a:t>a databáze</a:t>
            </a:r>
            <a:endParaRPr lang="cs-CZ" sz="4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Knihovny ústavu klasických studií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sz="3500" b="1" dirty="0" smtClean="0"/>
              <a:t>Knihovna klasické filologie</a:t>
            </a:r>
            <a:r>
              <a:rPr lang="cs-CZ" sz="3500" dirty="0" smtClean="0"/>
              <a:t/>
            </a:r>
            <a:br>
              <a:rPr lang="cs-CZ" sz="3500" dirty="0" smtClean="0"/>
            </a:br>
            <a:r>
              <a:rPr lang="cs-CZ" sz="3500" dirty="0" err="1" smtClean="0"/>
              <a:t>Solniční</a:t>
            </a:r>
            <a:r>
              <a:rPr lang="cs-CZ" sz="3500" dirty="0" smtClean="0"/>
              <a:t> 12, budova R</a:t>
            </a:r>
            <a:br>
              <a:rPr lang="cs-CZ" sz="3500" dirty="0" smtClean="0"/>
            </a:br>
            <a:r>
              <a:rPr lang="cs-CZ" sz="3500" dirty="0" smtClean="0"/>
              <a:t>Mgr. Soňa Žákovská</a:t>
            </a:r>
          </a:p>
          <a:p>
            <a:endParaRPr lang="cs-CZ" sz="2200" dirty="0"/>
          </a:p>
          <a:p>
            <a:r>
              <a:rPr lang="cs-CZ" sz="3500" b="1" dirty="0" smtClean="0"/>
              <a:t>Knihovna dějin starověku</a:t>
            </a:r>
            <a:r>
              <a:rPr lang="cs-CZ" sz="3500" dirty="0" smtClean="0"/>
              <a:t/>
            </a:r>
            <a:br>
              <a:rPr lang="cs-CZ" sz="3500" dirty="0" smtClean="0"/>
            </a:br>
            <a:r>
              <a:rPr lang="cs-CZ" sz="3500" dirty="0" err="1" smtClean="0"/>
              <a:t>Joštova</a:t>
            </a:r>
            <a:r>
              <a:rPr lang="cs-CZ" sz="3500" dirty="0" smtClean="0"/>
              <a:t> 12, budova M</a:t>
            </a:r>
            <a:br>
              <a:rPr lang="cs-CZ" sz="3500" dirty="0" smtClean="0"/>
            </a:br>
            <a:r>
              <a:rPr lang="cs-CZ" sz="3500" dirty="0" smtClean="0"/>
              <a:t>Mgr. </a:t>
            </a:r>
            <a:r>
              <a:rPr lang="cs-CZ" sz="3500" dirty="0" smtClean="0"/>
              <a:t>Jana </a:t>
            </a:r>
            <a:r>
              <a:rPr lang="cs-CZ" sz="3500" dirty="0" err="1" smtClean="0"/>
              <a:t>Malaníková</a:t>
            </a:r>
            <a:endParaRPr lang="cs-CZ" sz="3500" dirty="0" smtClean="0"/>
          </a:p>
          <a:p>
            <a:endParaRPr lang="cs-CZ" sz="1700" dirty="0"/>
          </a:p>
          <a:p>
            <a:r>
              <a:rPr lang="cs-CZ" sz="3500" b="1" dirty="0" smtClean="0"/>
              <a:t>Novořecká knihovna</a:t>
            </a:r>
            <a:r>
              <a:rPr lang="cs-CZ" sz="3500" dirty="0" smtClean="0"/>
              <a:t/>
            </a:r>
            <a:br>
              <a:rPr lang="cs-CZ" sz="3500" dirty="0" smtClean="0"/>
            </a:br>
            <a:r>
              <a:rPr lang="cs-CZ" sz="3500" dirty="0" err="1" smtClean="0"/>
              <a:t>Joštova</a:t>
            </a:r>
            <a:r>
              <a:rPr lang="cs-CZ" sz="3500" dirty="0" smtClean="0"/>
              <a:t> 12, budova M</a:t>
            </a:r>
            <a:br>
              <a:rPr lang="cs-CZ" sz="3500" dirty="0" smtClean="0"/>
            </a:br>
            <a:r>
              <a:rPr lang="cs-CZ" sz="3500" dirty="0" smtClean="0"/>
              <a:t>Bc. Hana Coufalová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Ústřední Knihovna </a:t>
            </a:r>
            <a:r>
              <a:rPr lang="cs-CZ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prf</a:t>
            </a:r>
            <a:endParaRPr lang="cs-CZ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9923" y="2348880"/>
            <a:ext cx="4274085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5004048" y="2130554"/>
            <a:ext cx="3672408" cy="401675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shade val="51000"/>
                  <a:satMod val="130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400" b="1" u="sng" dirty="0" smtClean="0">
                <a:solidFill>
                  <a:schemeClr val="tx1"/>
                </a:solidFill>
              </a:rPr>
              <a:t>adresa</a:t>
            </a:r>
            <a:r>
              <a:rPr lang="cs-CZ" sz="2400" dirty="0" smtClean="0">
                <a:solidFill>
                  <a:schemeClr val="tx1"/>
                </a:solidFill>
              </a:rPr>
              <a:t>: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Veveří 70, suterén</a:t>
            </a: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b="1" u="sng" dirty="0" smtClean="0">
                <a:solidFill>
                  <a:schemeClr val="tx1"/>
                </a:solidFill>
              </a:rPr>
              <a:t>www</a:t>
            </a:r>
            <a:r>
              <a:rPr lang="cs-CZ" sz="2400" dirty="0" smtClean="0">
                <a:solidFill>
                  <a:schemeClr val="tx1"/>
                </a:solidFill>
              </a:rPr>
              <a:t>: </a:t>
            </a:r>
          </a:p>
          <a:p>
            <a:r>
              <a:rPr lang="cs-CZ" sz="2000" dirty="0"/>
              <a:t>www.</a:t>
            </a:r>
            <a:r>
              <a:rPr lang="cs-CZ" sz="2000" dirty="0" err="1"/>
              <a:t>law.muni.cz</a:t>
            </a:r>
            <a:r>
              <a:rPr lang="cs-CZ" sz="2000" dirty="0"/>
              <a:t>/</a:t>
            </a:r>
            <a:r>
              <a:rPr lang="cs-CZ" sz="2000" dirty="0" err="1"/>
              <a:t>content</a:t>
            </a:r>
            <a:r>
              <a:rPr lang="cs-CZ" sz="2000" dirty="0"/>
              <a:t>/</a:t>
            </a:r>
            <a:r>
              <a:rPr lang="cs-CZ" sz="2000" dirty="0" err="1"/>
              <a:t>cs</a:t>
            </a:r>
            <a:r>
              <a:rPr lang="cs-CZ" sz="2000" dirty="0"/>
              <a:t>/pro-</a:t>
            </a:r>
            <a:r>
              <a:rPr lang="cs-CZ" sz="2000" dirty="0" err="1"/>
              <a:t>verejnost</a:t>
            </a:r>
            <a:r>
              <a:rPr lang="cs-CZ" sz="2000" dirty="0"/>
              <a:t>/knihovna/</a:t>
            </a:r>
            <a:endParaRPr lang="cs-CZ" sz="2000" dirty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b="1" u="sng" dirty="0">
                <a:solidFill>
                  <a:schemeClr val="tx1"/>
                </a:solidFill>
              </a:rPr>
              <a:t>o</a:t>
            </a:r>
            <a:r>
              <a:rPr lang="cs-CZ" sz="2400" b="1" u="sng" dirty="0" smtClean="0">
                <a:solidFill>
                  <a:schemeClr val="tx1"/>
                </a:solidFill>
              </a:rPr>
              <a:t>tvírací doba</a:t>
            </a:r>
            <a:r>
              <a:rPr lang="cs-CZ" sz="2400" dirty="0" smtClean="0">
                <a:solidFill>
                  <a:schemeClr val="tx1"/>
                </a:solidFill>
              </a:rPr>
              <a:t>: 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po-</a:t>
            </a:r>
            <a:r>
              <a:rPr lang="cs-CZ" sz="2400" dirty="0" err="1" smtClean="0">
                <a:solidFill>
                  <a:schemeClr val="tx1"/>
                </a:solidFill>
              </a:rPr>
              <a:t>čt</a:t>
            </a:r>
            <a:r>
              <a:rPr lang="cs-CZ" sz="2400" dirty="0" smtClean="0">
                <a:solidFill>
                  <a:schemeClr val="tx1"/>
                </a:solidFill>
              </a:rPr>
              <a:t>  9:00-20:00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err="1" smtClean="0">
                <a:solidFill>
                  <a:schemeClr val="tx1"/>
                </a:solidFill>
              </a:rPr>
              <a:t>pá</a:t>
            </a:r>
            <a:r>
              <a:rPr lang="cs-CZ" sz="2400" dirty="0" smtClean="0">
                <a:solidFill>
                  <a:schemeClr val="tx1"/>
                </a:solidFill>
              </a:rPr>
              <a:t>  9:00-18:00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Ústřední Knihovna </a:t>
            </a:r>
            <a:r>
              <a:rPr lang="cs-CZ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pedf</a:t>
            </a:r>
            <a:endParaRPr lang="cs-CZ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564904"/>
            <a:ext cx="430151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5148064" y="1916832"/>
            <a:ext cx="3672408" cy="438281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shade val="51000"/>
                  <a:satMod val="130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400" b="1" u="sng" dirty="0" smtClean="0">
                <a:solidFill>
                  <a:schemeClr val="tx1"/>
                </a:solidFill>
              </a:rPr>
              <a:t>adresa</a:t>
            </a:r>
            <a:r>
              <a:rPr lang="cs-CZ" sz="2400" dirty="0" smtClean="0">
                <a:solidFill>
                  <a:schemeClr val="tx1"/>
                </a:solidFill>
              </a:rPr>
              <a:t>: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Poříčí 9, suterén</a:t>
            </a: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b="1" u="sng" dirty="0" smtClean="0">
                <a:solidFill>
                  <a:schemeClr val="tx1"/>
                </a:solidFill>
              </a:rPr>
              <a:t>www</a:t>
            </a:r>
            <a:r>
              <a:rPr lang="cs-CZ" sz="2400" dirty="0" smtClean="0">
                <a:solidFill>
                  <a:schemeClr val="tx1"/>
                </a:solidFill>
              </a:rPr>
              <a:t>: </a:t>
            </a:r>
          </a:p>
          <a:p>
            <a:r>
              <a:rPr lang="cs-CZ" sz="2000" dirty="0"/>
              <a:t>www.</a:t>
            </a:r>
            <a:r>
              <a:rPr lang="cs-CZ" sz="2000" dirty="0" err="1"/>
              <a:t>ped.muni.cz</a:t>
            </a:r>
            <a:r>
              <a:rPr lang="cs-CZ" sz="2000" dirty="0"/>
              <a:t>/</a:t>
            </a:r>
            <a:r>
              <a:rPr lang="cs-CZ" sz="2000" dirty="0" err="1"/>
              <a:t>wlib</a:t>
            </a:r>
            <a:r>
              <a:rPr lang="cs-CZ" sz="2000" dirty="0"/>
              <a:t>/</a:t>
            </a:r>
            <a:r>
              <a:rPr lang="cs-CZ" sz="2000" dirty="0" err="1"/>
              <a:t>neweb</a:t>
            </a:r>
            <a:r>
              <a:rPr lang="cs-CZ" sz="2000" dirty="0"/>
              <a:t>/index.</a:t>
            </a:r>
            <a:r>
              <a:rPr lang="cs-CZ" sz="2000" dirty="0" err="1"/>
              <a:t>php</a:t>
            </a:r>
            <a:endParaRPr lang="cs-CZ" sz="2000" dirty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b="1" u="sng" dirty="0">
                <a:solidFill>
                  <a:schemeClr val="tx1"/>
                </a:solidFill>
              </a:rPr>
              <a:t>o</a:t>
            </a:r>
            <a:r>
              <a:rPr lang="cs-CZ" sz="2400" b="1" u="sng" dirty="0" smtClean="0">
                <a:solidFill>
                  <a:schemeClr val="tx1"/>
                </a:solidFill>
              </a:rPr>
              <a:t>tvírací doba</a:t>
            </a:r>
            <a:r>
              <a:rPr lang="cs-CZ" sz="2400" dirty="0" smtClean="0">
                <a:solidFill>
                  <a:schemeClr val="tx1"/>
                </a:solidFill>
              </a:rPr>
              <a:t>: 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po-</a:t>
            </a:r>
            <a:r>
              <a:rPr lang="cs-CZ" sz="2400" dirty="0" err="1" smtClean="0">
                <a:solidFill>
                  <a:schemeClr val="tx1"/>
                </a:solidFill>
              </a:rPr>
              <a:t>čt</a:t>
            </a:r>
            <a:r>
              <a:rPr lang="cs-CZ" sz="2400" dirty="0" smtClean="0">
                <a:solidFill>
                  <a:schemeClr val="tx1"/>
                </a:solidFill>
              </a:rPr>
              <a:t>  8:00-19:00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err="1" smtClean="0">
                <a:solidFill>
                  <a:schemeClr val="tx1"/>
                </a:solidFill>
              </a:rPr>
              <a:t>pá</a:t>
            </a:r>
            <a:r>
              <a:rPr lang="cs-CZ" sz="2400" dirty="0" smtClean="0">
                <a:solidFill>
                  <a:schemeClr val="tx1"/>
                </a:solidFill>
              </a:rPr>
              <a:t>  8:00-16:00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err="1" smtClean="0">
                <a:solidFill>
                  <a:schemeClr val="tx1"/>
                </a:solidFill>
              </a:rPr>
              <a:t>so</a:t>
            </a:r>
            <a:r>
              <a:rPr lang="cs-CZ" sz="2400" dirty="0" smtClean="0">
                <a:solidFill>
                  <a:schemeClr val="tx1"/>
                </a:solidFill>
              </a:rPr>
              <a:t>   10:00-13:00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Ústřední Knihovna </a:t>
            </a:r>
            <a:r>
              <a:rPr lang="cs-CZ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fss</a:t>
            </a:r>
            <a:endParaRPr lang="cs-CZ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22029"/>
            <a:ext cx="3917880" cy="2607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5004048" y="1916832"/>
            <a:ext cx="3672408" cy="4048244"/>
          </a:xfrm>
          <a:prstGeom prst="roundRect">
            <a:avLst/>
          </a:prstGeom>
          <a:gradFill flip="none" rotWithShape="1">
            <a:gsLst>
              <a:gs pos="0">
                <a:schemeClr val="accent6">
                  <a:shade val="51000"/>
                  <a:satMod val="130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400" b="1" u="sng" dirty="0" smtClean="0">
                <a:solidFill>
                  <a:schemeClr val="tx1"/>
                </a:solidFill>
              </a:rPr>
              <a:t>adresa</a:t>
            </a:r>
            <a:r>
              <a:rPr lang="cs-CZ" sz="2400" dirty="0" smtClean="0">
                <a:solidFill>
                  <a:schemeClr val="tx1"/>
                </a:solidFill>
              </a:rPr>
              <a:t>: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err="1" smtClean="0">
                <a:solidFill>
                  <a:schemeClr val="tx1"/>
                </a:solidFill>
              </a:rPr>
              <a:t>Joštova</a:t>
            </a:r>
            <a:r>
              <a:rPr lang="cs-CZ" sz="2400" dirty="0" smtClean="0">
                <a:solidFill>
                  <a:schemeClr val="tx1"/>
                </a:solidFill>
              </a:rPr>
              <a:t> 10</a:t>
            </a: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b="1" u="sng" dirty="0" smtClean="0">
                <a:solidFill>
                  <a:schemeClr val="tx1"/>
                </a:solidFill>
              </a:rPr>
              <a:t>www</a:t>
            </a:r>
            <a:r>
              <a:rPr lang="cs-CZ" sz="2400" dirty="0" smtClean="0">
                <a:solidFill>
                  <a:schemeClr val="tx1"/>
                </a:solidFill>
              </a:rPr>
              <a:t>: </a:t>
            </a:r>
          </a:p>
          <a:p>
            <a:r>
              <a:rPr lang="cs-CZ" sz="2000" u="sng" dirty="0">
                <a:hlinkClick r:id="rId3"/>
              </a:rPr>
              <a:t>http://knihovna.</a:t>
            </a:r>
            <a:r>
              <a:rPr lang="cs-CZ" sz="2000" u="sng" dirty="0" err="1">
                <a:hlinkClick r:id="rId3"/>
              </a:rPr>
              <a:t>fss.muni.cz</a:t>
            </a:r>
            <a:r>
              <a:rPr lang="cs-CZ" sz="2000" u="sng" dirty="0">
                <a:hlinkClick r:id="rId3"/>
              </a:rPr>
              <a:t>/</a:t>
            </a:r>
            <a:endParaRPr lang="cs-CZ" sz="2000" dirty="0"/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b="1" u="sng" dirty="0">
                <a:solidFill>
                  <a:schemeClr val="tx1"/>
                </a:solidFill>
              </a:rPr>
              <a:t>o</a:t>
            </a:r>
            <a:r>
              <a:rPr lang="cs-CZ" sz="2400" b="1" u="sng" dirty="0" smtClean="0">
                <a:solidFill>
                  <a:schemeClr val="tx1"/>
                </a:solidFill>
              </a:rPr>
              <a:t>tvírací doba</a:t>
            </a:r>
            <a:r>
              <a:rPr lang="cs-CZ" sz="2400" dirty="0" smtClean="0">
                <a:solidFill>
                  <a:schemeClr val="tx1"/>
                </a:solidFill>
              </a:rPr>
              <a:t>: 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po-</a:t>
            </a:r>
            <a:r>
              <a:rPr lang="cs-CZ" sz="2400" dirty="0" err="1" smtClean="0">
                <a:solidFill>
                  <a:schemeClr val="tx1"/>
                </a:solidFill>
              </a:rPr>
              <a:t>čt</a:t>
            </a:r>
            <a:r>
              <a:rPr lang="cs-CZ" sz="2400" dirty="0" smtClean="0">
                <a:solidFill>
                  <a:schemeClr val="tx1"/>
                </a:solidFill>
              </a:rPr>
              <a:t>  9:00-20:00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err="1" smtClean="0">
                <a:solidFill>
                  <a:schemeClr val="tx1"/>
                </a:solidFill>
              </a:rPr>
              <a:t>pá</a:t>
            </a:r>
            <a:r>
              <a:rPr lang="cs-CZ" sz="2400" dirty="0" smtClean="0">
                <a:solidFill>
                  <a:schemeClr val="tx1"/>
                </a:solidFill>
              </a:rPr>
              <a:t>  9:00-17:00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err="1" smtClean="0">
                <a:solidFill>
                  <a:schemeClr val="tx1"/>
                </a:solidFill>
              </a:rPr>
              <a:t>so</a:t>
            </a:r>
            <a:r>
              <a:rPr lang="cs-CZ" sz="2400" dirty="0" smtClean="0">
                <a:solidFill>
                  <a:schemeClr val="tx1"/>
                </a:solidFill>
              </a:rPr>
              <a:t>   9:00-15:00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Moravská zemská Knihovna</a:t>
            </a:r>
            <a:endParaRPr lang="cs-CZ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793479"/>
            <a:ext cx="3969971" cy="2147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5004048" y="1916832"/>
            <a:ext cx="3672408" cy="3814227"/>
          </a:xfrm>
          <a:prstGeom prst="roundRect">
            <a:avLst/>
          </a:prstGeom>
          <a:gradFill flip="none" rotWithShape="1">
            <a:gsLst>
              <a:gs pos="0">
                <a:schemeClr val="accent6">
                  <a:shade val="51000"/>
                  <a:satMod val="130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400" b="1" u="sng" dirty="0" smtClean="0">
                <a:solidFill>
                  <a:schemeClr val="tx1"/>
                </a:solidFill>
              </a:rPr>
              <a:t>adresa</a:t>
            </a:r>
            <a:r>
              <a:rPr lang="cs-CZ" sz="2400" dirty="0" smtClean="0">
                <a:solidFill>
                  <a:schemeClr val="tx1"/>
                </a:solidFill>
              </a:rPr>
              <a:t>: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err="1" smtClean="0">
                <a:solidFill>
                  <a:schemeClr val="tx1"/>
                </a:solidFill>
              </a:rPr>
              <a:t>Kounicova</a:t>
            </a:r>
            <a:r>
              <a:rPr lang="cs-CZ" sz="2400" dirty="0" smtClean="0">
                <a:solidFill>
                  <a:schemeClr val="tx1"/>
                </a:solidFill>
              </a:rPr>
              <a:t> 65a</a:t>
            </a: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b="1" u="sng" dirty="0" smtClean="0">
                <a:solidFill>
                  <a:schemeClr val="tx1"/>
                </a:solidFill>
              </a:rPr>
              <a:t>www</a:t>
            </a:r>
            <a:r>
              <a:rPr lang="cs-CZ" sz="2400" dirty="0" smtClean="0">
                <a:solidFill>
                  <a:schemeClr val="tx1"/>
                </a:solidFill>
              </a:rPr>
              <a:t>: </a:t>
            </a:r>
            <a:endParaRPr lang="cs-CZ" sz="3200" dirty="0" smtClean="0">
              <a:solidFill>
                <a:schemeClr val="tx1"/>
              </a:solidFill>
            </a:endParaRPr>
          </a:p>
          <a:p>
            <a:r>
              <a:rPr lang="cs-CZ" sz="2400" dirty="0" smtClean="0"/>
              <a:t>www.</a:t>
            </a:r>
            <a:r>
              <a:rPr lang="cs-CZ" sz="2400" dirty="0" err="1" smtClean="0"/>
              <a:t>mzk.cz</a:t>
            </a:r>
            <a:endParaRPr lang="cs-CZ" sz="2000" dirty="0"/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b="1" u="sng" dirty="0">
                <a:solidFill>
                  <a:schemeClr val="tx1"/>
                </a:solidFill>
              </a:rPr>
              <a:t>o</a:t>
            </a:r>
            <a:r>
              <a:rPr lang="cs-CZ" sz="2400" b="1" u="sng" dirty="0" smtClean="0">
                <a:solidFill>
                  <a:schemeClr val="tx1"/>
                </a:solidFill>
              </a:rPr>
              <a:t>tvírací doba</a:t>
            </a:r>
            <a:r>
              <a:rPr lang="cs-CZ" sz="2400" dirty="0" smtClean="0">
                <a:solidFill>
                  <a:schemeClr val="tx1"/>
                </a:solidFill>
              </a:rPr>
              <a:t>: 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po-</a:t>
            </a:r>
            <a:r>
              <a:rPr lang="cs-CZ" sz="2400" dirty="0" err="1" smtClean="0">
                <a:solidFill>
                  <a:schemeClr val="tx1"/>
                </a:solidFill>
              </a:rPr>
              <a:t>pá</a:t>
            </a:r>
            <a:r>
              <a:rPr lang="cs-CZ" sz="2400" dirty="0" smtClean="0">
                <a:solidFill>
                  <a:schemeClr val="tx1"/>
                </a:solidFill>
              </a:rPr>
              <a:t>  8:30-22:00</a:t>
            </a:r>
          </a:p>
          <a:p>
            <a:r>
              <a:rPr lang="cs-CZ" sz="2400" dirty="0" err="1" smtClean="0">
                <a:solidFill>
                  <a:schemeClr val="tx1"/>
                </a:solidFill>
              </a:rPr>
              <a:t>so</a:t>
            </a:r>
            <a:r>
              <a:rPr lang="cs-CZ" sz="2400" dirty="0" smtClean="0">
                <a:solidFill>
                  <a:schemeClr val="tx1"/>
                </a:solidFill>
              </a:rPr>
              <a:t>   9:00-16:30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Knihovna </a:t>
            </a:r>
            <a:r>
              <a:rPr lang="cs-CZ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jiřího</a:t>
            </a:r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cs-CZ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mahena</a:t>
            </a:r>
            <a:endParaRPr lang="cs-CZ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631" y="2578224"/>
            <a:ext cx="3826353" cy="2434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5004048" y="1916832"/>
            <a:ext cx="3672408" cy="3814227"/>
          </a:xfrm>
          <a:prstGeom prst="roundRect">
            <a:avLst/>
          </a:prstGeom>
          <a:gradFill flip="none" rotWithShape="1">
            <a:gsLst>
              <a:gs pos="0">
                <a:schemeClr val="accent6">
                  <a:shade val="51000"/>
                  <a:satMod val="130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400" b="1" u="sng" dirty="0" smtClean="0">
                <a:solidFill>
                  <a:schemeClr val="tx1"/>
                </a:solidFill>
              </a:rPr>
              <a:t>adresa</a:t>
            </a:r>
            <a:r>
              <a:rPr lang="cs-CZ" sz="2400" dirty="0" smtClean="0">
                <a:solidFill>
                  <a:schemeClr val="tx1"/>
                </a:solidFill>
              </a:rPr>
              <a:t>: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Kobližná 4</a:t>
            </a: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b="1" u="sng" dirty="0" smtClean="0">
                <a:solidFill>
                  <a:schemeClr val="tx1"/>
                </a:solidFill>
              </a:rPr>
              <a:t>www</a:t>
            </a:r>
            <a:r>
              <a:rPr lang="cs-CZ" sz="2400" dirty="0" smtClean="0">
                <a:solidFill>
                  <a:schemeClr val="tx1"/>
                </a:solidFill>
              </a:rPr>
              <a:t>: </a:t>
            </a:r>
            <a:endParaRPr lang="cs-CZ" sz="3200" dirty="0" smtClean="0">
              <a:solidFill>
                <a:schemeClr val="tx1"/>
              </a:solidFill>
            </a:endParaRPr>
          </a:p>
          <a:p>
            <a:r>
              <a:rPr lang="cs-CZ" sz="2400" dirty="0" smtClean="0"/>
              <a:t>www.</a:t>
            </a:r>
            <a:r>
              <a:rPr lang="cs-CZ" sz="2400" dirty="0" err="1" smtClean="0"/>
              <a:t>kjm.cz</a:t>
            </a:r>
            <a:endParaRPr lang="cs-CZ" sz="2000" dirty="0"/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b="1" u="sng" dirty="0">
                <a:solidFill>
                  <a:schemeClr val="tx1"/>
                </a:solidFill>
              </a:rPr>
              <a:t>o</a:t>
            </a:r>
            <a:r>
              <a:rPr lang="cs-CZ" sz="2400" b="1" u="sng" dirty="0" smtClean="0">
                <a:solidFill>
                  <a:schemeClr val="tx1"/>
                </a:solidFill>
              </a:rPr>
              <a:t>tvírací doba</a:t>
            </a:r>
            <a:r>
              <a:rPr lang="cs-CZ" sz="2400" dirty="0" smtClean="0">
                <a:solidFill>
                  <a:schemeClr val="tx1"/>
                </a:solidFill>
              </a:rPr>
              <a:t>: 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po-</a:t>
            </a:r>
            <a:r>
              <a:rPr lang="cs-CZ" sz="2400" dirty="0" err="1" smtClean="0">
                <a:solidFill>
                  <a:schemeClr val="tx1"/>
                </a:solidFill>
              </a:rPr>
              <a:t>pá</a:t>
            </a:r>
            <a:r>
              <a:rPr lang="cs-CZ" sz="2400" dirty="0" smtClean="0">
                <a:solidFill>
                  <a:schemeClr val="tx1"/>
                </a:solidFill>
              </a:rPr>
              <a:t>  10:00-19:00</a:t>
            </a:r>
          </a:p>
          <a:p>
            <a:r>
              <a:rPr lang="cs-CZ" sz="2400" dirty="0" err="1" smtClean="0">
                <a:solidFill>
                  <a:schemeClr val="tx1"/>
                </a:solidFill>
              </a:rPr>
              <a:t>so</a:t>
            </a:r>
            <a:r>
              <a:rPr lang="cs-CZ" sz="2400" dirty="0" smtClean="0">
                <a:solidFill>
                  <a:schemeClr val="tx1"/>
                </a:solidFill>
              </a:rPr>
              <a:t>   10:00-14:00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Knihovna archeologického ústavu AV ČR</a:t>
            </a:r>
            <a:endParaRPr lang="cs-CZ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678" y="2276872"/>
            <a:ext cx="394151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5004048" y="1916832"/>
            <a:ext cx="3672408" cy="3711654"/>
          </a:xfrm>
          <a:prstGeom prst="roundRect">
            <a:avLst/>
          </a:prstGeom>
          <a:gradFill flip="none" rotWithShape="1">
            <a:gsLst>
              <a:gs pos="0">
                <a:schemeClr val="accent6">
                  <a:shade val="51000"/>
                  <a:satMod val="130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400" b="1" u="sng" dirty="0" smtClean="0">
                <a:solidFill>
                  <a:schemeClr val="tx1"/>
                </a:solidFill>
              </a:rPr>
              <a:t>adresa</a:t>
            </a:r>
            <a:r>
              <a:rPr lang="cs-CZ" sz="2400" dirty="0" smtClean="0">
                <a:solidFill>
                  <a:schemeClr val="tx1"/>
                </a:solidFill>
              </a:rPr>
              <a:t>: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Královopolská 62</a:t>
            </a: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b="1" u="sng" dirty="0" smtClean="0">
                <a:solidFill>
                  <a:schemeClr val="tx1"/>
                </a:solidFill>
              </a:rPr>
              <a:t>www</a:t>
            </a:r>
            <a:r>
              <a:rPr lang="cs-CZ" sz="2400" dirty="0" smtClean="0">
                <a:solidFill>
                  <a:schemeClr val="tx1"/>
                </a:solidFill>
              </a:rPr>
              <a:t>: </a:t>
            </a:r>
            <a:endParaRPr lang="cs-CZ" sz="3200" dirty="0" smtClean="0">
              <a:solidFill>
                <a:schemeClr val="tx1"/>
              </a:solidFill>
            </a:endParaRPr>
          </a:p>
          <a:p>
            <a:r>
              <a:rPr lang="cs-CZ" sz="2000" dirty="0"/>
              <a:t>www.</a:t>
            </a:r>
            <a:r>
              <a:rPr lang="cs-CZ" sz="2000" dirty="0" err="1"/>
              <a:t>arub.cz</a:t>
            </a:r>
            <a:r>
              <a:rPr lang="cs-CZ" sz="2000" dirty="0"/>
              <a:t>/knihovna.</a:t>
            </a:r>
            <a:r>
              <a:rPr lang="cs-CZ" sz="2000" dirty="0" err="1"/>
              <a:t>html</a:t>
            </a:r>
            <a:endParaRPr lang="cs-CZ" sz="2000" dirty="0"/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b="1" u="sng" dirty="0">
                <a:solidFill>
                  <a:schemeClr val="tx1"/>
                </a:solidFill>
              </a:rPr>
              <a:t>o</a:t>
            </a:r>
            <a:r>
              <a:rPr lang="cs-CZ" sz="2400" b="1" u="sng" dirty="0" smtClean="0">
                <a:solidFill>
                  <a:schemeClr val="tx1"/>
                </a:solidFill>
              </a:rPr>
              <a:t>tvírací doba</a:t>
            </a:r>
            <a:r>
              <a:rPr lang="cs-CZ" sz="2400" dirty="0" smtClean="0">
                <a:solidFill>
                  <a:schemeClr val="tx1"/>
                </a:solidFill>
              </a:rPr>
              <a:t>: 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po + </a:t>
            </a:r>
            <a:r>
              <a:rPr lang="cs-CZ" sz="2400" dirty="0" err="1" smtClean="0">
                <a:solidFill>
                  <a:schemeClr val="tx1"/>
                </a:solidFill>
              </a:rPr>
              <a:t>st</a:t>
            </a:r>
            <a:r>
              <a:rPr lang="cs-CZ" sz="2400" dirty="0" smtClean="0">
                <a:solidFill>
                  <a:schemeClr val="tx1"/>
                </a:solidFill>
              </a:rPr>
              <a:t> + </a:t>
            </a:r>
            <a:r>
              <a:rPr lang="cs-CZ" sz="2400" dirty="0" err="1" smtClean="0">
                <a:solidFill>
                  <a:schemeClr val="tx1"/>
                </a:solidFill>
              </a:rPr>
              <a:t>pá</a:t>
            </a:r>
            <a:r>
              <a:rPr lang="cs-CZ" sz="2400" dirty="0" smtClean="0">
                <a:solidFill>
                  <a:schemeClr val="tx1"/>
                </a:solidFill>
              </a:rPr>
              <a:t>  8:00-12:00 a 13:00-18:00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Knihovny mimo </a:t>
            </a:r>
            <a:r>
              <a:rPr lang="cs-CZ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brno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Národní knihovna České republiky</a:t>
            </a:r>
            <a:br>
              <a:rPr lang="cs-CZ" sz="4000" dirty="0" smtClean="0"/>
            </a:br>
            <a:r>
              <a:rPr lang="cs-CZ" sz="4000" dirty="0" smtClean="0">
                <a:hlinkClick r:id="rId2"/>
              </a:rPr>
              <a:t>www.</a:t>
            </a:r>
            <a:r>
              <a:rPr lang="cs-CZ" sz="4000" dirty="0" err="1" smtClean="0">
                <a:hlinkClick r:id="rId2"/>
              </a:rPr>
              <a:t>nkp.cz</a:t>
            </a:r>
            <a:endParaRPr lang="cs-CZ" sz="4000" dirty="0" smtClean="0"/>
          </a:p>
          <a:p>
            <a:r>
              <a:rPr lang="cs-CZ" sz="4000" dirty="0" smtClean="0"/>
              <a:t>Ústřední knihovna Univerzity Karlovy</a:t>
            </a:r>
            <a:br>
              <a:rPr lang="cs-CZ" sz="4000" dirty="0" smtClean="0"/>
            </a:br>
            <a:r>
              <a:rPr lang="cs-CZ" sz="4000" u="sng" dirty="0">
                <a:hlinkClick r:id="rId3"/>
              </a:rPr>
              <a:t> </a:t>
            </a:r>
            <a:r>
              <a:rPr lang="cs-CZ" sz="4000" u="sng" dirty="0" smtClean="0">
                <a:hlinkClick r:id="rId3"/>
              </a:rPr>
              <a:t>www.</a:t>
            </a:r>
            <a:r>
              <a:rPr lang="cs-CZ" sz="4000" u="sng" dirty="0" err="1" smtClean="0">
                <a:hlinkClick r:id="rId3"/>
              </a:rPr>
              <a:t>cuni.cz</a:t>
            </a:r>
            <a:r>
              <a:rPr lang="cs-CZ" sz="4000" u="sng" dirty="0" smtClean="0">
                <a:hlinkClick r:id="rId3"/>
              </a:rPr>
              <a:t>/UK-320.html</a:t>
            </a:r>
            <a:endParaRPr lang="cs-CZ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ea typeface="+mn-ea"/>
                <a:cs typeface="+mn-cs"/>
              </a:rPr>
              <a:t>Ústřední knihovna FF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767" y="1783357"/>
            <a:ext cx="338917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4644008" y="2274570"/>
            <a:ext cx="3672408" cy="3746718"/>
          </a:xfrm>
          <a:prstGeom prst="roundRect">
            <a:avLst/>
          </a:prstGeom>
          <a:gradFill flip="none" rotWithShape="1">
            <a:gsLst>
              <a:gs pos="0">
                <a:schemeClr val="accent6">
                  <a:shade val="51000"/>
                  <a:satMod val="130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400" b="1" u="sng" dirty="0" smtClean="0">
                <a:solidFill>
                  <a:schemeClr val="tx1"/>
                </a:solidFill>
              </a:rPr>
              <a:t>adresa</a:t>
            </a:r>
            <a:r>
              <a:rPr lang="cs-CZ" sz="2400" dirty="0" smtClean="0">
                <a:solidFill>
                  <a:schemeClr val="tx1"/>
                </a:solidFill>
              </a:rPr>
              <a:t>: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Arne Nováka 1, budova F</a:t>
            </a: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b="1" u="sng" dirty="0" smtClean="0">
                <a:solidFill>
                  <a:schemeClr val="tx1"/>
                </a:solidFill>
              </a:rPr>
              <a:t>www</a:t>
            </a:r>
            <a:r>
              <a:rPr lang="cs-CZ" sz="2400" dirty="0" smtClean="0">
                <a:solidFill>
                  <a:schemeClr val="tx1"/>
                </a:solidFill>
              </a:rPr>
              <a:t>: knihovna.</a:t>
            </a:r>
            <a:r>
              <a:rPr lang="cs-CZ" sz="2400" dirty="0" err="1" smtClean="0">
                <a:solidFill>
                  <a:schemeClr val="tx1"/>
                </a:solidFill>
              </a:rPr>
              <a:t>phil.muni.cz</a:t>
            </a:r>
            <a:endParaRPr lang="cs-CZ" sz="2400" dirty="0" smtClean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b="1" u="sng" dirty="0">
                <a:solidFill>
                  <a:schemeClr val="tx1"/>
                </a:solidFill>
              </a:rPr>
              <a:t>o</a:t>
            </a:r>
            <a:r>
              <a:rPr lang="cs-CZ" sz="2400" b="1" u="sng" dirty="0" smtClean="0">
                <a:solidFill>
                  <a:schemeClr val="tx1"/>
                </a:solidFill>
              </a:rPr>
              <a:t>tvírací doba</a:t>
            </a:r>
            <a:r>
              <a:rPr lang="cs-CZ" sz="2400" dirty="0" smtClean="0">
                <a:solidFill>
                  <a:schemeClr val="tx1"/>
                </a:solidFill>
              </a:rPr>
              <a:t>: 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po-</a:t>
            </a:r>
            <a:r>
              <a:rPr lang="cs-CZ" sz="2400" dirty="0" err="1" smtClean="0">
                <a:solidFill>
                  <a:schemeClr val="tx1"/>
                </a:solidFill>
              </a:rPr>
              <a:t>pá</a:t>
            </a:r>
            <a:r>
              <a:rPr lang="cs-CZ" sz="2400" dirty="0" smtClean="0">
                <a:solidFill>
                  <a:schemeClr val="tx1"/>
                </a:solidFill>
              </a:rPr>
              <a:t> 9:00-20:00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err="1" smtClean="0">
                <a:solidFill>
                  <a:schemeClr val="tx1"/>
                </a:solidFill>
              </a:rPr>
              <a:t>so</a:t>
            </a:r>
            <a:r>
              <a:rPr lang="cs-CZ" sz="2400" dirty="0" smtClean="0">
                <a:solidFill>
                  <a:schemeClr val="tx1"/>
                </a:solidFill>
              </a:rPr>
              <a:t>-ne 9:00-17:00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615454"/>
            <a:ext cx="727280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/>
              <a:t>0</a:t>
            </a:r>
            <a:r>
              <a:rPr lang="cs-CZ" sz="2800" dirty="0"/>
              <a:t> Všeobecnosti, informatika </a:t>
            </a:r>
            <a:br>
              <a:rPr lang="cs-CZ" sz="2800" dirty="0"/>
            </a:br>
            <a:r>
              <a:rPr lang="cs-CZ" sz="2800" b="1" dirty="0"/>
              <a:t>1</a:t>
            </a:r>
            <a:r>
              <a:rPr lang="cs-CZ" sz="2800" dirty="0"/>
              <a:t> Filozofie, psychologie, morálka </a:t>
            </a:r>
            <a:br>
              <a:rPr lang="cs-CZ" sz="2800" dirty="0"/>
            </a:br>
            <a:r>
              <a:rPr lang="cs-CZ" sz="2800" b="1" dirty="0"/>
              <a:t>2</a:t>
            </a:r>
            <a:r>
              <a:rPr lang="cs-CZ" sz="2800" dirty="0"/>
              <a:t> Náboženství </a:t>
            </a:r>
            <a:br>
              <a:rPr lang="cs-CZ" sz="2800" dirty="0"/>
            </a:br>
            <a:r>
              <a:rPr lang="cs-CZ" sz="2800" b="1" dirty="0"/>
              <a:t>3</a:t>
            </a:r>
            <a:r>
              <a:rPr lang="cs-CZ" sz="2800" dirty="0"/>
              <a:t> Společenské vědy, sociologie, statistika, demografie, politika, ekonomické vědy, právo, správa, sociální péče, vzdělávání, národopis </a:t>
            </a:r>
            <a:br>
              <a:rPr lang="cs-CZ" sz="2800" dirty="0"/>
            </a:br>
            <a:r>
              <a:rPr lang="cs-CZ" sz="2800" b="1" dirty="0"/>
              <a:t>4</a:t>
            </a:r>
            <a:r>
              <a:rPr lang="cs-CZ" sz="2800" dirty="0"/>
              <a:t> Neobsazena </a:t>
            </a:r>
            <a:br>
              <a:rPr lang="cs-CZ" sz="2800" dirty="0"/>
            </a:br>
            <a:r>
              <a:rPr lang="cs-CZ" sz="2800" b="1" dirty="0"/>
              <a:t>5</a:t>
            </a:r>
            <a:r>
              <a:rPr lang="cs-CZ" sz="2800" dirty="0"/>
              <a:t> Přírodní vědy </a:t>
            </a:r>
            <a:br>
              <a:rPr lang="cs-CZ" sz="2800" dirty="0"/>
            </a:br>
            <a:r>
              <a:rPr lang="cs-CZ" sz="2800" b="1" dirty="0"/>
              <a:t>6</a:t>
            </a:r>
            <a:r>
              <a:rPr lang="cs-CZ" sz="2800" dirty="0"/>
              <a:t> Lékařství, užité vědy, technika, zemědělství, průmysl, doprava </a:t>
            </a:r>
            <a:br>
              <a:rPr lang="cs-CZ" sz="2800" dirty="0"/>
            </a:br>
            <a:r>
              <a:rPr lang="cs-CZ" sz="2800" b="1" dirty="0"/>
              <a:t>7</a:t>
            </a:r>
            <a:r>
              <a:rPr lang="cs-CZ" sz="2800" dirty="0"/>
              <a:t> Umění, zábava, sport </a:t>
            </a:r>
            <a:br>
              <a:rPr lang="cs-CZ" sz="2800" dirty="0"/>
            </a:br>
            <a:r>
              <a:rPr lang="cs-CZ" sz="2800" b="1" dirty="0"/>
              <a:t>8</a:t>
            </a:r>
            <a:r>
              <a:rPr lang="cs-CZ" sz="2800" dirty="0"/>
              <a:t> Jazykověda, literatura, písemnictví </a:t>
            </a:r>
            <a:br>
              <a:rPr lang="cs-CZ" sz="2800" dirty="0"/>
            </a:br>
            <a:r>
              <a:rPr lang="cs-CZ" sz="2800" b="1" dirty="0"/>
              <a:t>9</a:t>
            </a:r>
            <a:r>
              <a:rPr lang="cs-CZ" sz="2800" dirty="0"/>
              <a:t> Archeologie, geografie, historie, životopisy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602892" y="2180793"/>
            <a:ext cx="6054330" cy="1464231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8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938-GRAN1-1</a:t>
            </a:r>
            <a:endParaRPr kumimoji="0" lang="cs-CZ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047504" y="4221088"/>
            <a:ext cx="5130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Michael Grant: Zrození Řecka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knihovna historického ústavu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5616" y="1712317"/>
            <a:ext cx="6912768" cy="4597003"/>
          </a:xfrm>
          <a:prstGeom prst="roundRect">
            <a:avLst/>
          </a:prstGeom>
          <a:gradFill flip="none" rotWithShape="1">
            <a:gsLst>
              <a:gs pos="0">
                <a:schemeClr val="accent6">
                  <a:shade val="51000"/>
                  <a:satMod val="130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400" b="1" u="sng" dirty="0" smtClean="0">
                <a:solidFill>
                  <a:schemeClr val="tx1"/>
                </a:solidFill>
              </a:rPr>
              <a:t>adresa</a:t>
            </a:r>
            <a:r>
              <a:rPr lang="cs-CZ" sz="2400" dirty="0" smtClean="0">
                <a:solidFill>
                  <a:schemeClr val="tx1"/>
                </a:solidFill>
              </a:rPr>
              <a:t>: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err="1" smtClean="0">
                <a:solidFill>
                  <a:schemeClr val="tx1"/>
                </a:solidFill>
              </a:rPr>
              <a:t>Solniční</a:t>
            </a:r>
            <a:r>
              <a:rPr lang="cs-CZ" sz="2400" dirty="0" smtClean="0">
                <a:solidFill>
                  <a:schemeClr val="tx1"/>
                </a:solidFill>
              </a:rPr>
              <a:t> 12, budova R</a:t>
            </a: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b="1" u="sng" dirty="0" smtClean="0">
                <a:solidFill>
                  <a:schemeClr val="tx1"/>
                </a:solidFill>
              </a:rPr>
              <a:t>www</a:t>
            </a:r>
            <a:r>
              <a:rPr lang="cs-CZ" sz="2400" dirty="0" smtClean="0">
                <a:solidFill>
                  <a:schemeClr val="tx1"/>
                </a:solidFill>
              </a:rPr>
              <a:t>: </a:t>
            </a:r>
            <a:r>
              <a:rPr lang="cs-CZ" sz="2400" u="sng" dirty="0">
                <a:hlinkClick r:id="rId2"/>
              </a:rPr>
              <a:t>http://www.</a:t>
            </a:r>
            <a:r>
              <a:rPr lang="cs-CZ" sz="2400" u="sng" dirty="0" err="1">
                <a:hlinkClick r:id="rId2"/>
              </a:rPr>
              <a:t>phil.muni.cz</a:t>
            </a:r>
            <a:r>
              <a:rPr lang="cs-CZ" sz="2400" u="sng" dirty="0">
                <a:hlinkClick r:id="rId2"/>
              </a:rPr>
              <a:t>/</a:t>
            </a:r>
            <a:r>
              <a:rPr lang="cs-CZ" sz="2400" u="sng" dirty="0" err="1">
                <a:hlinkClick r:id="rId2"/>
              </a:rPr>
              <a:t>wuhi</a:t>
            </a:r>
            <a:r>
              <a:rPr lang="cs-CZ" sz="2400" u="sng" dirty="0">
                <a:hlinkClick r:id="rId2"/>
              </a:rPr>
              <a:t>/</a:t>
            </a:r>
            <a:r>
              <a:rPr lang="cs-CZ" sz="2400" u="sng" dirty="0" err="1">
                <a:hlinkClick r:id="rId2"/>
              </a:rPr>
              <a:t>home</a:t>
            </a:r>
            <a:r>
              <a:rPr lang="cs-CZ" sz="2400" u="sng" dirty="0">
                <a:hlinkClick r:id="rId2"/>
              </a:rPr>
              <a:t>/knihovna</a:t>
            </a:r>
            <a:endParaRPr lang="cs-CZ" sz="2400" dirty="0" smtClean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b="1" u="sng" dirty="0" smtClean="0">
                <a:solidFill>
                  <a:schemeClr val="tx1"/>
                </a:solidFill>
              </a:rPr>
              <a:t>knihovnice:</a:t>
            </a:r>
            <a:r>
              <a:rPr lang="cs-CZ" sz="2400" dirty="0" smtClean="0">
                <a:solidFill>
                  <a:schemeClr val="tx1"/>
                </a:solidFill>
              </a:rPr>
              <a:t>  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Mgr. Lenka </a:t>
            </a:r>
            <a:r>
              <a:rPr lang="cs-CZ" sz="2400" dirty="0" err="1" smtClean="0">
                <a:solidFill>
                  <a:schemeClr val="tx1"/>
                </a:solidFill>
              </a:rPr>
              <a:t>Janošová</a:t>
            </a:r>
            <a:endParaRPr lang="cs-CZ" sz="2400" dirty="0" smtClean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b="1" u="sng" dirty="0">
                <a:solidFill>
                  <a:schemeClr val="tx1"/>
                </a:solidFill>
              </a:rPr>
              <a:t>o</a:t>
            </a:r>
            <a:r>
              <a:rPr lang="cs-CZ" sz="2400" b="1" u="sng" dirty="0" smtClean="0">
                <a:solidFill>
                  <a:schemeClr val="tx1"/>
                </a:solidFill>
              </a:rPr>
              <a:t>tvírací doba</a:t>
            </a:r>
            <a:r>
              <a:rPr lang="cs-CZ" sz="2400" dirty="0" smtClean="0">
                <a:solidFill>
                  <a:schemeClr val="tx1"/>
                </a:solidFill>
              </a:rPr>
              <a:t>: 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po-</a:t>
            </a:r>
            <a:r>
              <a:rPr lang="cs-CZ" sz="2400" dirty="0" err="1" smtClean="0">
                <a:solidFill>
                  <a:schemeClr val="tx1"/>
                </a:solidFill>
              </a:rPr>
              <a:t>pá</a:t>
            </a:r>
            <a:r>
              <a:rPr lang="cs-CZ" sz="2400" dirty="0" smtClean="0">
                <a:solidFill>
                  <a:schemeClr val="tx1"/>
                </a:solidFill>
              </a:rPr>
              <a:t>  9:30-15:30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Knihovna archeologie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5616" y="1640309"/>
            <a:ext cx="6912768" cy="4597003"/>
          </a:xfrm>
          <a:prstGeom prst="roundRect">
            <a:avLst/>
          </a:prstGeom>
          <a:gradFill flip="none" rotWithShape="1">
            <a:gsLst>
              <a:gs pos="0">
                <a:schemeClr val="accent6">
                  <a:shade val="51000"/>
                  <a:satMod val="130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400" b="1" u="sng" dirty="0" smtClean="0">
                <a:solidFill>
                  <a:schemeClr val="tx1"/>
                </a:solidFill>
              </a:rPr>
              <a:t>adresa</a:t>
            </a:r>
            <a:r>
              <a:rPr lang="cs-CZ" sz="2400" dirty="0" smtClean="0">
                <a:solidFill>
                  <a:schemeClr val="tx1"/>
                </a:solidFill>
              </a:rPr>
              <a:t>: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Arne Nováka 1, budova C, 4. patro</a:t>
            </a: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b="1" u="sng" dirty="0" smtClean="0">
                <a:solidFill>
                  <a:schemeClr val="tx1"/>
                </a:solidFill>
              </a:rPr>
              <a:t>www</a:t>
            </a:r>
            <a:r>
              <a:rPr lang="cs-CZ" sz="2400" dirty="0" smtClean="0">
                <a:solidFill>
                  <a:schemeClr val="tx1"/>
                </a:solidFill>
              </a:rPr>
              <a:t>: </a:t>
            </a:r>
          </a:p>
          <a:p>
            <a:r>
              <a:rPr lang="cs-CZ" sz="2400" u="sng" dirty="0">
                <a:hlinkClick r:id="rId2"/>
              </a:rPr>
              <a:t>http://www.</a:t>
            </a:r>
            <a:r>
              <a:rPr lang="cs-CZ" sz="2400" u="sng" dirty="0" err="1">
                <a:hlinkClick r:id="rId2"/>
              </a:rPr>
              <a:t>phil.muni.cz</a:t>
            </a:r>
            <a:r>
              <a:rPr lang="cs-CZ" sz="2400" u="sng" dirty="0">
                <a:hlinkClick r:id="rId2"/>
              </a:rPr>
              <a:t>/</a:t>
            </a:r>
            <a:r>
              <a:rPr lang="cs-CZ" sz="2400" u="sng" dirty="0" err="1">
                <a:hlinkClick r:id="rId2"/>
              </a:rPr>
              <a:t>wuam</a:t>
            </a:r>
            <a:r>
              <a:rPr lang="cs-CZ" sz="2400" u="sng" dirty="0">
                <a:hlinkClick r:id="rId2"/>
              </a:rPr>
              <a:t>/</a:t>
            </a:r>
            <a:r>
              <a:rPr lang="cs-CZ" sz="2400" u="sng" dirty="0" err="1">
                <a:hlinkClick r:id="rId2"/>
              </a:rPr>
              <a:t>home</a:t>
            </a:r>
            <a:r>
              <a:rPr lang="cs-CZ" sz="2400" u="sng" dirty="0">
                <a:hlinkClick r:id="rId2"/>
              </a:rPr>
              <a:t>/knihovna</a:t>
            </a:r>
            <a:endParaRPr lang="cs-CZ" sz="2400" dirty="0" smtClean="0">
              <a:solidFill>
                <a:schemeClr val="tx1"/>
              </a:solidFill>
            </a:endParaRP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b="1" u="sng" dirty="0" smtClean="0">
                <a:solidFill>
                  <a:schemeClr val="tx1"/>
                </a:solidFill>
              </a:rPr>
              <a:t>knihovnice:</a:t>
            </a:r>
            <a:r>
              <a:rPr lang="cs-CZ" sz="2400" dirty="0" smtClean="0">
                <a:solidFill>
                  <a:schemeClr val="tx1"/>
                </a:solidFill>
              </a:rPr>
              <a:t>  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Mgr. Hana Palátová</a:t>
            </a: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b="1" u="sng" dirty="0">
                <a:solidFill>
                  <a:schemeClr val="tx1"/>
                </a:solidFill>
              </a:rPr>
              <a:t>o</a:t>
            </a:r>
            <a:r>
              <a:rPr lang="cs-CZ" sz="2400" b="1" u="sng" dirty="0" smtClean="0">
                <a:solidFill>
                  <a:schemeClr val="tx1"/>
                </a:solidFill>
              </a:rPr>
              <a:t>tvírací doba</a:t>
            </a:r>
            <a:r>
              <a:rPr lang="cs-CZ" sz="2400" dirty="0" smtClean="0">
                <a:solidFill>
                  <a:schemeClr val="tx1"/>
                </a:solidFill>
              </a:rPr>
              <a:t>: 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po-</a:t>
            </a:r>
            <a:r>
              <a:rPr lang="cs-CZ" sz="2400" dirty="0" err="1" smtClean="0">
                <a:solidFill>
                  <a:schemeClr val="tx1"/>
                </a:solidFill>
              </a:rPr>
              <a:t>čt</a:t>
            </a:r>
            <a:r>
              <a:rPr lang="cs-CZ" sz="2400" dirty="0" smtClean="0">
                <a:solidFill>
                  <a:schemeClr val="tx1"/>
                </a:solidFill>
              </a:rPr>
              <a:t> 8:00-12:00 a 13:00-19:30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Knihovna klasické archeologie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5616" y="1712317"/>
            <a:ext cx="6912768" cy="4597003"/>
          </a:xfrm>
          <a:prstGeom prst="roundRect">
            <a:avLst/>
          </a:prstGeom>
          <a:gradFill flip="none" rotWithShape="1">
            <a:gsLst>
              <a:gs pos="0">
                <a:schemeClr val="accent6">
                  <a:shade val="51000"/>
                  <a:satMod val="130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400" b="1" u="sng" dirty="0" smtClean="0">
                <a:solidFill>
                  <a:schemeClr val="tx1"/>
                </a:solidFill>
              </a:rPr>
              <a:t>adresa</a:t>
            </a:r>
            <a:r>
              <a:rPr lang="cs-CZ" sz="2400" dirty="0" smtClean="0">
                <a:solidFill>
                  <a:schemeClr val="tx1"/>
                </a:solidFill>
              </a:rPr>
              <a:t>: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Arne Nováka 1, budova C, 3. patro</a:t>
            </a: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b="1" u="sng" dirty="0" smtClean="0">
                <a:solidFill>
                  <a:schemeClr val="tx1"/>
                </a:solidFill>
              </a:rPr>
              <a:t>www</a:t>
            </a:r>
            <a:r>
              <a:rPr lang="cs-CZ" sz="2400" dirty="0" smtClean="0">
                <a:solidFill>
                  <a:schemeClr val="tx1"/>
                </a:solidFill>
              </a:rPr>
              <a:t>: </a:t>
            </a:r>
          </a:p>
          <a:p>
            <a:r>
              <a:rPr lang="cs-CZ" sz="2400" dirty="0">
                <a:solidFill>
                  <a:schemeClr val="tx1"/>
                </a:solidFill>
              </a:rPr>
              <a:t>?</a:t>
            </a:r>
            <a:endParaRPr lang="cs-CZ" sz="2400" dirty="0" smtClean="0">
              <a:solidFill>
                <a:schemeClr val="tx1"/>
              </a:solidFill>
            </a:endParaRP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b="1" u="sng" dirty="0" smtClean="0">
                <a:solidFill>
                  <a:schemeClr val="tx1"/>
                </a:solidFill>
              </a:rPr>
              <a:t>knihovnice:</a:t>
            </a:r>
            <a:r>
              <a:rPr lang="cs-CZ" sz="2400" dirty="0" smtClean="0">
                <a:solidFill>
                  <a:schemeClr val="tx1"/>
                </a:solidFill>
              </a:rPr>
              <a:t>  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PhDr. Marie </a:t>
            </a:r>
            <a:r>
              <a:rPr lang="cs-CZ" sz="2400" dirty="0" err="1" smtClean="0">
                <a:solidFill>
                  <a:schemeClr val="tx1"/>
                </a:solidFill>
              </a:rPr>
              <a:t>Pardyová</a:t>
            </a:r>
            <a:endParaRPr lang="cs-CZ" sz="2400" dirty="0" smtClean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b="1" u="sng" dirty="0">
                <a:solidFill>
                  <a:schemeClr val="tx1"/>
                </a:solidFill>
              </a:rPr>
              <a:t>o</a:t>
            </a:r>
            <a:r>
              <a:rPr lang="cs-CZ" sz="2400" b="1" u="sng" dirty="0" smtClean="0">
                <a:solidFill>
                  <a:schemeClr val="tx1"/>
                </a:solidFill>
              </a:rPr>
              <a:t>tvírací doba</a:t>
            </a:r>
            <a:r>
              <a:rPr lang="cs-CZ" sz="2400" dirty="0" smtClean="0">
                <a:solidFill>
                  <a:schemeClr val="tx1"/>
                </a:solidFill>
              </a:rPr>
              <a:t>: 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?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Knihovna semináře dějin umění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5616" y="1412776"/>
            <a:ext cx="6912768" cy="5005626"/>
          </a:xfrm>
          <a:prstGeom prst="roundRect">
            <a:avLst/>
          </a:prstGeom>
          <a:gradFill flip="none" rotWithShape="1">
            <a:gsLst>
              <a:gs pos="0">
                <a:schemeClr val="accent6">
                  <a:shade val="51000"/>
                  <a:satMod val="130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400" b="1" u="sng" dirty="0" smtClean="0">
                <a:solidFill>
                  <a:schemeClr val="tx1"/>
                </a:solidFill>
              </a:rPr>
              <a:t>adresa</a:t>
            </a:r>
            <a:r>
              <a:rPr lang="cs-CZ" sz="2400" dirty="0" smtClean="0">
                <a:solidFill>
                  <a:schemeClr val="tx1"/>
                </a:solidFill>
              </a:rPr>
              <a:t>: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Veveří  28, budova K, 2. poschodí</a:t>
            </a: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b="1" u="sng" dirty="0" smtClean="0">
                <a:solidFill>
                  <a:schemeClr val="tx1"/>
                </a:solidFill>
              </a:rPr>
              <a:t>www</a:t>
            </a:r>
            <a:r>
              <a:rPr lang="cs-CZ" sz="2400" dirty="0" smtClean="0">
                <a:solidFill>
                  <a:schemeClr val="tx1"/>
                </a:solidFill>
              </a:rPr>
              <a:t>: </a:t>
            </a:r>
          </a:p>
          <a:p>
            <a:r>
              <a:rPr lang="cs-CZ" sz="2400" u="sng" dirty="0" smtClean="0">
                <a:hlinkClick r:id="rId2"/>
              </a:rPr>
              <a:t>http</a:t>
            </a:r>
            <a:r>
              <a:rPr lang="cs-CZ" sz="2400" u="sng" dirty="0">
                <a:hlinkClick r:id="rId2"/>
              </a:rPr>
              <a:t>://www.</a:t>
            </a:r>
            <a:r>
              <a:rPr lang="cs-CZ" sz="2400" u="sng" dirty="0" err="1">
                <a:hlinkClick r:id="rId2"/>
              </a:rPr>
              <a:t>phil.muni.cz</a:t>
            </a:r>
            <a:r>
              <a:rPr lang="cs-CZ" sz="2400" u="sng" dirty="0">
                <a:hlinkClick r:id="rId2"/>
              </a:rPr>
              <a:t>/</a:t>
            </a:r>
            <a:r>
              <a:rPr lang="cs-CZ" sz="2400" u="sng" dirty="0" err="1">
                <a:hlinkClick r:id="rId2"/>
              </a:rPr>
              <a:t>dejum</a:t>
            </a:r>
            <a:r>
              <a:rPr lang="cs-CZ" sz="2400" u="sng" dirty="0">
                <a:hlinkClick r:id="rId2"/>
              </a:rPr>
              <a:t>/</a:t>
            </a:r>
            <a:r>
              <a:rPr lang="cs-CZ" sz="2400" u="sng" dirty="0" err="1">
                <a:hlinkClick r:id="rId2"/>
              </a:rPr>
              <a:t>content</a:t>
            </a:r>
            <a:r>
              <a:rPr lang="cs-CZ" sz="2400" u="sng" dirty="0">
                <a:hlinkClick r:id="rId2"/>
              </a:rPr>
              <a:t>/informace/knihovna_</a:t>
            </a:r>
            <a:r>
              <a:rPr lang="cs-CZ" sz="2400" u="sng" dirty="0" err="1">
                <a:hlinkClick r:id="rId2"/>
              </a:rPr>
              <a:t>seminare.php</a:t>
            </a:r>
            <a:endParaRPr lang="cs-CZ" sz="2400" dirty="0" smtClean="0">
              <a:solidFill>
                <a:schemeClr val="tx1"/>
              </a:solidFill>
            </a:endParaRP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b="1" u="sng" dirty="0" smtClean="0">
                <a:solidFill>
                  <a:schemeClr val="tx1"/>
                </a:solidFill>
              </a:rPr>
              <a:t>knihovnice:</a:t>
            </a:r>
            <a:r>
              <a:rPr lang="cs-CZ" sz="2400" dirty="0" smtClean="0">
                <a:solidFill>
                  <a:schemeClr val="tx1"/>
                </a:solidFill>
              </a:rPr>
              <a:t>  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Mgr. Aleš </a:t>
            </a:r>
            <a:r>
              <a:rPr lang="cs-CZ" sz="2400" dirty="0" err="1" smtClean="0">
                <a:solidFill>
                  <a:schemeClr val="tx1"/>
                </a:solidFill>
              </a:rPr>
              <a:t>Flídr</a:t>
            </a:r>
            <a:endParaRPr lang="cs-CZ" sz="2400" dirty="0" smtClean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b="1" u="sng" dirty="0">
                <a:solidFill>
                  <a:schemeClr val="tx1"/>
                </a:solidFill>
              </a:rPr>
              <a:t>o</a:t>
            </a:r>
            <a:r>
              <a:rPr lang="cs-CZ" sz="2400" b="1" u="sng" dirty="0" smtClean="0">
                <a:solidFill>
                  <a:schemeClr val="tx1"/>
                </a:solidFill>
              </a:rPr>
              <a:t>tvírací doba</a:t>
            </a:r>
            <a:r>
              <a:rPr lang="cs-CZ" sz="2400" dirty="0" smtClean="0">
                <a:solidFill>
                  <a:schemeClr val="tx1"/>
                </a:solidFill>
              </a:rPr>
              <a:t>: 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různě, viz stránky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Knihovna </a:t>
            </a:r>
            <a:r>
              <a:rPr lang="cs-CZ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romanistiky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5616" y="1412776"/>
            <a:ext cx="6912768" cy="4597003"/>
          </a:xfrm>
          <a:prstGeom prst="roundRect">
            <a:avLst/>
          </a:prstGeom>
          <a:gradFill flip="none" rotWithShape="1">
            <a:gsLst>
              <a:gs pos="0">
                <a:schemeClr val="accent6">
                  <a:shade val="51000"/>
                  <a:satMod val="130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400" b="1" u="sng" dirty="0" smtClean="0">
                <a:solidFill>
                  <a:schemeClr val="tx1"/>
                </a:solidFill>
              </a:rPr>
              <a:t>adresa</a:t>
            </a:r>
            <a:r>
              <a:rPr lang="cs-CZ" sz="2400" dirty="0" smtClean="0">
                <a:solidFill>
                  <a:schemeClr val="tx1"/>
                </a:solidFill>
              </a:rPr>
              <a:t>: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Gorkého 7, budova G, přízemí</a:t>
            </a:r>
            <a:endParaRPr lang="cs-CZ" sz="2400" dirty="0" smtClean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b="1" u="sng" dirty="0" smtClean="0">
                <a:solidFill>
                  <a:schemeClr val="tx1"/>
                </a:solidFill>
              </a:rPr>
              <a:t>www</a:t>
            </a:r>
            <a:r>
              <a:rPr lang="cs-CZ" sz="2400" dirty="0" smtClean="0">
                <a:solidFill>
                  <a:schemeClr val="tx1"/>
                </a:solidFill>
              </a:rPr>
              <a:t>: </a:t>
            </a:r>
          </a:p>
          <a:p>
            <a:r>
              <a:rPr lang="cs-CZ" sz="2400" dirty="0" smtClean="0">
                <a:solidFill>
                  <a:schemeClr val="tx1"/>
                </a:solidFill>
                <a:hlinkClick r:id="rId2"/>
              </a:rPr>
              <a:t>http://www.</a:t>
            </a:r>
            <a:r>
              <a:rPr lang="cs-CZ" sz="2400" dirty="0" err="1" smtClean="0">
                <a:solidFill>
                  <a:schemeClr val="tx1"/>
                </a:solidFill>
                <a:hlinkClick r:id="rId2"/>
              </a:rPr>
              <a:t>phil.muni.cz</a:t>
            </a:r>
            <a:r>
              <a:rPr lang="cs-CZ" sz="2400" dirty="0" smtClean="0">
                <a:solidFill>
                  <a:schemeClr val="tx1"/>
                </a:solidFill>
                <a:hlinkClick r:id="rId2"/>
              </a:rPr>
              <a:t>/</a:t>
            </a:r>
            <a:r>
              <a:rPr lang="cs-CZ" sz="2400" dirty="0" err="1" smtClean="0">
                <a:solidFill>
                  <a:schemeClr val="tx1"/>
                </a:solidFill>
                <a:hlinkClick r:id="rId2"/>
              </a:rPr>
              <a:t>wurj</a:t>
            </a:r>
            <a:r>
              <a:rPr lang="cs-CZ" sz="2400" dirty="0" smtClean="0">
                <a:solidFill>
                  <a:schemeClr val="tx1"/>
                </a:solidFill>
                <a:hlinkClick r:id="rId2"/>
              </a:rPr>
              <a:t>/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endParaRPr lang="cs-CZ" sz="2400" dirty="0" smtClean="0">
              <a:solidFill>
                <a:schemeClr val="tx1"/>
              </a:solidFill>
            </a:endParaRPr>
          </a:p>
          <a:p>
            <a:endParaRPr lang="cs-CZ" sz="2400" b="1" u="sng" dirty="0" smtClean="0">
              <a:solidFill>
                <a:schemeClr val="tx1"/>
              </a:solidFill>
            </a:endParaRPr>
          </a:p>
          <a:p>
            <a:r>
              <a:rPr lang="cs-CZ" sz="2400" b="1" u="sng" dirty="0" smtClean="0">
                <a:solidFill>
                  <a:schemeClr val="tx1"/>
                </a:solidFill>
              </a:rPr>
              <a:t>knihovnice</a:t>
            </a:r>
            <a:r>
              <a:rPr lang="cs-CZ" sz="2400" b="1" u="sng" dirty="0" smtClean="0">
                <a:solidFill>
                  <a:schemeClr val="tx1"/>
                </a:solidFill>
              </a:rPr>
              <a:t>:</a:t>
            </a:r>
            <a:r>
              <a:rPr lang="cs-CZ" sz="2400" dirty="0" smtClean="0">
                <a:solidFill>
                  <a:schemeClr val="tx1"/>
                </a:solidFill>
              </a:rPr>
              <a:t>  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Mgr. </a:t>
            </a:r>
            <a:r>
              <a:rPr lang="cs-CZ" sz="2400" dirty="0" smtClean="0">
                <a:solidFill>
                  <a:schemeClr val="tx1"/>
                </a:solidFill>
              </a:rPr>
              <a:t>Kateřina </a:t>
            </a:r>
            <a:r>
              <a:rPr lang="cs-CZ" sz="2400" dirty="0" err="1" smtClean="0">
                <a:solidFill>
                  <a:schemeClr val="tx1"/>
                </a:solidFill>
              </a:rPr>
              <a:t>Garajová</a:t>
            </a:r>
            <a:endParaRPr lang="cs-CZ" sz="2400" dirty="0" smtClean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b="1" u="sng" dirty="0">
                <a:solidFill>
                  <a:schemeClr val="tx1"/>
                </a:solidFill>
              </a:rPr>
              <a:t>o</a:t>
            </a:r>
            <a:r>
              <a:rPr lang="cs-CZ" sz="2400" b="1" u="sng" dirty="0" smtClean="0">
                <a:solidFill>
                  <a:schemeClr val="tx1"/>
                </a:solidFill>
              </a:rPr>
              <a:t>tvírací doba</a:t>
            </a:r>
            <a:r>
              <a:rPr lang="cs-CZ" sz="2400" dirty="0" smtClean="0">
                <a:solidFill>
                  <a:schemeClr val="tx1"/>
                </a:solidFill>
              </a:rPr>
              <a:t>: 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pondělí  10:00-12:00 a s</a:t>
            </a:r>
            <a:r>
              <a:rPr lang="cs-CZ" sz="2400" dirty="0" smtClean="0">
                <a:solidFill>
                  <a:schemeClr val="tx1"/>
                </a:solidFill>
              </a:rPr>
              <a:t>tředa 10:00-13:00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93</Words>
  <Application>Microsoft Office PowerPoint</Application>
  <PresentationFormat>Předvádění na obrazovce (4:3)</PresentationFormat>
  <Paragraphs>109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ÚVOD  DO MEDITERÁNNÍCH STUDIÍ</vt:lpstr>
      <vt:lpstr>Ústřední knihovna FF</vt:lpstr>
      <vt:lpstr>Snímek 3</vt:lpstr>
      <vt:lpstr>Snímek 4</vt:lpstr>
      <vt:lpstr>knihovna historického ústavu</vt:lpstr>
      <vt:lpstr>Knihovna archeologie</vt:lpstr>
      <vt:lpstr>Knihovna klasické archeologie</vt:lpstr>
      <vt:lpstr>Knihovna semináře dějin umění</vt:lpstr>
      <vt:lpstr>Knihovna romanistiky</vt:lpstr>
      <vt:lpstr>Knihovny ústavu klasických studií </vt:lpstr>
      <vt:lpstr>Ústřední Knihovna prf</vt:lpstr>
      <vt:lpstr>Ústřední Knihovna pedf</vt:lpstr>
      <vt:lpstr>Ústřední Knihovna fss</vt:lpstr>
      <vt:lpstr>Moravská zemská Knihovna</vt:lpstr>
      <vt:lpstr>Knihovna jiřího mahena</vt:lpstr>
      <vt:lpstr>Knihovna archeologického ústavu AV ČR</vt:lpstr>
      <vt:lpstr>Knihovny mimo brno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Silvie</dc:creator>
  <cp:lastModifiedBy>Silvie</cp:lastModifiedBy>
  <cp:revision>19</cp:revision>
  <dcterms:created xsi:type="dcterms:W3CDTF">2011-10-24T15:30:12Z</dcterms:created>
  <dcterms:modified xsi:type="dcterms:W3CDTF">2011-11-30T14:03:13Z</dcterms:modified>
</cp:coreProperties>
</file>