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70" r:id="rId6"/>
    <p:sldId id="259" r:id="rId7"/>
    <p:sldId id="260" r:id="rId8"/>
    <p:sldId id="261" r:id="rId9"/>
    <p:sldId id="262" r:id="rId10"/>
    <p:sldId id="268" r:id="rId11"/>
    <p:sldId id="263" r:id="rId12"/>
    <p:sldId id="264" r:id="rId13"/>
    <p:sldId id="272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AB5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A3C8-D289-4529-9887-DB1E0B2DCC5A}" type="datetimeFigureOut">
              <a:rPr lang="cs-CZ" smtClean="0"/>
              <a:pPr/>
              <a:t>27.11.2011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05D5-21A2-4C74-A6B1-F77F2535D1E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A3C8-D289-4529-9887-DB1E0B2DCC5A}" type="datetimeFigureOut">
              <a:rPr lang="cs-CZ" smtClean="0"/>
              <a:pPr/>
              <a:t>27.11.2011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05D5-21A2-4C74-A6B1-F77F2535D1E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A3C8-D289-4529-9887-DB1E0B2DCC5A}" type="datetimeFigureOut">
              <a:rPr lang="cs-CZ" smtClean="0"/>
              <a:pPr/>
              <a:t>27.11.2011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05D5-21A2-4C74-A6B1-F77F2535D1E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A3C8-D289-4529-9887-DB1E0B2DCC5A}" type="datetimeFigureOut">
              <a:rPr lang="cs-CZ" smtClean="0"/>
              <a:pPr/>
              <a:t>27.11.2011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05D5-21A2-4C74-A6B1-F77F2535D1E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A3C8-D289-4529-9887-DB1E0B2DCC5A}" type="datetimeFigureOut">
              <a:rPr lang="cs-CZ" smtClean="0"/>
              <a:pPr/>
              <a:t>27.11.2011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05D5-21A2-4C74-A6B1-F77F2535D1E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A3C8-D289-4529-9887-DB1E0B2DCC5A}" type="datetimeFigureOut">
              <a:rPr lang="cs-CZ" smtClean="0"/>
              <a:pPr/>
              <a:t>27.11.2011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05D5-21A2-4C74-A6B1-F77F2535D1E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A3C8-D289-4529-9887-DB1E0B2DCC5A}" type="datetimeFigureOut">
              <a:rPr lang="cs-CZ" smtClean="0"/>
              <a:pPr/>
              <a:t>27.11.2011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05D5-21A2-4C74-A6B1-F77F2535D1E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A3C8-D289-4529-9887-DB1E0B2DCC5A}" type="datetimeFigureOut">
              <a:rPr lang="cs-CZ" smtClean="0"/>
              <a:pPr/>
              <a:t>27.11.2011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05D5-21A2-4C74-A6B1-F77F2535D1E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A3C8-D289-4529-9887-DB1E0B2DCC5A}" type="datetimeFigureOut">
              <a:rPr lang="cs-CZ" smtClean="0"/>
              <a:pPr/>
              <a:t>27.11.2011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05D5-21A2-4C74-A6B1-F77F2535D1E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A3C8-D289-4529-9887-DB1E0B2DCC5A}" type="datetimeFigureOut">
              <a:rPr lang="cs-CZ" smtClean="0"/>
              <a:pPr/>
              <a:t>27.11.2011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05D5-21A2-4C74-A6B1-F77F2535D1E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A3C8-D289-4529-9887-DB1E0B2DCC5A}" type="datetimeFigureOut">
              <a:rPr lang="cs-CZ" smtClean="0"/>
              <a:pPr/>
              <a:t>27.11.2011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05D5-21A2-4C74-A6B1-F77F2535D1E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DA3C8-D289-4529-9887-DB1E0B2DCC5A}" type="datetimeFigureOut">
              <a:rPr lang="cs-CZ" smtClean="0"/>
              <a:pPr/>
              <a:t>27.11.2011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105D5-21A2-4C74-A6B1-F77F2535D1E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upload.wikimedia.org/wikipedia/commons/6/6e/Flag_of_Greece_(1822-1978).sv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c/cb/Bosnia_and_Herzegovina_location_map.sv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worldatlas.com/aatlas/infopage/medse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8638998" cy="50405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aoblený obdélník 2"/>
          <p:cNvSpPr/>
          <p:nvPr/>
        </p:nvSpPr>
        <p:spPr>
          <a:xfrm>
            <a:off x="179512" y="620688"/>
            <a:ext cx="1584176" cy="2880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7236296" y="692696"/>
            <a:ext cx="1584176" cy="288032"/>
          </a:xfrm>
          <a:prstGeom prst="rect">
            <a:avLst/>
          </a:prstGeom>
          <a:solidFill>
            <a:srgbClr val="65AB5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ile:Flag of Greece (1822-1978)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764704"/>
            <a:ext cx="7620000" cy="5076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003643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Markéta Melounová\Desktop\Dějiny starověku, Úvod do MED\MED\MED III Členění Řec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-1"/>
            <a:ext cx="6336704" cy="6750779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1547664" y="2636912"/>
            <a:ext cx="288032" cy="21602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upload.wikimedia.org/wikipedia/commons/6/69/GreeceRegionsEnglish_corrected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7992888" cy="6553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2924944"/>
            <a:ext cx="91440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rozloha: </a:t>
            </a:r>
            <a:r>
              <a:rPr lang="cs-CZ" sz="2500" dirty="0">
                <a:latin typeface="Times New Roman" pitchFamily="18" charset="0"/>
                <a:cs typeface="Times New Roman" pitchFamily="18" charset="0"/>
              </a:rPr>
              <a:t>9 251 km</a:t>
            </a:r>
            <a:r>
              <a:rPr lang="cs-CZ" sz="2500" baseline="300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počet obyvatel: 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690 000</a:t>
            </a:r>
          </a:p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hlavní město: </a:t>
            </a:r>
            <a:r>
              <a:rPr lang="cs-CZ" sz="2500" dirty="0" err="1" smtClean="0">
                <a:latin typeface="Times New Roman" pitchFamily="18" charset="0"/>
                <a:cs typeface="Times New Roman" pitchFamily="18" charset="0"/>
              </a:rPr>
              <a:t>Nikosia</a:t>
            </a:r>
            <a:endParaRPr 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území: 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ostrov ve východním Středomoří; Kyperská řecká republika a neuznaná Severokyperská turecká republika; oblast </a:t>
            </a:r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Akrotiri a Dekeleia pod kontrolou 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Velké Británie</a:t>
            </a:r>
            <a:endParaRPr lang="pl-PL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úřední jazyky: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 řečtina</a:t>
            </a:r>
          </a:p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zřízení: 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republika</a:t>
            </a:r>
          </a:p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prezident: </a:t>
            </a:r>
            <a:r>
              <a:rPr lang="cs-CZ" sz="2500" dirty="0" err="1" smtClean="0">
                <a:latin typeface="Times New Roman" pitchFamily="18" charset="0"/>
                <a:cs typeface="Times New Roman" pitchFamily="18" charset="0"/>
              </a:rPr>
              <a:t>Dimitris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dirty="0" err="1" smtClean="0">
                <a:latin typeface="Times New Roman" pitchFamily="18" charset="0"/>
                <a:cs typeface="Times New Roman" pitchFamily="18" charset="0"/>
              </a:rPr>
              <a:t>Christofias</a:t>
            </a:r>
            <a:endParaRPr 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hranice: 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enkláva VB, Severokyperská republika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971600" y="404664"/>
            <a:ext cx="2856872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5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Kyperská</a:t>
            </a:r>
          </a:p>
          <a:p>
            <a:pPr lvl="0"/>
            <a:r>
              <a:rPr lang="cs-CZ" sz="5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republika</a:t>
            </a:r>
            <a:endParaRPr lang="cs-CZ" sz="5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://4.bp.blogspot.com/_A6KWmJXbXfQ/TOWOYMVwb2I/AAAAAAAAAxM/Z4722vB5yBE/s1600/dbi_flag_cypru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0"/>
            <a:ext cx="4355976" cy="2903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764704"/>
            <a:ext cx="7054850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476672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cs-CZ" sz="5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Severokyperská turecká</a:t>
            </a:r>
            <a:endParaRPr lang="cs-CZ" sz="5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cs-CZ" sz="5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republika</a:t>
            </a:r>
          </a:p>
        </p:txBody>
      </p:sp>
      <p:pic>
        <p:nvPicPr>
          <p:cNvPr id="4" name="Picture 4" descr="http://www.worldnavigator.info/flags/big_flag_of_northern_cypr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4597" y="0"/>
            <a:ext cx="4279403" cy="2852936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0" y="3573016"/>
            <a:ext cx="9144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rozloha: </a:t>
            </a:r>
            <a:r>
              <a:rPr lang="cs-CZ" sz="2500" dirty="0">
                <a:latin typeface="Times New Roman" pitchFamily="18" charset="0"/>
                <a:cs typeface="Times New Roman" pitchFamily="18" charset="0"/>
              </a:rPr>
              <a:t>3 355 km</a:t>
            </a:r>
            <a:r>
              <a:rPr lang="cs-CZ" sz="2500" baseline="300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počet obyvatel: </a:t>
            </a:r>
            <a:r>
              <a:rPr lang="cs-CZ" sz="2500" dirty="0">
                <a:latin typeface="Times New Roman" pitchFamily="18" charset="0"/>
                <a:cs typeface="Times New Roman" pitchFamily="18" charset="0"/>
              </a:rPr>
              <a:t>264 172</a:t>
            </a:r>
          </a:p>
          <a:p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hlavní město: </a:t>
            </a:r>
            <a:r>
              <a:rPr lang="cs-CZ" sz="2500" dirty="0" err="1">
                <a:latin typeface="Times New Roman" pitchFamily="18" charset="0"/>
                <a:cs typeface="Times New Roman" pitchFamily="18" charset="0"/>
              </a:rPr>
              <a:t>Lefkoşa</a:t>
            </a:r>
            <a:r>
              <a:rPr lang="cs-CZ" sz="2500" dirty="0">
                <a:latin typeface="Times New Roman" pitchFamily="18" charset="0"/>
                <a:cs typeface="Times New Roman" pitchFamily="18" charset="0"/>
              </a:rPr>
              <a:t> (tj. </a:t>
            </a:r>
            <a:r>
              <a:rPr lang="cs-CZ" sz="2500" dirty="0" err="1" smtClean="0">
                <a:latin typeface="Times New Roman" pitchFamily="18" charset="0"/>
                <a:cs typeface="Times New Roman" pitchFamily="18" charset="0"/>
              </a:rPr>
              <a:t>Nikosia</a:t>
            </a:r>
            <a:r>
              <a:rPr lang="cs-CZ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– rozdělena na řeckou a tureckou část)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prezident: </a:t>
            </a:r>
            <a:r>
              <a:rPr lang="cs-CZ" sz="2500" dirty="0" err="1" smtClean="0">
                <a:latin typeface="Times New Roman" pitchFamily="18" charset="0"/>
                <a:cs typeface="Times New Roman" pitchFamily="18" charset="0"/>
              </a:rPr>
              <a:t>Derviş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dirty="0" err="1" smtClean="0">
                <a:latin typeface="Times New Roman" pitchFamily="18" charset="0"/>
                <a:cs typeface="Times New Roman" pitchFamily="18" charset="0"/>
              </a:rPr>
              <a:t>Eroğlu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předseda vlády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2500" dirty="0" err="1" smtClean="0">
                <a:latin typeface="Times New Roman" pitchFamily="18" charset="0"/>
                <a:cs typeface="Times New Roman" pitchFamily="18" charset="0"/>
              </a:rPr>
              <a:t>İrsen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dirty="0" err="1" smtClean="0">
                <a:latin typeface="Times New Roman" pitchFamily="18" charset="0"/>
                <a:cs typeface="Times New Roman" pitchFamily="18" charset="0"/>
              </a:rPr>
              <a:t>Küçük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isasurf.org/images/SloveniaFla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4659" y="0"/>
            <a:ext cx="3739341" cy="2492895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0" y="2420888"/>
            <a:ext cx="91440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rozloha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2500" dirty="0">
                <a:latin typeface="Times New Roman" pitchFamily="18" charset="0"/>
                <a:cs typeface="Times New Roman" pitchFamily="18" charset="0"/>
              </a:rPr>
              <a:t>20 273 km</a:t>
            </a:r>
            <a:r>
              <a:rPr lang="cs-CZ" sz="2500" baseline="300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počet obyvatel: </a:t>
            </a:r>
            <a:r>
              <a:rPr lang="cs-CZ" sz="25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mil.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hlavní město: </a:t>
            </a:r>
            <a:r>
              <a:rPr lang="cs-CZ" sz="2500" dirty="0" err="1">
                <a:latin typeface="Times New Roman" pitchFamily="18" charset="0"/>
                <a:cs typeface="Times New Roman" pitchFamily="18" charset="0"/>
              </a:rPr>
              <a:t>Ljublana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území: 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alpský středoevropský stát (zasahuje ke Středozemnímu moři)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úřední jazyky: </a:t>
            </a:r>
            <a:r>
              <a:rPr lang="cs-CZ" sz="2500" dirty="0">
                <a:latin typeface="Times New Roman" pitchFamily="18" charset="0"/>
                <a:cs typeface="Times New Roman" pitchFamily="18" charset="0"/>
              </a:rPr>
              <a:t>slovinština (jako 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menšinový </a:t>
            </a:r>
            <a:r>
              <a:rPr lang="cs-CZ" sz="2500" dirty="0">
                <a:latin typeface="Times New Roman" pitchFamily="18" charset="0"/>
                <a:cs typeface="Times New Roman" pitchFamily="18" charset="0"/>
              </a:rPr>
              <a:t>jazyk 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také italština a </a:t>
            </a:r>
            <a:r>
              <a:rPr lang="cs-CZ" sz="2500" dirty="0">
                <a:latin typeface="Times New Roman" pitchFamily="18" charset="0"/>
                <a:cs typeface="Times New Roman" pitchFamily="18" charset="0"/>
              </a:rPr>
              <a:t>maďarština)</a:t>
            </a:r>
          </a:p>
          <a:p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zřízení: 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parlamentní </a:t>
            </a:r>
            <a:r>
              <a:rPr lang="cs-CZ" sz="2500" dirty="0">
                <a:latin typeface="Times New Roman" pitchFamily="18" charset="0"/>
                <a:cs typeface="Times New Roman" pitchFamily="18" charset="0"/>
              </a:rPr>
              <a:t>republika</a:t>
            </a:r>
          </a:p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prezident: </a:t>
            </a:r>
            <a:r>
              <a:rPr lang="cs-CZ" sz="2500" dirty="0">
                <a:latin typeface="Times New Roman" pitchFamily="18" charset="0"/>
                <a:cs typeface="Times New Roman" pitchFamily="18" charset="0"/>
              </a:rPr>
              <a:t>Danilo </a:t>
            </a:r>
            <a:r>
              <a:rPr lang="cs-CZ" sz="2500" dirty="0" err="1" smtClean="0">
                <a:latin typeface="Times New Roman" pitchFamily="18" charset="0"/>
                <a:cs typeface="Times New Roman" pitchFamily="18" charset="0"/>
              </a:rPr>
              <a:t>Türk</a:t>
            </a:r>
            <a:r>
              <a:rPr lang="cs-CZ" sz="25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premiér</a:t>
            </a:r>
            <a:r>
              <a:rPr lang="cs-CZ" sz="25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2500" dirty="0" err="1">
                <a:latin typeface="Times New Roman" pitchFamily="18" charset="0"/>
                <a:cs typeface="Times New Roman" pitchFamily="18" charset="0"/>
              </a:rPr>
              <a:t>Borut</a:t>
            </a:r>
            <a:r>
              <a:rPr lang="cs-CZ" sz="2500" dirty="0">
                <a:latin typeface="Times New Roman" pitchFamily="18" charset="0"/>
                <a:cs typeface="Times New Roman" pitchFamily="18" charset="0"/>
              </a:rPr>
              <a:t> Pahor</a:t>
            </a:r>
          </a:p>
          <a:p>
            <a:r>
              <a:rPr lang="pl-PL" sz="2500" b="1" dirty="0">
                <a:latin typeface="Times New Roman" pitchFamily="18" charset="0"/>
                <a:cs typeface="Times New Roman" pitchFamily="18" charset="0"/>
              </a:rPr>
              <a:t>hranice: </a:t>
            </a:r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Itálie</a:t>
            </a:r>
            <a:r>
              <a:rPr lang="pl-PL" sz="2500" dirty="0">
                <a:latin typeface="Times New Roman" pitchFamily="18" charset="0"/>
                <a:cs typeface="Times New Roman" pitchFamily="18" charset="0"/>
              </a:rPr>
              <a:t>, Rakousko, Maďarsko, Chorvatsko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899592" y="404664"/>
            <a:ext cx="41597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5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Slovinsko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flags.net/images/largeflags/CROA0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8389" y="0"/>
            <a:ext cx="3715611" cy="2492896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755576" y="476672"/>
            <a:ext cx="339067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5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Chorvatsko</a:t>
            </a:r>
            <a:endParaRPr lang="cs-CZ" sz="5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2492896"/>
            <a:ext cx="925252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rozloha: </a:t>
            </a:r>
            <a:r>
              <a:rPr lang="cs-CZ" sz="2500" dirty="0">
                <a:latin typeface="Times New Roman" pitchFamily="18" charset="0"/>
                <a:cs typeface="Times New Roman" pitchFamily="18" charset="0"/>
              </a:rPr>
              <a:t>56 542 km</a:t>
            </a:r>
            <a:r>
              <a:rPr lang="cs-CZ" sz="2500" baseline="300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počet obyvatel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4,5 </a:t>
            </a:r>
            <a:r>
              <a:rPr lang="cs-CZ" sz="2500" dirty="0">
                <a:latin typeface="Times New Roman" pitchFamily="18" charset="0"/>
                <a:cs typeface="Times New Roman" pitchFamily="18" charset="0"/>
              </a:rPr>
              <a:t>mil.</a:t>
            </a:r>
          </a:p>
          <a:p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hlavní město: 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Záhřeb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území: 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střední Chorvatsko + Chorvatské přímoří</a:t>
            </a:r>
          </a:p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úřední jazyky: 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chorvatština</a:t>
            </a:r>
          </a:p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zřízení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parlamentní </a:t>
            </a:r>
            <a:r>
              <a:rPr lang="cs-CZ" sz="2500" dirty="0">
                <a:latin typeface="Times New Roman" pitchFamily="18" charset="0"/>
                <a:cs typeface="Times New Roman" pitchFamily="18" charset="0"/>
              </a:rPr>
              <a:t>republika</a:t>
            </a:r>
          </a:p>
          <a:p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prezident: 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Ivo </a:t>
            </a:r>
            <a:r>
              <a:rPr lang="cs-CZ" sz="2500" dirty="0" err="1" smtClean="0">
                <a:latin typeface="Times New Roman" pitchFamily="18" charset="0"/>
                <a:cs typeface="Times New Roman" pitchFamily="18" charset="0"/>
              </a:rPr>
              <a:t>Josipović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500" dirty="0">
                <a:latin typeface="Times New Roman" pitchFamily="18" charset="0"/>
                <a:cs typeface="Times New Roman" pitchFamily="18" charset="0"/>
              </a:rPr>
              <a:t>předseda 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vlády</a:t>
            </a:r>
            <a:r>
              <a:rPr lang="cs-CZ" sz="25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2500" dirty="0" err="1">
                <a:latin typeface="Times New Roman" pitchFamily="18" charset="0"/>
                <a:cs typeface="Times New Roman" pitchFamily="18" charset="0"/>
              </a:rPr>
              <a:t>Jadranka</a:t>
            </a:r>
            <a:r>
              <a:rPr lang="cs-CZ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dirty="0" err="1">
                <a:latin typeface="Times New Roman" pitchFamily="18" charset="0"/>
                <a:cs typeface="Times New Roman" pitchFamily="18" charset="0"/>
              </a:rPr>
              <a:t>Kosor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hranice: </a:t>
            </a:r>
            <a:r>
              <a:rPr lang="cs-CZ" sz="2500" dirty="0">
                <a:latin typeface="Times New Roman" pitchFamily="18" charset="0"/>
                <a:cs typeface="Times New Roman" pitchFamily="18" charset="0"/>
              </a:rPr>
              <a:t>Slovinsko, Maďarsko, Srbsko, Bosna a Hercegovina,</a:t>
            </a:r>
          </a:p>
          <a:p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Černá </a:t>
            </a:r>
            <a:r>
              <a:rPr lang="cs-CZ" sz="2500" dirty="0">
                <a:latin typeface="Times New Roman" pitchFamily="18" charset="0"/>
                <a:cs typeface="Times New Roman" pitchFamily="18" charset="0"/>
              </a:rPr>
              <a:t>Hora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27584" y="332656"/>
            <a:ext cx="4110036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5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Bosna </a:t>
            </a:r>
          </a:p>
          <a:p>
            <a:pPr lvl="0"/>
            <a:r>
              <a:rPr lang="cs-CZ" sz="5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Hercegovina</a:t>
            </a:r>
            <a:endParaRPr lang="cs-CZ" sz="5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http://tofocus.info/images/flags/bosnia-and-herzegovina-fla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6728" y="0"/>
            <a:ext cx="4037272" cy="2564904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0" y="2564904"/>
            <a:ext cx="896448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rozloha: </a:t>
            </a:r>
            <a:r>
              <a:rPr lang="cs-CZ" sz="2500" dirty="0">
                <a:latin typeface="Times New Roman" pitchFamily="18" charset="0"/>
                <a:cs typeface="Times New Roman" pitchFamily="18" charset="0"/>
              </a:rPr>
              <a:t>51 233 km</a:t>
            </a:r>
            <a:r>
              <a:rPr lang="cs-CZ" sz="2500" baseline="300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počet obyvatel: </a:t>
            </a:r>
            <a:r>
              <a:rPr lang="cs-CZ" sz="2500" dirty="0">
                <a:latin typeface="Times New Roman" pitchFamily="18" charset="0"/>
                <a:cs typeface="Times New Roman" pitchFamily="18" charset="0"/>
              </a:rPr>
              <a:t>4 mil.</a:t>
            </a:r>
          </a:p>
          <a:p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hlavní město: </a:t>
            </a:r>
            <a:r>
              <a:rPr lang="cs-CZ" sz="2500" dirty="0">
                <a:latin typeface="Times New Roman" pitchFamily="18" charset="0"/>
                <a:cs typeface="Times New Roman" pitchFamily="18" charset="0"/>
              </a:rPr>
              <a:t>Sarajevo</a:t>
            </a:r>
          </a:p>
          <a:p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území: 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Balkánský </a:t>
            </a:r>
            <a:r>
              <a:rPr lang="cs-CZ" sz="2500" dirty="0">
                <a:latin typeface="Times New Roman" pitchFamily="18" charset="0"/>
                <a:cs typeface="Times New Roman" pitchFamily="18" charset="0"/>
              </a:rPr>
              <a:t>poloostrov</a:t>
            </a:r>
          </a:p>
          <a:p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úřední jazyky: </a:t>
            </a:r>
            <a:r>
              <a:rPr lang="cs-CZ" sz="2500" dirty="0" err="1">
                <a:latin typeface="Times New Roman" pitchFamily="18" charset="0"/>
                <a:cs typeface="Times New Roman" pitchFamily="18" charset="0"/>
              </a:rPr>
              <a:t>bosenština</a:t>
            </a:r>
            <a:r>
              <a:rPr lang="cs-CZ" sz="2500" dirty="0">
                <a:latin typeface="Times New Roman" pitchFamily="18" charset="0"/>
                <a:cs typeface="Times New Roman" pitchFamily="18" charset="0"/>
              </a:rPr>
              <a:t>, chorvatština, srbština</a:t>
            </a:r>
          </a:p>
          <a:p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zřízení: 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federativní </a:t>
            </a:r>
            <a:r>
              <a:rPr lang="cs-CZ" sz="2500" dirty="0">
                <a:latin typeface="Times New Roman" pitchFamily="18" charset="0"/>
                <a:cs typeface="Times New Roman" pitchFamily="18" charset="0"/>
              </a:rPr>
              <a:t>republika</a:t>
            </a:r>
          </a:p>
          <a:p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cs-CZ" sz="2500" b="1" dirty="0" err="1">
                <a:latin typeface="Times New Roman" pitchFamily="18" charset="0"/>
                <a:cs typeface="Times New Roman" pitchFamily="18" charset="0"/>
              </a:rPr>
              <a:t>visoki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>
                <a:latin typeface="Times New Roman" pitchFamily="18" charset="0"/>
                <a:cs typeface="Times New Roman" pitchFamily="18" charset="0"/>
              </a:rPr>
              <a:t>prestavnik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“: </a:t>
            </a:r>
            <a:r>
              <a:rPr lang="cs-CZ" sz="2500" dirty="0">
                <a:latin typeface="Times New Roman" pitchFamily="18" charset="0"/>
                <a:cs typeface="Times New Roman" pitchFamily="18" charset="0"/>
              </a:rPr>
              <a:t>Valentin </a:t>
            </a:r>
            <a:r>
              <a:rPr lang="cs-CZ" sz="2500" dirty="0" err="1">
                <a:latin typeface="Times New Roman" pitchFamily="18" charset="0"/>
                <a:cs typeface="Times New Roman" pitchFamily="18" charset="0"/>
              </a:rPr>
              <a:t>Inzko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předsednictvo: </a:t>
            </a:r>
            <a:r>
              <a:rPr lang="cs-CZ" sz="2500" dirty="0" err="1">
                <a:latin typeface="Times New Roman" pitchFamily="18" charset="0"/>
                <a:cs typeface="Times New Roman" pitchFamily="18" charset="0"/>
              </a:rPr>
              <a:t>Željko</a:t>
            </a:r>
            <a:r>
              <a:rPr lang="cs-CZ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dirty="0" err="1" smtClean="0">
                <a:latin typeface="Times New Roman" pitchFamily="18" charset="0"/>
                <a:cs typeface="Times New Roman" pitchFamily="18" charset="0"/>
              </a:rPr>
              <a:t>Komšić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500" dirty="0" err="1">
                <a:latin typeface="Times New Roman" pitchFamily="18" charset="0"/>
                <a:cs typeface="Times New Roman" pitchFamily="18" charset="0"/>
              </a:rPr>
              <a:t>Nebojša</a:t>
            </a:r>
            <a:r>
              <a:rPr lang="cs-CZ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dirty="0" err="1">
                <a:latin typeface="Times New Roman" pitchFamily="18" charset="0"/>
                <a:cs typeface="Times New Roman" pitchFamily="18" charset="0"/>
              </a:rPr>
              <a:t>Radmanović</a:t>
            </a:r>
            <a:r>
              <a:rPr lang="cs-CZ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500" dirty="0" err="1" smtClean="0">
                <a:latin typeface="Times New Roman" pitchFamily="18" charset="0"/>
                <a:cs typeface="Times New Roman" pitchFamily="18" charset="0"/>
              </a:rPr>
              <a:t>Bakir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dirty="0" err="1" smtClean="0">
                <a:latin typeface="Times New Roman" pitchFamily="18" charset="0"/>
                <a:cs typeface="Times New Roman" pitchFamily="18" charset="0"/>
              </a:rPr>
              <a:t>Izetbeković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; premiér</a:t>
            </a:r>
            <a:r>
              <a:rPr lang="cs-CZ" sz="25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2500" dirty="0" err="1" smtClean="0">
                <a:latin typeface="Times New Roman" pitchFamily="18" charset="0"/>
                <a:cs typeface="Times New Roman" pitchFamily="18" charset="0"/>
              </a:rPr>
              <a:t>Nermin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dirty="0" err="1" smtClean="0">
                <a:latin typeface="Times New Roman" pitchFamily="18" charset="0"/>
                <a:cs typeface="Times New Roman" pitchFamily="18" charset="0"/>
              </a:rPr>
              <a:t>Nikšić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 (prezident: </a:t>
            </a:r>
            <a:r>
              <a:rPr lang="cs-CZ" sz="2500" dirty="0" err="1" smtClean="0">
                <a:latin typeface="Times New Roman" pitchFamily="18" charset="0"/>
                <a:cs typeface="Times New Roman" pitchFamily="18" charset="0"/>
              </a:rPr>
              <a:t>Živko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dirty="0" err="1" smtClean="0">
                <a:latin typeface="Times New Roman" pitchFamily="18" charset="0"/>
                <a:cs typeface="Times New Roman" pitchFamily="18" charset="0"/>
              </a:rPr>
              <a:t>Budimir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hranice:</a:t>
            </a:r>
            <a:r>
              <a:rPr lang="cs-CZ" sz="2500" dirty="0">
                <a:latin typeface="Times New Roman" pitchFamily="18" charset="0"/>
                <a:cs typeface="Times New Roman" pitchFamily="18" charset="0"/>
              </a:rPr>
              <a:t> Srbsko, Chorvatsko, 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Černá </a:t>
            </a:r>
            <a:r>
              <a:rPr lang="cs-CZ" sz="2500" dirty="0">
                <a:latin typeface="Times New Roman" pitchFamily="18" charset="0"/>
                <a:cs typeface="Times New Roman" pitchFamily="18" charset="0"/>
              </a:rPr>
              <a:t>Hora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ile:Bosnia and Herzegovina location map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88640"/>
            <a:ext cx="6696744" cy="6387501"/>
          </a:xfrm>
          <a:prstGeom prst="rect">
            <a:avLst/>
          </a:prstGeom>
          <a:noFill/>
        </p:spPr>
      </p:pic>
      <p:sp>
        <p:nvSpPr>
          <p:cNvPr id="4" name="Elipsa 3"/>
          <p:cNvSpPr/>
          <p:nvPr/>
        </p:nvSpPr>
        <p:spPr>
          <a:xfrm>
            <a:off x="4355976" y="5373216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iki.ifmsa.org/scope/images/0/03/Montenegro-fla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0"/>
            <a:ext cx="3429000" cy="2420888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827584" y="476672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cs-CZ" sz="50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Černá Hora</a:t>
            </a:r>
            <a:endParaRPr lang="cs-CZ" sz="5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2533739"/>
            <a:ext cx="91440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rozloha: </a:t>
            </a:r>
            <a:r>
              <a:rPr lang="cs-CZ" sz="2500" dirty="0">
                <a:latin typeface="Times New Roman" pitchFamily="18" charset="0"/>
                <a:cs typeface="Times New Roman" pitchFamily="18" charset="0"/>
              </a:rPr>
              <a:t>13 812 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km</a:t>
            </a:r>
            <a:r>
              <a:rPr lang="cs-CZ" sz="25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cs-CZ" sz="2500" baseline="30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b-NO" sz="2500" b="1" dirty="0" smtClean="0">
                <a:latin typeface="Times New Roman" pitchFamily="18" charset="0"/>
                <a:cs typeface="Times New Roman" pitchFamily="18" charset="0"/>
              </a:rPr>
              <a:t>počet obyvatel: </a:t>
            </a:r>
            <a:r>
              <a:rPr lang="nb-NO" sz="2500" dirty="0" smtClean="0">
                <a:latin typeface="Times New Roman" pitchFamily="18" charset="0"/>
                <a:cs typeface="Times New Roman" pitchFamily="18" charset="0"/>
              </a:rPr>
              <a:t>616 000 obyv.</a:t>
            </a:r>
          </a:p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hlavní město: </a:t>
            </a:r>
            <a:r>
              <a:rPr lang="cs-CZ" sz="2500" dirty="0" err="1" smtClean="0">
                <a:latin typeface="Times New Roman" pitchFamily="18" charset="0"/>
                <a:cs typeface="Times New Roman" pitchFamily="18" charset="0"/>
              </a:rPr>
              <a:t>Podgorica</a:t>
            </a:r>
            <a:endParaRPr 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území: 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hornatý stát v Dinárském pohoří</a:t>
            </a:r>
          </a:p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úřední jazyky: 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srbochorvatština, nově ustavená jako</a:t>
            </a:r>
          </a:p>
          <a:p>
            <a:r>
              <a:rPr lang="cs-CZ" sz="2500" dirty="0" err="1" smtClean="0">
                <a:latin typeface="Times New Roman" pitchFamily="18" charset="0"/>
                <a:cs typeface="Times New Roman" pitchFamily="18" charset="0"/>
              </a:rPr>
              <a:t>černohorština</a:t>
            </a:r>
            <a:endParaRPr 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zřízení: 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parlamentní republika</a:t>
            </a:r>
          </a:p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prezident: 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Filip </a:t>
            </a:r>
            <a:r>
              <a:rPr lang="cs-CZ" sz="2500" dirty="0" err="1" smtClean="0">
                <a:latin typeface="Times New Roman" pitchFamily="18" charset="0"/>
                <a:cs typeface="Times New Roman" pitchFamily="18" charset="0"/>
              </a:rPr>
              <a:t>Vujanović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, předseda vlády Igor </a:t>
            </a:r>
            <a:r>
              <a:rPr lang="cs-CZ" sz="2500" dirty="0" err="1" smtClean="0">
                <a:latin typeface="Times New Roman" pitchFamily="18" charset="0"/>
                <a:cs typeface="Times New Roman" pitchFamily="18" charset="0"/>
              </a:rPr>
              <a:t>Lukšić</a:t>
            </a:r>
            <a:endParaRPr 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500" b="1" dirty="0" smtClean="0">
                <a:latin typeface="Times New Roman" pitchFamily="18" charset="0"/>
                <a:cs typeface="Times New Roman" pitchFamily="18" charset="0"/>
              </a:rPr>
              <a:t>hranice: </a:t>
            </a:r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Chorvatsko, Bosna a Hercegovina, Srbsko, Albánie,</a:t>
            </a:r>
          </a:p>
          <a:p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Kosovo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899592" y="476672"/>
            <a:ext cx="232146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5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Albánie</a:t>
            </a:r>
            <a:endParaRPr lang="cs-CZ" sz="5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 descr="http://www.senojflags.com/images/national-flags/Albania-Fla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8725" y="0"/>
            <a:ext cx="4105275" cy="2743201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0" y="2708920"/>
            <a:ext cx="91440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rozloha: </a:t>
            </a:r>
            <a:r>
              <a:rPr lang="cs-CZ" sz="2500" dirty="0">
                <a:latin typeface="Times New Roman" pitchFamily="18" charset="0"/>
                <a:cs typeface="Times New Roman" pitchFamily="18" charset="0"/>
              </a:rPr>
              <a:t>28 748 km</a:t>
            </a:r>
            <a:r>
              <a:rPr lang="cs-CZ" sz="2500" baseline="300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počet obyvatel: </a:t>
            </a:r>
            <a:r>
              <a:rPr lang="cs-CZ" sz="2500" dirty="0">
                <a:latin typeface="Times New Roman" pitchFamily="18" charset="0"/>
                <a:cs typeface="Times New Roman" pitchFamily="18" charset="0"/>
              </a:rPr>
              <a:t>3,6 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mil.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hlavní město: </a:t>
            </a:r>
            <a:r>
              <a:rPr lang="cs-CZ" sz="2500" dirty="0">
                <a:latin typeface="Times New Roman" pitchFamily="18" charset="0"/>
                <a:cs typeface="Times New Roman" pitchFamily="18" charset="0"/>
              </a:rPr>
              <a:t>Tirana</a:t>
            </a:r>
          </a:p>
          <a:p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území: 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členitá </a:t>
            </a:r>
            <a:r>
              <a:rPr lang="cs-CZ" sz="2500" dirty="0">
                <a:latin typeface="Times New Roman" pitchFamily="18" charset="0"/>
                <a:cs typeface="Times New Roman" pitchFamily="18" charset="0"/>
              </a:rPr>
              <a:t>země na 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Balkánském </a:t>
            </a:r>
            <a:r>
              <a:rPr lang="cs-CZ" sz="2500" dirty="0">
                <a:latin typeface="Times New Roman" pitchFamily="18" charset="0"/>
                <a:cs typeface="Times New Roman" pitchFamily="18" charset="0"/>
              </a:rPr>
              <a:t>poloostrově</a:t>
            </a:r>
          </a:p>
          <a:p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úřední jazyky: 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albánština (samostatná </a:t>
            </a:r>
            <a:r>
              <a:rPr lang="cs-CZ" sz="2500" dirty="0">
                <a:latin typeface="Times New Roman" pitchFamily="18" charset="0"/>
                <a:cs typeface="Times New Roman" pitchFamily="18" charset="0"/>
              </a:rPr>
              <a:t>větev </a:t>
            </a:r>
            <a:r>
              <a:rPr lang="cs-CZ" sz="2500" dirty="0" err="1"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cs-CZ" sz="2500" dirty="0">
                <a:latin typeface="Times New Roman" pitchFamily="18" charset="0"/>
                <a:cs typeface="Times New Roman" pitchFamily="18" charset="0"/>
              </a:rPr>
              <a:t>. jazyků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); nestandardizované dialekty </a:t>
            </a:r>
            <a:r>
              <a:rPr lang="cs-CZ" sz="2500" dirty="0" err="1" smtClean="0">
                <a:latin typeface="Times New Roman" pitchFamily="18" charset="0"/>
                <a:cs typeface="Times New Roman" pitchFamily="18" charset="0"/>
              </a:rPr>
              <a:t>Tosk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2500" dirty="0" err="1" smtClean="0">
                <a:latin typeface="Times New Roman" pitchFamily="18" charset="0"/>
                <a:cs typeface="Times New Roman" pitchFamily="18" charset="0"/>
              </a:rPr>
              <a:t>Gheg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zřízení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2500" dirty="0">
                <a:latin typeface="Times New Roman" pitchFamily="18" charset="0"/>
                <a:cs typeface="Times New Roman" pitchFamily="18" charset="0"/>
              </a:rPr>
              <a:t>republika</a:t>
            </a:r>
          </a:p>
          <a:p>
            <a:r>
              <a:rPr lang="pl-PL" sz="2500" b="1" dirty="0">
                <a:latin typeface="Times New Roman" pitchFamily="18" charset="0"/>
                <a:cs typeface="Times New Roman" pitchFamily="18" charset="0"/>
              </a:rPr>
              <a:t>prezident: </a:t>
            </a:r>
            <a:r>
              <a:rPr lang="pl-PL" sz="2500" dirty="0">
                <a:latin typeface="Times New Roman" pitchFamily="18" charset="0"/>
                <a:cs typeface="Times New Roman" pitchFamily="18" charset="0"/>
              </a:rPr>
              <a:t>Bamir </a:t>
            </a:r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Topi, </a:t>
            </a:r>
            <a:r>
              <a:rPr lang="pl-PL" sz="2500" dirty="0">
                <a:latin typeface="Times New Roman" pitchFamily="18" charset="0"/>
                <a:cs typeface="Times New Roman" pitchFamily="18" charset="0"/>
              </a:rPr>
              <a:t>premier: Sali </a:t>
            </a:r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Berisha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hranice: </a:t>
            </a:r>
            <a:r>
              <a:rPr lang="cs-CZ" sz="2500" dirty="0">
                <a:latin typeface="Times New Roman" pitchFamily="18" charset="0"/>
                <a:cs typeface="Times New Roman" pitchFamily="18" charset="0"/>
              </a:rPr>
              <a:t>Kosovo, Makedonie, Řecko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Users\Markéta Melounová\Desktop\Dějiny starověku, Úvod do MED\MED\MED III Dialekty albánšti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" y="369570"/>
            <a:ext cx="8412480" cy="6118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115616" y="476672"/>
            <a:ext cx="189507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5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Řecko</a:t>
            </a:r>
            <a:endParaRPr lang="cs-CZ" sz="5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www.greeceindex.com/About_Greece/images/Greece_Fl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6585" y="1"/>
            <a:ext cx="4387414" cy="2924943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0" y="2533739"/>
            <a:ext cx="91440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rozloha: </a:t>
            </a:r>
            <a:r>
              <a:rPr lang="cs-CZ" sz="2500" dirty="0">
                <a:latin typeface="Times New Roman" pitchFamily="18" charset="0"/>
                <a:cs typeface="Times New Roman" pitchFamily="18" charset="0"/>
              </a:rPr>
              <a:t>131 940 km</a:t>
            </a:r>
            <a:r>
              <a:rPr lang="cs-CZ" sz="2500" baseline="300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počet obyvatel: </a:t>
            </a:r>
            <a:r>
              <a:rPr lang="cs-CZ" sz="2500" dirty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mil.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hlavní město: 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Athény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území: 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Balkánský </a:t>
            </a:r>
            <a:r>
              <a:rPr lang="cs-CZ" sz="2500" dirty="0">
                <a:latin typeface="Times New Roman" pitchFamily="18" charset="0"/>
                <a:cs typeface="Times New Roman" pitchFamily="18" charset="0"/>
              </a:rPr>
              <a:t>poloostrov a ostrovy v 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Egejském a Iónském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500" dirty="0">
                <a:latin typeface="Times New Roman" pitchFamily="18" charset="0"/>
                <a:cs typeface="Times New Roman" pitchFamily="18" charset="0"/>
              </a:rPr>
              <a:t>moři 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(autonomie hory Athos)</a:t>
            </a:r>
          </a:p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úřední 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jazyky: </a:t>
            </a:r>
            <a:r>
              <a:rPr lang="cs-CZ" sz="2500" dirty="0">
                <a:latin typeface="Times New Roman" pitchFamily="18" charset="0"/>
                <a:cs typeface="Times New Roman" pitchFamily="18" charset="0"/>
              </a:rPr>
              <a:t>řečtina</a:t>
            </a:r>
          </a:p>
          <a:p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zřízení: 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Helénská </a:t>
            </a:r>
            <a:r>
              <a:rPr lang="cs-CZ" sz="2500" dirty="0">
                <a:latin typeface="Times New Roman" pitchFamily="18" charset="0"/>
                <a:cs typeface="Times New Roman" pitchFamily="18" charset="0"/>
              </a:rPr>
              <a:t>republika</a:t>
            </a:r>
          </a:p>
          <a:p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prezident: </a:t>
            </a:r>
            <a:r>
              <a:rPr lang="cs-CZ" sz="2500" dirty="0" err="1">
                <a:latin typeface="Times New Roman" pitchFamily="18" charset="0"/>
                <a:cs typeface="Times New Roman" pitchFamily="18" charset="0"/>
              </a:rPr>
              <a:t>Karolos</a:t>
            </a:r>
            <a:r>
              <a:rPr lang="cs-CZ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dirty="0" err="1">
                <a:latin typeface="Times New Roman" pitchFamily="18" charset="0"/>
                <a:cs typeface="Times New Roman" pitchFamily="18" charset="0"/>
              </a:rPr>
              <a:t>Papoulias</a:t>
            </a:r>
            <a:r>
              <a:rPr lang="cs-CZ" sz="25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cs-CZ" sz="2500" dirty="0" smtClean="0">
                <a:latin typeface="Times New Roman" pitchFamily="18" charset="0"/>
                <a:cs typeface="Times New Roman" pitchFamily="18" charset="0"/>
              </a:rPr>
              <a:t>premiér</a:t>
            </a:r>
            <a:r>
              <a:rPr lang="cs-CZ" sz="25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2500" dirty="0" err="1">
                <a:latin typeface="Times New Roman" pitchFamily="18" charset="0"/>
                <a:cs typeface="Times New Roman" pitchFamily="18" charset="0"/>
              </a:rPr>
              <a:t>Giorgos</a:t>
            </a:r>
            <a:r>
              <a:rPr lang="cs-CZ" sz="2500" dirty="0">
                <a:latin typeface="Times New Roman" pitchFamily="18" charset="0"/>
                <a:cs typeface="Times New Roman" pitchFamily="18" charset="0"/>
              </a:rPr>
              <a:t> Andrea</a:t>
            </a:r>
          </a:p>
          <a:p>
            <a:r>
              <a:rPr lang="cs-CZ" sz="2500" dirty="0" err="1">
                <a:latin typeface="Times New Roman" pitchFamily="18" charset="0"/>
                <a:cs typeface="Times New Roman" pitchFamily="18" charset="0"/>
              </a:rPr>
              <a:t>Papandreou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500" b="1" dirty="0">
                <a:latin typeface="Times New Roman" pitchFamily="18" charset="0"/>
                <a:cs typeface="Times New Roman" pitchFamily="18" charset="0"/>
              </a:rPr>
              <a:t>hranice: </a:t>
            </a:r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Albánie</a:t>
            </a:r>
            <a:r>
              <a:rPr lang="pl-PL" sz="25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l-PL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500" dirty="0">
                <a:latin typeface="Times New Roman" pitchFamily="18" charset="0"/>
                <a:cs typeface="Times New Roman" pitchFamily="18" charset="0"/>
              </a:rPr>
              <a:t>Makedonie, Bulharsko, Turecko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459</Words>
  <Application>Microsoft Office PowerPoint</Application>
  <PresentationFormat>Předvádění na obrazovce (4:3)</PresentationFormat>
  <Paragraphs>78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Markéta Melounová</dc:creator>
  <cp:lastModifiedBy>Markéta Melounová</cp:lastModifiedBy>
  <cp:revision>42</cp:revision>
  <dcterms:created xsi:type="dcterms:W3CDTF">2011-09-30T08:16:51Z</dcterms:created>
  <dcterms:modified xsi:type="dcterms:W3CDTF">2011-11-27T20:16:09Z</dcterms:modified>
</cp:coreProperties>
</file>