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3" r:id="rId3"/>
    <p:sldId id="304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2" r:id="rId14"/>
    <p:sldId id="273" r:id="rId15"/>
    <p:sldId id="275" r:id="rId16"/>
    <p:sldId id="306" r:id="rId17"/>
    <p:sldId id="277" r:id="rId18"/>
    <p:sldId id="278" r:id="rId19"/>
    <p:sldId id="280" r:id="rId20"/>
    <p:sldId id="276" r:id="rId21"/>
    <p:sldId id="284" r:id="rId22"/>
    <p:sldId id="281" r:id="rId23"/>
    <p:sldId id="295" r:id="rId24"/>
    <p:sldId id="307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9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96B038-8E3B-417C-B19C-58D23B0C775D}" type="datetimeFigureOut">
              <a:rPr lang="cs-CZ" smtClean="0"/>
              <a:pPr/>
              <a:t>23.11.2011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80449C9-68DC-44A6-B0FA-39BB429DC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Japonský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buddhizmus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8" name="Zástupný symbol pro obsah 7" descr="18_map_of_jap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6222" y="1646238"/>
            <a:ext cx="47515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Nara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daibucu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detaily</a:t>
            </a:r>
            <a:endParaRPr lang="cs-CZ" dirty="0"/>
          </a:p>
        </p:txBody>
      </p:sp>
      <p:pic>
        <p:nvPicPr>
          <p:cNvPr id="5" name="Zástupný symbol pro obsah 4" descr="34_todaiji-ominugu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646238"/>
            <a:ext cx="3017308" cy="4525962"/>
          </a:xfrm>
        </p:spPr>
      </p:pic>
      <p:pic>
        <p:nvPicPr>
          <p:cNvPr id="6" name="Zástupný symbol pro obsah 5" descr="35_washing-budd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8750" y="2348881"/>
            <a:ext cx="3581722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sk-SK" sz="4400" dirty="0" smtClean="0">
                <a:latin typeface="Lucida Sans Unicode" pitchFamily="34" charset="0"/>
                <a:cs typeface="Lucida Sans Unicode" pitchFamily="34" charset="0"/>
              </a:rPr>
              <a:t>bdobie Heian (794-1185)</a:t>
            </a:r>
            <a:endParaRPr lang="cs-CZ" sz="4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9" name="Zástupný symbol pro obsah 8" descr="36_Heiankyou_outl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2774" y="1646238"/>
            <a:ext cx="3827452" cy="4525962"/>
          </a:xfrm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hlavné mesto- presťahované do mesta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Kjóto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(japonský názov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Heiankjó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založené v roku 794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snaha cisárskeho dvora a vládneho aparátu o vymanenie sa spod vplyvu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narského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mníšstva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-&gt; presťahovanie hlavného mesta; nie jediný dôvod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nové centrá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buddhizmu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obdobia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Heian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vybudované mimo hlavného mesta- v odľahlých horských oblastiach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Šingon-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hora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Kója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Tendai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hora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Hieizan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uddhizmus obdobia Heian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Saičó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- škola </a:t>
            </a:r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Tendai</a:t>
            </a:r>
            <a:endParaRPr lang="cs-CZ" cap="none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Kúkai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- škola </a:t>
            </a:r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Šingon</a:t>
            </a:r>
            <a:endParaRPr lang="cs-CZ" cap="none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" name="Zástupný symbol pro obsah 15" descr="39a_Saich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88424"/>
            <a:ext cx="3096344" cy="3999040"/>
          </a:xfrm>
        </p:spPr>
      </p:pic>
      <p:pic>
        <p:nvPicPr>
          <p:cNvPr id="17" name="Zástupný symbol pro obsah 16" descr="40_Kuka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348880"/>
            <a:ext cx="3095771" cy="4091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š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kola Šingon- ezoterická škola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8_Hieizan_Enryaku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536504" cy="3492984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>
                <a:latin typeface="Lucida Sans Unicode" pitchFamily="34" charset="0"/>
                <a:cs typeface="Lucida Sans Unicode" pitchFamily="34" charset="0"/>
              </a:rPr>
              <a:t>z</a:t>
            </a: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akladateľ- mních Kúkai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entrum na hore </a:t>
            </a: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Kója </a:t>
            </a:r>
            <a:r>
              <a:rPr lang="sk-SK" sz="2000" dirty="0" err="1" smtClean="0">
                <a:latin typeface="Lucida Sans Unicode" pitchFamily="34" charset="0"/>
                <a:cs typeface="Lucida Sans Unicode" pitchFamily="34" charset="0"/>
              </a:rPr>
              <a:t>san</a:t>
            </a:r>
            <a:endParaRPr lang="sk-SK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ezoterická škola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ri mystériá: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	- mystérium reči- </a:t>
            </a:r>
            <a:r>
              <a:rPr lang="sk-SK" sz="2000" dirty="0" err="1" smtClean="0">
                <a:latin typeface="Lucida Sans Unicode" pitchFamily="34" charset="0"/>
                <a:cs typeface="Lucida Sans Unicode" pitchFamily="34" charset="0"/>
              </a:rPr>
              <a:t>mantra</a:t>
            </a:r>
            <a:endParaRPr lang="sk-SK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	- mystérium tela- </a:t>
            </a:r>
            <a:r>
              <a:rPr lang="sk-SK" sz="2000" dirty="0" err="1" smtClean="0">
                <a:latin typeface="Lucida Sans Unicode" pitchFamily="34" charset="0"/>
                <a:cs typeface="Lucida Sans Unicode" pitchFamily="34" charset="0"/>
              </a:rPr>
              <a:t>mudra</a:t>
            </a:r>
            <a:endParaRPr lang="sk-SK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000" dirty="0" smtClean="0">
                <a:latin typeface="Lucida Sans Unicode" pitchFamily="34" charset="0"/>
                <a:cs typeface="Lucida Sans Unicode" pitchFamily="34" charset="0"/>
              </a:rPr>
              <a:t>	- mystérium mysle- 		mandala</a:t>
            </a:r>
          </a:p>
          <a:p>
            <a:pPr>
              <a:buFont typeface="Wingdings" pitchFamily="2" charset="2"/>
              <a:buChar char="]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ezoterické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mandaly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42b_ Shingon_Mandala_Kongok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2032794"/>
            <a:ext cx="3333750" cy="3752850"/>
          </a:xfrm>
        </p:spPr>
      </p:pic>
      <p:pic>
        <p:nvPicPr>
          <p:cNvPr id="6" name="Zástupný symbol pro obsah 5" descr="42c_ Shingon_Mandala_Taizoka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0066" y="1988840"/>
            <a:ext cx="336322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š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kola Tendai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38_Hieizan_Enryaku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752712"/>
            <a:ext cx="4511758" cy="383652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z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akladateľ Saičó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entrum na hore Hiei, chrám Enrjakudži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š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tyri piliere učenia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Lotosová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sútra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ezoterické učenie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meditácie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dodržiavanie mníšskych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pravdiel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vinaja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, japonsky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ricu</a:t>
            </a:r>
            <a:endParaRPr lang="cs-CZ" i="1" dirty="0" smtClean="0">
              <a:latin typeface="Lucida Sans Unicode" pitchFamily="34" charset="0"/>
              <a:cs typeface="Lucida Sans Unicode" pitchFamily="34" charset="0"/>
            </a:endParaRPr>
          </a:p>
          <a:p>
            <a:pPr lvl="2">
              <a:buFont typeface="Wingdings" pitchFamily="2" charset="2"/>
              <a:buChar char="]"/>
            </a:pP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Lucida Sans Unicode" pitchFamily="34" charset="0"/>
                <a:cs typeface="Lucida Sans Unicode" pitchFamily="34" charset="0"/>
              </a:rPr>
              <a:t>L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otosová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sútra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jedna z najrozšírenejších a najpopulárnejších </a:t>
            </a:r>
            <a:r>
              <a:rPr lang="sk-SK" sz="2800" dirty="0" err="1" smtClean="0">
                <a:latin typeface="Lucida Sans Unicode" pitchFamily="34" charset="0"/>
                <a:cs typeface="Lucida Sans Unicode" pitchFamily="34" charset="0"/>
              </a:rPr>
              <a:t>sútier</a:t>
            </a: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 v Ázii</a:t>
            </a:r>
          </a:p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podobizne, príbehy, ilustrácie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, obrazy,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analógie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podobenstvá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-&gt;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prístupná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a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ľahko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pochopiteľná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pre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ľudí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rôznych</a:t>
            </a:r>
            <a:r>
              <a:rPr lang="cs-CZ" sz="2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cs-CZ" sz="2800" dirty="0" err="1" smtClean="0">
                <a:latin typeface="Lucida Sans Unicode" pitchFamily="34" charset="0"/>
                <a:cs typeface="Lucida Sans Unicode" pitchFamily="34" charset="0"/>
              </a:rPr>
              <a:t>vrstiev</a:t>
            </a:r>
            <a:endParaRPr lang="sk-SK" sz="2800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rozširovanie, prepisovanie, maľovanie, uctievanie, spievanie -&gt; prináša zásluhy</a:t>
            </a:r>
          </a:p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prebudenie pre všetky bytosti</a:t>
            </a:r>
          </a:p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možnosť okamžitej spásy</a:t>
            </a:r>
          </a:p>
          <a:p>
            <a:pPr>
              <a:buFont typeface="Wingdings" pitchFamily="2" charset="2"/>
              <a:buChar char=""/>
            </a:pPr>
            <a:r>
              <a:rPr lang="sk-SK" sz="2800" dirty="0" smtClean="0">
                <a:latin typeface="Lucida Sans Unicode" pitchFamily="34" charset="0"/>
                <a:cs typeface="Lucida Sans Unicode" pitchFamily="34" charset="0"/>
              </a:rPr>
              <a:t>možnosť znovuzrodenia aj pre ženy</a:t>
            </a:r>
          </a:p>
          <a:p>
            <a:pPr>
              <a:buFont typeface="Wingdings" pitchFamily="2" charset="2"/>
              <a:buChar char=""/>
            </a:pPr>
            <a:endParaRPr lang="cs-CZ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6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latin typeface="Lucida Sans Unicode" pitchFamily="34" charset="0"/>
                <a:cs typeface="Lucida Sans Unicode" pitchFamily="34" charset="0"/>
              </a:rPr>
              <a:t>Lotosová </a:t>
            </a:r>
            <a:r>
              <a:rPr lang="sk-SK" sz="4400" dirty="0" err="1" smtClean="0">
                <a:latin typeface="Lucida Sans Unicode" pitchFamily="34" charset="0"/>
                <a:cs typeface="Lucida Sans Unicode" pitchFamily="34" charset="0"/>
              </a:rPr>
              <a:t>sútra</a:t>
            </a:r>
            <a:endParaRPr lang="cs-CZ" sz="4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9aa_Lotus Su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49670"/>
            <a:ext cx="6768752" cy="443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Zástupný symbol pro obsah 3" descr="39aa_Lotus Sutra_g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435" y="1646238"/>
            <a:ext cx="670512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9aa_Lotus Sutra_scro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431" y="1646238"/>
            <a:ext cx="816513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u="sng" dirty="0" smtClean="0"/>
              <a:t>periodizácia</a:t>
            </a:r>
            <a:r>
              <a:rPr lang="sk-SK" sz="3200" dirty="0" smtClean="0"/>
              <a:t> </a:t>
            </a:r>
            <a:br>
              <a:rPr lang="sk-SK" sz="3200" dirty="0" smtClean="0"/>
            </a:br>
            <a:r>
              <a:rPr lang="sk-SK" sz="3200" dirty="0" smtClean="0"/>
              <a:t>japonských </a:t>
            </a:r>
            <a:r>
              <a:rPr lang="sk-SK" sz="3200" dirty="0" err="1" smtClean="0"/>
              <a:t>buddhistických</a:t>
            </a:r>
            <a:r>
              <a:rPr lang="sk-SK" sz="3200" dirty="0" smtClean="0"/>
              <a:t> dejín</a:t>
            </a:r>
            <a:r>
              <a:rPr lang="sk-SK" dirty="0" smtClean="0"/>
              <a:t>:</a:t>
            </a:r>
            <a:endParaRPr lang="cs-CZ" dirty="0"/>
          </a:p>
        </p:txBody>
      </p:sp>
      <p:sp>
        <p:nvSpPr>
          <p:cNvPr id="8" name="Zástupný symbol pro svislý text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ym typeface="Wingdings"/>
              </a:rPr>
              <a:t> </a:t>
            </a:r>
            <a:r>
              <a:rPr lang="sk-SK" dirty="0" err="1" smtClean="0">
                <a:sym typeface="Wingdings"/>
              </a:rPr>
              <a:t>buddhizmus</a:t>
            </a:r>
            <a:r>
              <a:rPr lang="sk-SK" dirty="0" smtClean="0">
                <a:sym typeface="Wingdings"/>
              </a:rPr>
              <a:t> obdobia </a:t>
            </a:r>
            <a:r>
              <a:rPr lang="sk-SK" dirty="0" err="1" smtClean="0">
                <a:sym typeface="Wingdings"/>
              </a:rPr>
              <a:t>Asuka</a:t>
            </a:r>
            <a:r>
              <a:rPr lang="sk-SK" dirty="0" smtClean="0">
                <a:sym typeface="Wingdings"/>
              </a:rPr>
              <a:t> </a:t>
            </a:r>
            <a:br>
              <a:rPr lang="sk-SK" dirty="0" smtClean="0">
                <a:sym typeface="Wingdings"/>
              </a:rPr>
            </a:br>
            <a:r>
              <a:rPr lang="sk-SK" dirty="0" smtClean="0">
                <a:sym typeface="Wingdings"/>
              </a:rPr>
              <a:t>	(538-710)</a:t>
            </a:r>
          </a:p>
          <a:p>
            <a:r>
              <a:rPr lang="sk-SK" dirty="0" smtClean="0">
                <a:sym typeface="Wingdings"/>
              </a:rPr>
              <a:t> </a:t>
            </a:r>
            <a:r>
              <a:rPr lang="sk-SK" dirty="0" err="1" smtClean="0">
                <a:sym typeface="Wingdings"/>
              </a:rPr>
              <a:t>buddhizmus</a:t>
            </a:r>
            <a:r>
              <a:rPr lang="sk-SK" dirty="0" smtClean="0">
                <a:sym typeface="Wingdings"/>
              </a:rPr>
              <a:t> obdobia </a:t>
            </a:r>
            <a:r>
              <a:rPr lang="sk-SK" dirty="0" err="1" smtClean="0">
                <a:sym typeface="Wingdings"/>
              </a:rPr>
              <a:t>Nara</a:t>
            </a:r>
            <a:r>
              <a:rPr lang="sk-SK" dirty="0" smtClean="0">
                <a:sym typeface="Wingdings"/>
              </a:rPr>
              <a:t> </a:t>
            </a:r>
            <a:br>
              <a:rPr lang="sk-SK" dirty="0" smtClean="0">
                <a:sym typeface="Wingdings"/>
              </a:rPr>
            </a:br>
            <a:r>
              <a:rPr lang="sk-SK" dirty="0" smtClean="0">
                <a:sym typeface="Wingdings"/>
              </a:rPr>
              <a:t>	(710-794)</a:t>
            </a:r>
          </a:p>
          <a:p>
            <a:r>
              <a:rPr lang="sk-SK" dirty="0" smtClean="0">
                <a:sym typeface="Wingdings"/>
              </a:rPr>
              <a:t> </a:t>
            </a:r>
            <a:r>
              <a:rPr lang="sk-SK" dirty="0" err="1">
                <a:sym typeface="Wingdings"/>
              </a:rPr>
              <a:t>buddhizmus</a:t>
            </a:r>
            <a:r>
              <a:rPr lang="sk-SK" dirty="0">
                <a:sym typeface="Wingdings"/>
              </a:rPr>
              <a:t> obdobia </a:t>
            </a:r>
            <a:r>
              <a:rPr lang="sk-SK" dirty="0" err="1" smtClean="0">
                <a:sym typeface="Wingdings"/>
              </a:rPr>
              <a:t>Heian</a:t>
            </a:r>
            <a:r>
              <a:rPr lang="sk-SK" dirty="0" smtClean="0">
                <a:sym typeface="Wingdings"/>
              </a:rPr>
              <a:t> </a:t>
            </a:r>
            <a:br>
              <a:rPr lang="sk-SK" dirty="0" smtClean="0">
                <a:sym typeface="Wingdings"/>
              </a:rPr>
            </a:br>
            <a:r>
              <a:rPr lang="sk-SK" dirty="0" smtClean="0">
                <a:sym typeface="Wingdings"/>
              </a:rPr>
              <a:t>	(794-1185)</a:t>
            </a:r>
          </a:p>
          <a:p>
            <a:r>
              <a:rPr lang="sk-SK" dirty="0">
                <a:sym typeface="Wingdings"/>
              </a:rPr>
              <a:t> </a:t>
            </a:r>
            <a:r>
              <a:rPr lang="sk-SK" dirty="0" err="1" smtClean="0">
                <a:sym typeface="Wingdings"/>
              </a:rPr>
              <a:t>buddhizmus</a:t>
            </a:r>
            <a:r>
              <a:rPr lang="sk-SK" dirty="0" smtClean="0">
                <a:sym typeface="Wingdings"/>
              </a:rPr>
              <a:t> obdobia </a:t>
            </a:r>
            <a:r>
              <a:rPr lang="sk-SK" dirty="0" err="1" smtClean="0">
                <a:sym typeface="Wingdings"/>
              </a:rPr>
              <a:t>Kamakura</a:t>
            </a:r>
            <a:r>
              <a:rPr lang="sk-SK" dirty="0" smtClean="0">
                <a:sym typeface="Wingdings"/>
              </a:rPr>
              <a:t> </a:t>
            </a:r>
            <a:br>
              <a:rPr lang="sk-SK" dirty="0" smtClean="0">
                <a:sym typeface="Wingdings"/>
              </a:rPr>
            </a:br>
            <a:r>
              <a:rPr lang="sk-SK" dirty="0" smtClean="0">
                <a:sym typeface="Wingdings"/>
              </a:rPr>
              <a:t>	(1185-1333)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93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mappó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„konečné obdobie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dharmy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“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49_Jigoku_vs_Pure 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5250"/>
            <a:ext cx="4038600" cy="37279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viera v konečné obdobie šírenia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buddhistickej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dharmy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- obdobie úpadku v učení aj spoločnosti „peklo na zemi“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začiatok obdobia </a:t>
            </a:r>
            <a:r>
              <a:rPr lang="sk-SK" sz="2400" i="1" dirty="0" smtClean="0">
                <a:latin typeface="Lucida Sans Unicode" pitchFamily="34" charset="0"/>
                <a:cs typeface="Lucida Sans Unicode" pitchFamily="34" charset="0"/>
              </a:rPr>
              <a:t>mappó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v Japonsku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vypočítaný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na rok 1052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obdobie politických nepokojov, občianskych bojov v krajine- rozvrat, úpadok, destabilizácia krajiny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opularizácia učenia o Amidovom raji Čistej zeme- </a:t>
            </a:r>
            <a:r>
              <a:rPr lang="sk-SK" sz="2400" i="1" dirty="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sk-SK" sz="2400" i="1" dirty="0" smtClean="0">
                <a:latin typeface="Lucida Sans Unicode" pitchFamily="34" charset="0"/>
                <a:cs typeface="Lucida Sans Unicode" pitchFamily="34" charset="0"/>
              </a:rPr>
              <a:t>žódo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- Východný raj</a:t>
            </a:r>
          </a:p>
          <a:p>
            <a:pPr>
              <a:buFont typeface="Wingdings" pitchFamily="2" charset="2"/>
              <a:buChar char=""/>
            </a:pP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obraz buddhistických pekiel</a:t>
            </a:r>
            <a:endParaRPr lang="cs-CZ" sz="40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48_jigo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5"/>
            <a:ext cx="626469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amidizmus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u="sng" dirty="0" err="1" smtClean="0">
                <a:latin typeface="Lucida Sans Unicode" pitchFamily="34" charset="0"/>
                <a:cs typeface="Lucida Sans Unicode" pitchFamily="34" charset="0"/>
              </a:rPr>
              <a:t>Džódošú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Škola čistej zeme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zakladateľ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Hónen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uctievanie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Amidu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vzývanie jeho mena- formulka </a:t>
            </a:r>
            <a:r>
              <a:rPr lang="sk-SK" u="sng" dirty="0" err="1" smtClean="0">
                <a:latin typeface="Lucida Sans Unicode" pitchFamily="34" charset="0"/>
                <a:cs typeface="Lucida Sans Unicode" pitchFamily="34" charset="0"/>
              </a:rPr>
              <a:t>nenbutsu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„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namu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sanskrt.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Amitábha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Východného raja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(Východný raj= Čistá zem)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u="sng" dirty="0" err="1" smtClean="0">
                <a:latin typeface="Lucida Sans Unicode" pitchFamily="34" charset="0"/>
                <a:cs typeface="Lucida Sans Unicode" pitchFamily="34" charset="0"/>
              </a:rPr>
              <a:t>Džódo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u="sng" dirty="0" err="1" smtClean="0">
                <a:latin typeface="Lucida Sans Unicode" pitchFamily="34" charset="0"/>
                <a:cs typeface="Lucida Sans Unicode" pitchFamily="34" charset="0"/>
              </a:rPr>
              <a:t>šinšú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Pravá škola čistej zeme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zakladateľ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Šinran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úplné, totálne spoliehanie sa na spásu prostredníctvom absolútnej oddanosti, úplnej 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viery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v buddhu Amidu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vzývanie jeho mena- formulka </a:t>
            </a:r>
            <a:r>
              <a:rPr lang="sk-SK" u="sng" dirty="0" err="1" smtClean="0">
                <a:latin typeface="Lucida Sans Unicode" pitchFamily="34" charset="0"/>
                <a:cs typeface="Lucida Sans Unicode" pitchFamily="34" charset="0"/>
              </a:rPr>
              <a:t>nenbutsu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„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namu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“</a:t>
            </a:r>
            <a:endParaRPr lang="cs-CZ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amidizmus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nepokoje v krajine, politická nestabilita-&gt; hľadanie spásy v 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jednoduchom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učení o 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okamžitej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spáse prostredníctvom sily, moci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prax: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nenbutsu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invokácia mena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formulka „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namu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butsu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“ (buď pozdravený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, hľadám útočisko v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buddhovi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Amidovi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)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rozširovanie medzi bežné obyvateľstvo, prístupné obyčajným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ľuďom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potulní mnísi, rozširovanie mimo hlavných 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miest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ľudové hnutie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Buddha</a:t>
            </a:r>
            <a:r>
              <a:rPr lang="sk-SK" dirty="0" smtClean="0"/>
              <a:t> </a:t>
            </a:r>
            <a:r>
              <a:rPr lang="sk-SK" dirty="0" err="1" smtClean="0"/>
              <a:t>Amida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16832"/>
            <a:ext cx="4229247" cy="367240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"/>
            </a:pPr>
            <a:r>
              <a:rPr lang="sk-SK" dirty="0">
                <a:latin typeface="Lucida Sans Unicode" pitchFamily="34" charset="0"/>
                <a:cs typeface="Lucida Sans Unicode" pitchFamily="34" charset="0"/>
              </a:rPr>
              <a:t>príchod (zostúpenie)</a:t>
            </a:r>
            <a:br>
              <a:rPr lang="sk-SK" dirty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buddhu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Amidu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v hodine smrti-</a:t>
            </a:r>
            <a:br>
              <a:rPr lang="sk-SK" dirty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>
                <a:latin typeface="Lucida Sans Unicode" pitchFamily="34" charset="0"/>
                <a:cs typeface="Lucida Sans Unicode" pitchFamily="34" charset="0"/>
              </a:rPr>
              <a:t>okamžitá spása a znovuzrodenie v Čistej zemi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89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latin typeface="Lucida Sans Unicode" pitchFamily="34" charset="0"/>
                <a:cs typeface="Lucida Sans Unicode" pitchFamily="34" charset="0"/>
              </a:rPr>
              <a:t>Amidov chrám- Bjódóin</a:t>
            </a:r>
            <a:endParaRPr lang="cs-CZ" sz="4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1" name="Zástupný symbol pro obsah 10" descr="46_Byodo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39"/>
            <a:ext cx="4320480" cy="3437993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chrám aristokratického rodu </a:t>
            </a: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Fudžiwara</a:t>
            </a:r>
            <a:endParaRPr lang="sk-SK" sz="1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v blízkosti hlavného mesta (</a:t>
            </a: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Udži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pôvodne detašovaný palác, neskôr </a:t>
            </a: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zmený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 na </a:t>
            </a: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buddhistický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 chrám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800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endParaRPr lang="sk-SK" sz="1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Fénixova sieň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1800" dirty="0">
                <a:latin typeface="Lucida Sans Unicode" pitchFamily="34" charset="0"/>
                <a:cs typeface="Lucida Sans Unicode" pitchFamily="34" charset="0"/>
              </a:rPr>
              <a:t>z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hmotnenie, stelesnenie 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Východného raja </a:t>
            </a:r>
            <a:r>
              <a:rPr lang="sk-SK" sz="1800" dirty="0" smtClean="0">
                <a:latin typeface="Lucida Sans Unicode" pitchFamily="34" charset="0"/>
                <a:cs typeface="Lucida Sans Unicode" pitchFamily="34" charset="0"/>
              </a:rPr>
              <a:t>buddhu Amidu</a:t>
            </a:r>
            <a:endParaRPr lang="cs-CZ" sz="18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buddha Amida, Bjódóin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51_Byodoin_Ami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3408" y="1646238"/>
            <a:ext cx="3366184" cy="4525962"/>
          </a:xfrm>
        </p:spPr>
      </p:pic>
      <p:pic>
        <p:nvPicPr>
          <p:cNvPr id="6" name="Zástupný symbol pro obsah 5" descr="52_Byodoin_Ami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2020" y="2139474"/>
            <a:ext cx="3870960" cy="3539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bdobie Kamakura</a:t>
            </a:r>
            <a:endParaRPr lang="cs-CZ" sz="4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Zástupný symbol pro svislý text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entrum krajiny premiestnené do mesta Kamakura (pri dnešnom Tokiu)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resun politickej moci z rúk cisárskeho rodu a dvorskej aristokracie do rúk vojenskej vrstvy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latin typeface="Lucida Sans Unicode" pitchFamily="34" charset="0"/>
                <a:cs typeface="Lucida Sans Unicode" pitchFamily="34" charset="0"/>
              </a:rPr>
              <a:t>v</a:t>
            </a: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ojenská šľachta- samurajstvo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1185-1333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ové školy kamakurského buddhizmu- ľudový buddhizmus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500" dirty="0">
                <a:latin typeface="Lucida Sans Unicode" pitchFamily="34" charset="0"/>
                <a:cs typeface="Lucida Sans Unicode" pitchFamily="34" charset="0"/>
              </a:rPr>
              <a:t>j</a:t>
            </a:r>
            <a:r>
              <a:rPr lang="sk-SK" sz="2500" dirty="0" smtClean="0">
                <a:latin typeface="Lucida Sans Unicode" pitchFamily="34" charset="0"/>
                <a:cs typeface="Lucida Sans Unicode" pitchFamily="34" charset="0"/>
              </a:rPr>
              <a:t>ednoduchosť učenia a náboženskej praxe súčasne</a:t>
            </a:r>
          </a:p>
          <a:p>
            <a:pPr>
              <a:buFont typeface="Wingdings" pitchFamily="2" charset="2"/>
              <a:buChar char="]"/>
            </a:pPr>
            <a:endParaRPr lang="sk-SK" sz="25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endParaRPr lang="sk-SK" sz="24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sk-SK" sz="3600" dirty="0" smtClean="0">
                <a:latin typeface="Lucida Sans Unicode" pitchFamily="34" charset="0"/>
                <a:cs typeface="Lucida Sans Unicode" pitchFamily="34" charset="0"/>
              </a:rPr>
              <a:t>uddhizmus obdobia Kamakura</a:t>
            </a:r>
            <a:endParaRPr lang="cs-CZ" sz="3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5040560"/>
          </a:xfrm>
        </p:spPr>
        <p:txBody>
          <a:bodyPr vert="horz">
            <a:noAutofit/>
          </a:bodyPr>
          <a:lstStyle/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Škola čistej zeme (zakladateľ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Hónen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)-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amidizmus</a:t>
            </a:r>
            <a:endParaRPr lang="sk-SK" sz="15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Pravá škola čistej zeme</a:t>
            </a:r>
            <a:r>
              <a:rPr lang="sk-SK" sz="15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(zakladateľ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Šinran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)-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amidizmus</a:t>
            </a:r>
            <a:endParaRPr lang="sk-SK" sz="15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Ničirenova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škola (zakladateľ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Ničiren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 lvl="3">
              <a:lnSpc>
                <a:spcPct val="200000"/>
              </a:lnSpc>
              <a:buFontTx/>
              <a:buChar char="-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uctievanie Lotosovej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sútry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- považovaná za najvyššie, dokonalé učenie</a:t>
            </a:r>
          </a:p>
          <a:p>
            <a:pPr lvl="3">
              <a:lnSpc>
                <a:spcPct val="200000"/>
              </a:lnSpc>
              <a:buFontTx/>
              <a:buChar char="-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vzývanie mena Lotosovej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sútry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sk-SK" sz="1500" u="sng" dirty="0" err="1" smtClean="0">
                <a:latin typeface="Lucida Sans Unicode" pitchFamily="34" charset="0"/>
                <a:cs typeface="Lucida Sans Unicode" pitchFamily="34" charset="0"/>
              </a:rPr>
              <a:t>daimoku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- „</a:t>
            </a:r>
            <a:r>
              <a:rPr lang="sk-SK" sz="1500" i="1" dirty="0" err="1" smtClean="0">
                <a:latin typeface="Lucida Sans Unicode" pitchFamily="34" charset="0"/>
                <a:cs typeface="Lucida Sans Unicode" pitchFamily="34" charset="0"/>
              </a:rPr>
              <a:t>namu</a:t>
            </a:r>
            <a:r>
              <a:rPr lang="sk-SK" sz="1500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i="1" dirty="0" err="1" smtClean="0">
                <a:latin typeface="Lucida Sans Unicode" pitchFamily="34" charset="0"/>
                <a:cs typeface="Lucida Sans Unicode" pitchFamily="34" charset="0"/>
              </a:rPr>
              <a:t>mjóhó</a:t>
            </a:r>
            <a:r>
              <a:rPr lang="sk-SK" sz="1500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i="1" dirty="0" err="1" smtClean="0">
                <a:latin typeface="Lucida Sans Unicode" pitchFamily="34" charset="0"/>
                <a:cs typeface="Lucida Sans Unicode" pitchFamily="34" charset="0"/>
              </a:rPr>
              <a:t>renge</a:t>
            </a:r>
            <a:r>
              <a:rPr lang="sk-SK" sz="1500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i="1" dirty="0" err="1" smtClean="0">
                <a:latin typeface="Lucida Sans Unicode" pitchFamily="34" charset="0"/>
                <a:cs typeface="Lucida Sans Unicode" pitchFamily="34" charset="0"/>
              </a:rPr>
              <a:t>kjó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“</a:t>
            </a:r>
          </a:p>
          <a:p>
            <a:pPr lvl="3">
              <a:lnSpc>
                <a:spcPct val="200000"/>
              </a:lnSpc>
              <a:buFontTx/>
              <a:buChar char="-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názov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sútry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všeobsažný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, zahŕňajúci v sebe podstatu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Buddhovho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učenia</a:t>
            </a:r>
          </a:p>
          <a:p>
            <a:pPr lvl="3">
              <a:lnSpc>
                <a:spcPct val="200000"/>
              </a:lnSpc>
              <a:buFontTx/>
              <a:buChar char="-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invokácia </a:t>
            </a:r>
            <a:r>
              <a:rPr lang="sk-SK" sz="1500" i="1" dirty="0" err="1" smtClean="0">
                <a:latin typeface="Lucida Sans Unicode" pitchFamily="34" charset="0"/>
                <a:cs typeface="Lucida Sans Unicode" pitchFamily="34" charset="0"/>
              </a:rPr>
              <a:t>daimoku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- dokonalá a dostatočná prax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zen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–	importovaný z pevniny</a:t>
            </a:r>
          </a:p>
          <a:p>
            <a:pPr lvl="7">
              <a:lnSpc>
                <a:spcPct val="200000"/>
              </a:lnSpc>
              <a:buNone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		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Eisai</a:t>
            </a: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 (zakladateľ) - škola </a:t>
            </a:r>
            <a:r>
              <a:rPr lang="sk-SK" sz="1500" dirty="0" err="1" smtClean="0">
                <a:latin typeface="Lucida Sans Unicode" pitchFamily="34" charset="0"/>
                <a:cs typeface="Lucida Sans Unicode" pitchFamily="34" charset="0"/>
              </a:rPr>
              <a:t>Rinzai</a:t>
            </a:r>
            <a:endParaRPr lang="sk-SK" sz="15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7">
              <a:lnSpc>
                <a:spcPct val="200000"/>
              </a:lnSpc>
              <a:buNone/>
            </a:pPr>
            <a:r>
              <a:rPr lang="sk-SK" sz="1500" dirty="0" smtClean="0">
                <a:latin typeface="Lucida Sans Unicode" pitchFamily="34" charset="0"/>
                <a:cs typeface="Lucida Sans Unicode" pitchFamily="34" charset="0"/>
              </a:rPr>
              <a:t>		Dógen (zakladateľ) - škola Sótó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Kamakurský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Zástupný symbol pro obsah 5" descr="58_Kamakura daibut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03251"/>
            <a:ext cx="3960440" cy="528058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879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err="1">
                <a:latin typeface="Lucida Sans Unicode" pitchFamily="34" charset="0"/>
                <a:cs typeface="Lucida Sans Unicode" pitchFamily="34" charset="0"/>
              </a:rPr>
              <a:t>k</a:t>
            </a:r>
            <a:r>
              <a:rPr lang="sk-SK" sz="2200" dirty="0" err="1" smtClean="0">
                <a:latin typeface="Lucida Sans Unicode" pitchFamily="34" charset="0"/>
                <a:cs typeface="Lucida Sans Unicode" pitchFamily="34" charset="0"/>
              </a:rPr>
              <a:t>amakurský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200" i="1" dirty="0" err="1" smtClean="0">
                <a:latin typeface="Lucida Sans Unicode" pitchFamily="34" charset="0"/>
                <a:cs typeface="Lucida Sans Unicode" pitchFamily="34" charset="0"/>
              </a:rPr>
              <a:t>daibucu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- Veľký buddha v Kamakure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2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endParaRPr lang="sk-SK" sz="22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ostavený zo zdrojov vojenskej šľachty a verejnej zbierky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ez chrámu, bez hlavnej siene (chrám vyhorel, sieň zmietla </a:t>
            </a:r>
            <a:r>
              <a:rPr lang="sk-SK" sz="2200" dirty="0" err="1" smtClean="0">
                <a:latin typeface="Lucida Sans Unicode" pitchFamily="34" charset="0"/>
                <a:cs typeface="Lucida Sans Unicode" pitchFamily="34" charset="0"/>
              </a:rPr>
              <a:t>tsunami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2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sz="2200" dirty="0" smtClean="0">
                <a:latin typeface="Lucida Sans Unicode" pitchFamily="34" charset="0"/>
                <a:cs typeface="Lucida Sans Unicode" pitchFamily="34" charset="0"/>
              </a:rPr>
              <a:t> postavený v roku 1252</a:t>
            </a:r>
          </a:p>
          <a:p>
            <a:pPr>
              <a:buFont typeface="Wingdings" pitchFamily="2" charset="2"/>
              <a:buChar char="]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>
                <a:latin typeface="Lucida Sans Unicode" pitchFamily="34" charset="0"/>
                <a:cs typeface="Lucida Sans Unicode" pitchFamily="34" charset="0"/>
              </a:rPr>
              <a:t>buddhizmus</a:t>
            </a:r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 obdobia </a:t>
            </a:r>
            <a:r>
              <a:rPr lang="sk-SK" sz="4000" dirty="0" err="1" smtClean="0">
                <a:latin typeface="Lucida Sans Unicode" pitchFamily="34" charset="0"/>
                <a:cs typeface="Lucida Sans Unicode" pitchFamily="34" charset="0"/>
              </a:rPr>
              <a:t>Asuka</a:t>
            </a:r>
            <a:endParaRPr lang="cs-CZ" sz="40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104456" cy="352839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>
                <a:latin typeface="Lucida Sans Unicode" pitchFamily="34" charset="0"/>
                <a:cs typeface="Lucida Sans Unicode" pitchFamily="34" charset="0"/>
              </a:rPr>
              <a:t>príchod 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buddhistického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učenia do Japonska (552/ 538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podpora rodu SOGA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cisárovná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Suiko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egent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Šótoku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taiši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chrám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Hórjúdži</a:t>
            </a:r>
            <a:endParaRPr lang="sk-SK" dirty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992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 err="1" smtClean="0">
                <a:latin typeface="Lucida Sans Unicode" pitchFamily="34" charset="0"/>
                <a:cs typeface="Lucida Sans Unicode" pitchFamily="34" charset="0"/>
              </a:rPr>
              <a:t>Kamakurský</a:t>
            </a:r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40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4000" dirty="0" err="1" smtClean="0">
                <a:latin typeface="Lucida Sans Unicode" pitchFamily="34" charset="0"/>
                <a:cs typeface="Lucida Sans Unicode" pitchFamily="34" charset="0"/>
              </a:rPr>
              <a:t>Amida</a:t>
            </a:r>
            <a:r>
              <a:rPr lang="sk-SK" sz="4000" dirty="0" smtClean="0">
                <a:latin typeface="Lucida Sans Unicode" pitchFamily="34" charset="0"/>
                <a:cs typeface="Lucida Sans Unicode" pitchFamily="34" charset="0"/>
              </a:rPr>
              <a:t>- detail tváre</a:t>
            </a:r>
            <a:endParaRPr lang="cs-CZ" sz="40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59_Kamakura daib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5272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err="1" smtClean="0">
                <a:latin typeface="Lucida Sans Unicode" pitchFamily="34" charset="0"/>
                <a:cs typeface="Lucida Sans Unicode" pitchFamily="34" charset="0"/>
              </a:rPr>
              <a:t>Ničirenova</a:t>
            </a:r>
            <a:r>
              <a:rPr lang="sk-SK" sz="4400" dirty="0" smtClean="0">
                <a:latin typeface="Lucida Sans Unicode" pitchFamily="34" charset="0"/>
                <a:cs typeface="Lucida Sans Unicode" pitchFamily="34" charset="0"/>
              </a:rPr>
              <a:t> škola</a:t>
            </a:r>
            <a:endParaRPr lang="cs-CZ" sz="4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39b_Gohonz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2880320" cy="4176464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uctievanie Lotosovej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sútry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ako najdokonalejšej podstaty, esencie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Buddhovho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učenia</a:t>
            </a:r>
            <a:endParaRPr lang="cs-CZ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kaligrafické zobrazenie nadpisu Lotosovej sútry- </a:t>
            </a:r>
            <a:r>
              <a:rPr lang="sk-SK" sz="2400" i="1" u="sng" dirty="0" smtClean="0">
                <a:latin typeface="Lucida Sans Unicode" pitchFamily="34" charset="0"/>
                <a:cs typeface="Lucida Sans Unicode" pitchFamily="34" charset="0"/>
              </a:rPr>
              <a:t>daimoku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- formulka „</a:t>
            </a:r>
            <a:r>
              <a:rPr lang="sk-SK" sz="2400" i="1" dirty="0" smtClean="0">
                <a:latin typeface="Lucida Sans Unicode" pitchFamily="34" charset="0"/>
                <a:cs typeface="Lucida Sans Unicode" pitchFamily="34" charset="0"/>
              </a:rPr>
              <a:t>namu </a:t>
            </a:r>
            <a:r>
              <a:rPr lang="sk-SK" sz="2400" i="1" dirty="0" err="1" smtClean="0">
                <a:latin typeface="Lucida Sans Unicode" pitchFamily="34" charset="0"/>
                <a:cs typeface="Lucida Sans Unicode" pitchFamily="34" charset="0"/>
              </a:rPr>
              <a:t>mjóhó</a:t>
            </a:r>
            <a:r>
              <a:rPr lang="sk-SK" sz="2400" i="1" dirty="0" smtClean="0">
                <a:latin typeface="Lucida Sans Unicode" pitchFamily="34" charset="0"/>
                <a:cs typeface="Lucida Sans Unicode" pitchFamily="34" charset="0"/>
              </a:rPr>
              <a:t> rengekjó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zenové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školy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škola 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RINZAI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zakladateľ mních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Eisai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cestoval do Číny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priniesol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zenové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učenie v línii majstra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Rinzai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dôležitosť meditačnej praxe kombinovanou s inými koncentračnými technikami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rozširovanie v hlavných mestách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podpora vysokej vojenskej šľachty</a:t>
            </a:r>
          </a:p>
          <a:p>
            <a:pPr>
              <a:buFont typeface="Wingdings" pitchFamily="2" charset="2"/>
              <a:buChar char="]"/>
            </a:pP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]"/>
            </a:pPr>
            <a:r>
              <a:rPr lang="sk-SK" dirty="0" smtClean="0"/>
              <a:t>škola </a:t>
            </a:r>
            <a:r>
              <a:rPr lang="sk-SK" u="sng" dirty="0" smtClean="0">
                <a:latin typeface="Lucida Sans Unicode" pitchFamily="34" charset="0"/>
                <a:cs typeface="Lucida Sans Unicode" pitchFamily="34" charset="0"/>
              </a:rPr>
              <a:t>SÓTÓ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zakladateľ mních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Dógen</a:t>
            </a:r>
            <a:endParaRPr lang="sk-SK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cesta do Číny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dôraz na meditačnú prax a „len sedenie“, japonsky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šikan</a:t>
            </a:r>
            <a:r>
              <a:rPr lang="sk-SK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taza</a:t>
            </a:r>
            <a:endParaRPr lang="sk-SK" i="1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filozof a učenec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rozširovanie v provinciách, mimo hlavných centier</a:t>
            </a:r>
          </a:p>
          <a:p>
            <a:pPr>
              <a:buFont typeface="Wingdings" pitchFamily="2" charset="2"/>
              <a:buChar char="]"/>
            </a:pP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podpora nižšej vojenskej šľachty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chrám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Eiheidži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- 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hlavný chrám školy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Sótó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Zástupný symbol pro obsah 5" descr="Eiheid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76457"/>
            <a:ext cx="6912768" cy="502770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brána chrámu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Eiheidži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Zástupný symbol pro obsah 3" descr="Eiheiji_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769" y="1646238"/>
            <a:ext cx="6032461" cy="452596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Eiheidži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Eiheidzi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7092"/>
            <a:ext cx="4038600" cy="3024254"/>
          </a:xfrm>
        </p:spPr>
      </p:pic>
      <p:pic>
        <p:nvPicPr>
          <p:cNvPr id="8" name="Zástupný symbol pro obsah 7" descr="Eiheidzi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480469"/>
            <a:ext cx="3810000" cy="28575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zenová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meditácia v sede- </a:t>
            </a:r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zazen</a:t>
            </a:r>
            <a:endParaRPr lang="cs-CZ" i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Rinzai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cap="none" dirty="0" err="1" smtClean="0">
                <a:latin typeface="Lucida Sans Unicode" pitchFamily="34" charset="0"/>
                <a:cs typeface="Lucida Sans Unicode" pitchFamily="34" charset="0"/>
              </a:rPr>
              <a:t>zazen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- sedenie oproti sebe, čelom do miestnosti</a:t>
            </a:r>
            <a:endParaRPr lang="cs-CZ" cap="none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cap="none" dirty="0" err="1" smtClean="0">
                <a:latin typeface="Lucida Sans Unicode" pitchFamily="34" charset="0"/>
                <a:cs typeface="Lucida Sans Unicode" pitchFamily="34" charset="0"/>
              </a:rPr>
              <a:t>Sótó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i="1" cap="none" dirty="0" err="1" smtClean="0">
                <a:latin typeface="Lucida Sans Unicode" pitchFamily="34" charset="0"/>
                <a:cs typeface="Lucida Sans Unicode" pitchFamily="34" charset="0"/>
              </a:rPr>
              <a:t>zazen</a:t>
            </a:r>
            <a:r>
              <a:rPr lang="sk-SK" cap="none" dirty="0" smtClean="0">
                <a:latin typeface="Lucida Sans Unicode" pitchFamily="34" charset="0"/>
                <a:cs typeface="Lucida Sans Unicode" pitchFamily="34" charset="0"/>
              </a:rPr>
              <a:t>- sedenie čelom ku stene, chrbtom k sebe</a:t>
            </a:r>
          </a:p>
        </p:txBody>
      </p:sp>
      <p:pic>
        <p:nvPicPr>
          <p:cNvPr id="5" name="Zástupný symbol pro obsah 4" descr="rinzai_zaz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24060"/>
            <a:ext cx="4040188" cy="2618042"/>
          </a:xfrm>
        </p:spPr>
      </p:pic>
      <p:pic>
        <p:nvPicPr>
          <p:cNvPr id="6" name="Zástupný symbol pro obsah 5" descr="zaz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85823"/>
            <a:ext cx="4041775" cy="269451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i="1" dirty="0" err="1" smtClean="0">
                <a:latin typeface="Lucida Sans Unicode" pitchFamily="34" charset="0"/>
                <a:cs typeface="Lucida Sans Unicode" pitchFamily="34" charset="0"/>
              </a:rPr>
              <a:t>kjósaku</a:t>
            </a:r>
            <a:endParaRPr lang="cs-CZ" i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kyosak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551906"/>
            <a:ext cx="3810000" cy="2714625"/>
          </a:xfrm>
        </p:spPr>
      </p:pic>
      <p:pic>
        <p:nvPicPr>
          <p:cNvPr id="6" name="Zástupný symbol pro obsah 5" descr="soto_zaz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4157" y="2564904"/>
            <a:ext cx="3505607" cy="27363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5132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zenové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záhrady-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miesta poskytujúce priestor ku koncentrácii-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zenovej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praxi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zen gar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2500"/>
            <a:ext cx="4038600" cy="3033437"/>
          </a:xfrm>
        </p:spPr>
      </p:pic>
      <p:pic>
        <p:nvPicPr>
          <p:cNvPr id="6" name="Zástupný symbol pro obsah 5" descr="zen_garden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8187" y="2420888"/>
            <a:ext cx="4035020" cy="302433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i="1" dirty="0" err="1" smtClean="0">
                <a:latin typeface="Lucida Sans Unicode" pitchFamily="34" charset="0"/>
                <a:cs typeface="Lucida Sans Unicode" pitchFamily="34" charset="0"/>
              </a:rPr>
              <a:t>Hannja</a:t>
            </a:r>
            <a:r>
              <a:rPr lang="sk-SK" sz="3600" i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3600" i="1" dirty="0" err="1" smtClean="0">
                <a:latin typeface="Lucida Sans Unicode" pitchFamily="34" charset="0"/>
                <a:cs typeface="Lucida Sans Unicode" pitchFamily="34" charset="0"/>
              </a:rPr>
              <a:t>šingjó</a:t>
            </a:r>
            <a:r>
              <a:rPr lang="sk-SK" sz="3600" dirty="0" smtClean="0">
                <a:latin typeface="Lucida Sans Unicode" pitchFamily="34" charset="0"/>
                <a:cs typeface="Lucida Sans Unicode" pitchFamily="34" charset="0"/>
              </a:rPr>
              <a:t>- Srdcová sútra</a:t>
            </a:r>
            <a:br>
              <a:rPr lang="sk-SK" sz="3600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sz="3600" dirty="0" smtClean="0">
                <a:latin typeface="Lucida Sans Unicode" pitchFamily="34" charset="0"/>
                <a:cs typeface="Lucida Sans Unicode" pitchFamily="34" charset="0"/>
              </a:rPr>
              <a:t>(najkratšia sútra, vyjadruje esenciu Buddhovho učenia)</a:t>
            </a:r>
            <a:br>
              <a:rPr lang="sk-SK" sz="3600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sz="36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1100" dirty="0" smtClean="0">
                <a:latin typeface="Lucida Sans Unicode" pitchFamily="34" charset="0"/>
                <a:cs typeface="Lucida Sans Unicode" pitchFamily="34" charset="0"/>
              </a:rPr>
              <a:t>http://www.youtube.com/watch?v=Ccy708RQ1DA</a:t>
            </a:r>
            <a:endParaRPr lang="cs-CZ" sz="11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hannja_shingy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7874" y="2060848"/>
            <a:ext cx="6048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buddhizmus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obdobia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Nara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22_Yamato Japan_ma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2206"/>
            <a:ext cx="4038600" cy="407402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h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lavné mesto Heidžókjó, dnešná Nara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710-794</a:t>
            </a:r>
          </a:p>
          <a:p>
            <a:pPr>
              <a:lnSpc>
                <a:spcPct val="150000"/>
              </a:lnSpc>
              <a:buFont typeface="Wingdings" pitchFamily="2" charset="2"/>
              <a:buChar char="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šesť škôl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narského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buddhizmu</a:t>
            </a:r>
            <a:endParaRPr lang="sk-SK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rozširovanie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buddhizmu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s podporou cisárskeho dvora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hrám Tódaidži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Zástupný symbol pro obsah 4" descr="25_Todaij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960440" cy="3137551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1645920"/>
            <a:ext cx="4186808" cy="4526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„Veľký východný chrám“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z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aložený v roku 752</a:t>
            </a:r>
          </a:p>
          <a:p>
            <a:pPr>
              <a:lnSpc>
                <a:spcPct val="15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hlavný chrám siete „</a:t>
            </a:r>
            <a:r>
              <a:rPr lang="sk-SK" sz="2400" i="1" dirty="0" smtClean="0">
                <a:latin typeface="Lucida Sans Unicode" pitchFamily="34" charset="0"/>
                <a:cs typeface="Lucida Sans Unicode" pitchFamily="34" charset="0"/>
              </a:rPr>
              <a:t>kokubundži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“, siete štátom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podporovaných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chrámov, ktoré boli vybudované po celej ríši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hrám Tódaidži</a:t>
            </a:r>
            <a:endParaRPr lang="cs-CZ" dirty="0"/>
          </a:p>
        </p:txBody>
      </p:sp>
      <p:pic>
        <p:nvPicPr>
          <p:cNvPr id="4" name="Zástupný symbol pro obsah 3" descr="28_Todaij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hrám Tódaidži</a:t>
            </a:r>
            <a:endParaRPr lang="cs-CZ" dirty="0"/>
          </a:p>
        </p:txBody>
      </p:sp>
      <p:pic>
        <p:nvPicPr>
          <p:cNvPr id="4" name="Zástupný symbol pro obsah 3" descr="29_Todaij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hrám Tódaidži- </a:t>
            </a:r>
            <a:br>
              <a:rPr lang="sk-SK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dobové vyobrazenie</a:t>
            </a:r>
            <a:endParaRPr lang="cs-CZ" dirty="0"/>
          </a:p>
        </p:txBody>
      </p:sp>
      <p:pic>
        <p:nvPicPr>
          <p:cNvPr id="4" name="Zástupný symbol pro obsah 3" descr="30_Todaiji_dobove vyobrazeni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337" y="1916832"/>
            <a:ext cx="6791325" cy="4032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Nara</a:t>
            </a:r>
            <a:r>
              <a:rPr lang="sk-SK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 err="1" smtClean="0">
                <a:latin typeface="Lucida Sans Unicode" pitchFamily="34" charset="0"/>
                <a:cs typeface="Lucida Sans Unicode" pitchFamily="34" charset="0"/>
              </a:rPr>
              <a:t>daibucu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Zástupný symbol pro obsah 6" descr="31_Todaiji_daibut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538" y="1646238"/>
            <a:ext cx="3821923" cy="452596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Veľký 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arský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Buddha</a:t>
            </a:r>
          </a:p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v hlavnej sieni chrámu Tódaidži</a:t>
            </a:r>
          </a:p>
          <a:p>
            <a:pPr>
              <a:lnSpc>
                <a:spcPct val="200000"/>
              </a:lnSpc>
              <a:buFont typeface="Wingdings" pitchFamily="2" charset="2"/>
              <a:buChar char="]"/>
            </a:pP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Vairóčana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 (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Mahávairóčana</a:t>
            </a:r>
            <a:r>
              <a:rPr lang="sk-SK" sz="2400" dirty="0" smtClean="0">
                <a:latin typeface="Lucida Sans Unicode" pitchFamily="34" charset="0"/>
                <a:cs typeface="Lucida Sans Unicode" pitchFamily="34" charset="0"/>
              </a:rPr>
              <a:t>)- (Veľký) Slnečný </a:t>
            </a:r>
            <a:r>
              <a:rPr lang="sk-SK" sz="2400" dirty="0" err="1" smtClean="0">
                <a:latin typeface="Lucida Sans Unicode" pitchFamily="34" charset="0"/>
                <a:cs typeface="Lucida Sans Unicode" pitchFamily="34" charset="0"/>
              </a:rPr>
              <a:t>buddha</a:t>
            </a:r>
            <a:endParaRPr lang="sk-SK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]"/>
            </a:pP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540</TotalTime>
  <Words>743</Words>
  <Application>Microsoft Office PowerPoint</Application>
  <PresentationFormat>Předvádění na obrazovce (4:3)</PresentationFormat>
  <Paragraphs>147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Lití písma</vt:lpstr>
      <vt:lpstr>Japonský buddhizmus</vt:lpstr>
      <vt:lpstr>periodizácia  japonských buddhistických dejín:</vt:lpstr>
      <vt:lpstr>buddhizmus obdobia Asuka</vt:lpstr>
      <vt:lpstr>buddhizmus obdobia Nara</vt:lpstr>
      <vt:lpstr>chrám Tódaidži</vt:lpstr>
      <vt:lpstr>chrám Tódaidži</vt:lpstr>
      <vt:lpstr>chrám Tódaidži</vt:lpstr>
      <vt:lpstr>chrám Tódaidži-  dobové vyobrazenie</vt:lpstr>
      <vt:lpstr>Nara daibucu</vt:lpstr>
      <vt:lpstr>Nara daibucu- detaily</vt:lpstr>
      <vt:lpstr>obdobie Heian (794-1185)</vt:lpstr>
      <vt:lpstr>buddhizmus obdobia Heian</vt:lpstr>
      <vt:lpstr>škola Šingon- ezoterická škola</vt:lpstr>
      <vt:lpstr>ezoterické mandaly</vt:lpstr>
      <vt:lpstr>škola Tendai</vt:lpstr>
      <vt:lpstr>Lotosová sútra</vt:lpstr>
      <vt:lpstr>Lotosová sútra</vt:lpstr>
      <vt:lpstr>Prezentace aplikace PowerPoint</vt:lpstr>
      <vt:lpstr>Prezentace aplikace PowerPoint</vt:lpstr>
      <vt:lpstr>mappó-  „konečné obdobie dharmy“</vt:lpstr>
      <vt:lpstr>obraz buddhistických pekiel</vt:lpstr>
      <vt:lpstr>amidizmus</vt:lpstr>
      <vt:lpstr>amidizmus</vt:lpstr>
      <vt:lpstr>Buddha Amida</vt:lpstr>
      <vt:lpstr>Amidov chrám- Bjódóin</vt:lpstr>
      <vt:lpstr>buddha Amida, Bjódóin</vt:lpstr>
      <vt:lpstr>obdobie Kamakura</vt:lpstr>
      <vt:lpstr>buddhizmus obdobia Kamakura</vt:lpstr>
      <vt:lpstr>Kamakurský buddha</vt:lpstr>
      <vt:lpstr>Kamakurský buddha Amida- detail tváre</vt:lpstr>
      <vt:lpstr>Ničirenova škola</vt:lpstr>
      <vt:lpstr>zenové školy</vt:lpstr>
      <vt:lpstr>chrám Eiheidži-  hlavný chrám školy Sótó</vt:lpstr>
      <vt:lpstr>brána chrámu Eiheidži</vt:lpstr>
      <vt:lpstr>Eiheidži</vt:lpstr>
      <vt:lpstr>zenová meditácia v sede- zazen</vt:lpstr>
      <vt:lpstr>kjósaku</vt:lpstr>
      <vt:lpstr>zenové záhrady- miesta poskytujúce priestor ku koncentrácii- zenovej praxi</vt:lpstr>
      <vt:lpstr>Hannja šingjó- Srdcová sútra (najkratšia sútra, vyjadruje esenciu Buddhovho učenia)  http://www.youtube.com/watch?v=Ccy708RQ1DA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Japonský buddhizmus</dc:title>
  <dc:creator>user</dc:creator>
  <cp:lastModifiedBy>oem</cp:lastModifiedBy>
  <cp:revision>48</cp:revision>
  <dcterms:created xsi:type="dcterms:W3CDTF">2010-11-23T14:13:27Z</dcterms:created>
  <dcterms:modified xsi:type="dcterms:W3CDTF">2011-11-23T22:51:56Z</dcterms:modified>
</cp:coreProperties>
</file>