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8C1E-F2C7-47CD-B1A8-034BF05963B2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3FFE-9DCA-4E66-AEB5-CE326C6D9D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Jazyk_(lingvistika)" TargetMode="External"/><Relationship Id="rId2" Type="http://schemas.openxmlformats.org/officeDocument/2006/relationships/hyperlink" Target="http://cs.wikipedia.org/w/index.php?title=Sociolingvistika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%C3%9A%C5%99edn%C3%AD_jazyk" TargetMode="External"/><Relationship Id="rId2" Type="http://schemas.openxmlformats.org/officeDocument/2006/relationships/hyperlink" Target="http://cs.wikipedia.org/wiki/N%C3%A1%C5%99e%C4%8D%C3%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sksidene.no/view.cgi?&amp;link_id=0.8480&amp;session_i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26.10.2011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Radoslav Pavlík: </a:t>
            </a:r>
            <a:r>
              <a:rPr lang="cs-CZ" i="1" dirty="0" err="1" smtClean="0">
                <a:solidFill>
                  <a:srgbClr val="002060"/>
                </a:solidFill>
              </a:rPr>
              <a:t>Elements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</a:rPr>
              <a:t>of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</a:rPr>
              <a:t>Sociolinguistics</a:t>
            </a:r>
            <a:r>
              <a:rPr lang="cs-CZ" dirty="0" smtClean="0">
                <a:solidFill>
                  <a:srgbClr val="002060"/>
                </a:solidFill>
              </a:rPr>
              <a:t>. Univerzita Komenského Bratislava 2006.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Bilingualism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compound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smtClean="0"/>
              <a:t>. – </a:t>
            </a:r>
            <a:r>
              <a:rPr lang="cs-CZ" dirty="0" err="1" smtClean="0"/>
              <a:t>simultaneous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co-</a:t>
            </a:r>
            <a:r>
              <a:rPr lang="cs-CZ" dirty="0" err="1" smtClean="0"/>
              <a:t>ordinate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smtClean="0"/>
              <a:t>. </a:t>
            </a:r>
            <a:r>
              <a:rPr lang="cs-CZ" dirty="0" smtClean="0"/>
              <a:t>–  </a:t>
            </a:r>
            <a:r>
              <a:rPr lang="cs-CZ" dirty="0" err="1" smtClean="0"/>
              <a:t>sequential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diglosie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Diglosie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je 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Sociolingvistika (stránka neexistuje)"/>
              </a:rPr>
              <a:t>sociolingvistický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jev, který se vyznačuje současným používáním dvou 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Jazyk (lingvistika)"/>
              </a:rPr>
              <a:t>jazyků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nebo dvou forem jednoho jazyka s odlišnou sociální a kulturní funkcí na jednom území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Code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switching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diglossi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této situaci je vždy jeden z jazyků (forem jazyka) považován za vyšší a druhý za nižší. Za vyšší může být považován spisovný jazyk, který se používá v úředním styku, kultivovaných a oficiálních projevech apod. V běžné, každodenní komunikaci se lidé dorozumívají pomocí </a:t>
            </a:r>
            <a:r>
              <a:rPr lang="cs-CZ" dirty="0">
                <a:hlinkClick r:id="rId2" tooltip="Nářečí"/>
              </a:rPr>
              <a:t>nářečí</a:t>
            </a:r>
            <a:r>
              <a:rPr lang="cs-CZ" dirty="0"/>
              <a:t>, které je považováno za nižší formu jazyka. Na územích, která jsou nebo v minulosti bývala pod nadvládou jiné země, se setkáváme s </a:t>
            </a:r>
            <a:r>
              <a:rPr lang="cs-CZ" dirty="0" err="1"/>
              <a:t>diglosií</a:t>
            </a:r>
            <a:r>
              <a:rPr lang="cs-CZ" dirty="0"/>
              <a:t>, kdy „vyšší“, </a:t>
            </a:r>
            <a:r>
              <a:rPr lang="cs-CZ" dirty="0">
                <a:hlinkClick r:id="rId3" tooltip="Úřední jazyk"/>
              </a:rPr>
              <a:t>úřední jazyk</a:t>
            </a:r>
            <a:r>
              <a:rPr lang="cs-CZ" dirty="0"/>
              <a:t> je odlišný od „nižšího“ jazyka, kterým hovoří původní obyvatelstvo.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Nynorsk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eit</a:t>
            </a:r>
            <a:r>
              <a:rPr lang="nb-NO" dirty="0" smtClean="0"/>
              <a:t> </a:t>
            </a:r>
            <a:r>
              <a:rPr lang="cs-CZ" dirty="0" err="1" smtClean="0"/>
              <a:t>skriftspr</a:t>
            </a:r>
            <a:r>
              <a:rPr lang="nb-NO" dirty="0" smtClean="0"/>
              <a:t>åk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norsksidene.no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view.cgi</a:t>
            </a:r>
            <a:r>
              <a:rPr lang="cs-CZ" dirty="0" smtClean="0">
                <a:hlinkClick r:id="rId2"/>
              </a:rPr>
              <a:t>?&amp;link_id=0.8480&amp;</a:t>
            </a:r>
            <a:r>
              <a:rPr lang="cs-CZ" dirty="0" err="1" smtClean="0">
                <a:hlinkClick r:id="rId2"/>
              </a:rPr>
              <a:t>session</a:t>
            </a:r>
            <a:r>
              <a:rPr lang="cs-CZ" dirty="0" smtClean="0">
                <a:hlinkClick r:id="rId2"/>
              </a:rPr>
              <a:t>_id=0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user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His/her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geographical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dialect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use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situation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REGISTER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medium (</a:t>
            </a:r>
            <a:r>
              <a:rPr lang="cs-CZ" dirty="0" err="1" smtClean="0"/>
              <a:t>writing</a:t>
            </a:r>
            <a:r>
              <a:rPr lang="cs-CZ" dirty="0" smtClean="0"/>
              <a:t>, </a:t>
            </a:r>
            <a:r>
              <a:rPr lang="cs-CZ" dirty="0" err="1" smtClean="0"/>
              <a:t>speech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(</a:t>
            </a:r>
            <a:r>
              <a:rPr lang="cs-CZ" dirty="0" err="1" smtClean="0"/>
              <a:t>shopping</a:t>
            </a:r>
            <a:r>
              <a:rPr lang="cs-CZ" dirty="0" smtClean="0"/>
              <a:t>, </a:t>
            </a:r>
            <a:r>
              <a:rPr lang="cs-CZ" dirty="0" err="1" smtClean="0"/>
              <a:t>medicine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genre</a:t>
            </a:r>
            <a:r>
              <a:rPr lang="cs-CZ" dirty="0" smtClean="0"/>
              <a:t> (</a:t>
            </a:r>
            <a:r>
              <a:rPr lang="cs-CZ" dirty="0" err="1" smtClean="0"/>
              <a:t>joke</a:t>
            </a:r>
            <a:r>
              <a:rPr lang="cs-CZ" dirty="0" smtClean="0"/>
              <a:t>, </a:t>
            </a:r>
            <a:r>
              <a:rPr lang="cs-CZ" dirty="0" err="1" smtClean="0"/>
              <a:t>lecture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style (</a:t>
            </a:r>
            <a:r>
              <a:rPr lang="cs-CZ" dirty="0" err="1" smtClean="0"/>
              <a:t>formal</a:t>
            </a:r>
            <a:r>
              <a:rPr lang="cs-CZ" dirty="0" smtClean="0"/>
              <a:t>, </a:t>
            </a:r>
            <a:r>
              <a:rPr lang="cs-CZ" dirty="0" err="1" smtClean="0"/>
              <a:t>informal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relationship</a:t>
            </a:r>
            <a:r>
              <a:rPr lang="cs-CZ" dirty="0" smtClean="0"/>
              <a:t> (</a:t>
            </a:r>
            <a:r>
              <a:rPr lang="cs-CZ" dirty="0" err="1" smtClean="0"/>
              <a:t>teacher</a:t>
            </a:r>
            <a:r>
              <a:rPr lang="cs-CZ" dirty="0" smtClean="0"/>
              <a:t>-student, </a:t>
            </a:r>
            <a:r>
              <a:rPr lang="cs-CZ" dirty="0" err="1" smtClean="0"/>
              <a:t>friend</a:t>
            </a:r>
            <a:r>
              <a:rPr lang="cs-CZ" dirty="0" smtClean="0"/>
              <a:t>-</a:t>
            </a:r>
            <a:r>
              <a:rPr lang="cs-CZ" dirty="0" err="1" smtClean="0"/>
              <a:t>friend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pidgin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mixtures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linguistic</a:t>
            </a:r>
            <a:r>
              <a:rPr lang="cs-CZ" dirty="0" smtClean="0"/>
              <a:t> </a:t>
            </a:r>
            <a:r>
              <a:rPr lang="cs-CZ" dirty="0" err="1" smtClean="0"/>
              <a:t>varieties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mixtures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dominant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subordinate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(s)</a:t>
            </a:r>
          </a:p>
          <a:p>
            <a:r>
              <a:rPr lang="cs-CZ" dirty="0" smtClean="0"/>
              <a:t>3. Pidgin </a:t>
            </a:r>
            <a:r>
              <a:rPr lang="cs-CZ" dirty="0" err="1" smtClean="0"/>
              <a:t>have</a:t>
            </a:r>
            <a:r>
              <a:rPr lang="cs-CZ" dirty="0" smtClean="0"/>
              <a:t> no </a:t>
            </a:r>
            <a:r>
              <a:rPr lang="cs-CZ" dirty="0" err="1" smtClean="0"/>
              <a:t>native</a:t>
            </a:r>
            <a:r>
              <a:rPr lang="cs-CZ" dirty="0" smtClean="0"/>
              <a:t> </a:t>
            </a:r>
            <a:r>
              <a:rPr lang="cs-CZ" dirty="0" err="1" smtClean="0"/>
              <a:t>speakers</a:t>
            </a:r>
            <a:r>
              <a:rPr lang="cs-CZ" dirty="0" smtClean="0"/>
              <a:t> (</a:t>
            </a:r>
            <a:r>
              <a:rPr lang="cs-CZ" dirty="0" err="1" smtClean="0"/>
              <a:t>creol</a:t>
            </a:r>
            <a:r>
              <a:rPr lang="cs-CZ" dirty="0" smtClean="0"/>
              <a:t>)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very</a:t>
            </a:r>
            <a:r>
              <a:rPr lang="cs-CZ" dirty="0" smtClean="0"/>
              <a:t> limited </a:t>
            </a:r>
            <a:r>
              <a:rPr lang="cs-CZ" dirty="0" err="1" smtClean="0"/>
              <a:t>vocabulary</a:t>
            </a:r>
            <a:r>
              <a:rPr lang="cs-CZ" dirty="0" smtClean="0"/>
              <a:t> (a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hundred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). </a:t>
            </a:r>
            <a:r>
              <a:rPr lang="cs-CZ" dirty="0" err="1" smtClean="0"/>
              <a:t>Morphological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syntactic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are </a:t>
            </a:r>
            <a:r>
              <a:rPr lang="cs-CZ" dirty="0" err="1" smtClean="0"/>
              <a:t>omitted</a:t>
            </a:r>
            <a:r>
              <a:rPr lang="cs-CZ" dirty="0" smtClean="0"/>
              <a:t>.</a:t>
            </a:r>
          </a:p>
          <a:p>
            <a:r>
              <a:rPr lang="cs-CZ" dirty="0" smtClean="0"/>
              <a:t>Limited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functions</a:t>
            </a:r>
            <a:r>
              <a:rPr lang="cs-CZ" dirty="0" smtClean="0"/>
              <a:t> – </a:t>
            </a:r>
            <a:r>
              <a:rPr lang="cs-CZ" dirty="0" err="1" smtClean="0"/>
              <a:t>trading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, </a:t>
            </a:r>
            <a:r>
              <a:rPr lang="cs-CZ" dirty="0" err="1" smtClean="0"/>
              <a:t>slave</a:t>
            </a:r>
            <a:r>
              <a:rPr lang="cs-CZ" dirty="0" smtClean="0"/>
              <a:t>-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Fremmedord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dansk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Akceptere</a:t>
            </a:r>
            <a:endParaRPr lang="cs-CZ" dirty="0" smtClean="0"/>
          </a:p>
          <a:p>
            <a:r>
              <a:rPr lang="cs-CZ" dirty="0" err="1" smtClean="0"/>
              <a:t>Brochure</a:t>
            </a:r>
            <a:endParaRPr lang="cs-CZ" dirty="0" smtClean="0"/>
          </a:p>
          <a:p>
            <a:r>
              <a:rPr lang="cs-CZ" dirty="0" err="1" smtClean="0"/>
              <a:t>Annonce</a:t>
            </a:r>
            <a:endParaRPr lang="cs-CZ" dirty="0" smtClean="0"/>
          </a:p>
          <a:p>
            <a:r>
              <a:rPr lang="cs-CZ" dirty="0" err="1" smtClean="0"/>
              <a:t>Aktiekapital</a:t>
            </a:r>
            <a:endParaRPr lang="nb-NO" dirty="0" smtClean="0"/>
          </a:p>
          <a:p>
            <a:r>
              <a:rPr lang="nb-NO" dirty="0" smtClean="0"/>
              <a:t>Diskussion</a:t>
            </a:r>
          </a:p>
          <a:p>
            <a:r>
              <a:rPr lang="nb-NO" dirty="0" smtClean="0"/>
              <a:t>Juice</a:t>
            </a:r>
          </a:p>
          <a:p>
            <a:r>
              <a:rPr lang="nb-NO" dirty="0" smtClean="0"/>
              <a:t>Genre</a:t>
            </a:r>
          </a:p>
          <a:p>
            <a:r>
              <a:rPr lang="nb-NO" dirty="0" smtClean="0"/>
              <a:t>Medicin</a:t>
            </a:r>
          </a:p>
          <a:p>
            <a:r>
              <a:rPr lang="nb-NO" dirty="0" smtClean="0"/>
              <a:t>Publikation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Akseptere</a:t>
            </a:r>
            <a:endParaRPr lang="cs-CZ" dirty="0" smtClean="0"/>
          </a:p>
          <a:p>
            <a:r>
              <a:rPr lang="cs-CZ" dirty="0" err="1" smtClean="0"/>
              <a:t>Brosjyre</a:t>
            </a:r>
            <a:endParaRPr lang="nb-NO" dirty="0" smtClean="0"/>
          </a:p>
          <a:p>
            <a:r>
              <a:rPr lang="nb-NO" dirty="0" smtClean="0"/>
              <a:t>annonse</a:t>
            </a:r>
            <a:endParaRPr lang="cs-CZ" dirty="0" smtClean="0"/>
          </a:p>
          <a:p>
            <a:r>
              <a:rPr lang="cs-CZ" dirty="0" err="1" smtClean="0"/>
              <a:t>Aksjekapital</a:t>
            </a:r>
            <a:endParaRPr lang="nb-NO" dirty="0" smtClean="0"/>
          </a:p>
          <a:p>
            <a:r>
              <a:rPr lang="nb-NO" dirty="0" smtClean="0"/>
              <a:t>Diskusjon</a:t>
            </a:r>
          </a:p>
          <a:p>
            <a:r>
              <a:rPr lang="nb-NO" dirty="0" smtClean="0"/>
              <a:t>Juice, jus</a:t>
            </a:r>
          </a:p>
          <a:p>
            <a:r>
              <a:rPr lang="nb-NO" dirty="0" smtClean="0"/>
              <a:t>Sjanger, genre</a:t>
            </a:r>
          </a:p>
          <a:p>
            <a:r>
              <a:rPr lang="nb-NO" dirty="0" smtClean="0"/>
              <a:t>Medisin</a:t>
            </a:r>
          </a:p>
          <a:p>
            <a:r>
              <a:rPr lang="nb-NO" smtClean="0"/>
              <a:t>publikasjon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224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26.10.2011</vt:lpstr>
      <vt:lpstr>Bilingualism</vt:lpstr>
      <vt:lpstr>diglosie</vt:lpstr>
      <vt:lpstr>diglossi</vt:lpstr>
      <vt:lpstr>Nynorsk er eit skriftspråk</vt:lpstr>
      <vt:lpstr>According to the user</vt:lpstr>
      <vt:lpstr>According to the use  (situation)</vt:lpstr>
      <vt:lpstr>pidgin</vt:lpstr>
      <vt:lpstr>Fremmedord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26.10.2011</dc:title>
  <dc:creator>nordistika</dc:creator>
  <cp:lastModifiedBy>nordistika</cp:lastModifiedBy>
  <cp:revision>9</cp:revision>
  <dcterms:created xsi:type="dcterms:W3CDTF">2011-10-26T11:39:01Z</dcterms:created>
  <dcterms:modified xsi:type="dcterms:W3CDTF">2011-10-26T13:03:07Z</dcterms:modified>
</cp:coreProperties>
</file>