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540F7-9A1B-4240-8E22-AC28BF14EC72}" type="datetimeFigureOut">
              <a:rPr lang="cs-CZ" smtClean="0"/>
              <a:t>27.10.2011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2AC3-A8B0-4B55-8639-28F8085BACE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52984/ff_b/?lang=cs" TargetMode="External"/><Relationship Id="rId2" Type="http://schemas.openxmlformats.org/officeDocument/2006/relationships/hyperlink" Target="https://is.muni.cz/auth/th/168373/ff_b/?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auth/th/179884/ff_m/?lang=cs" TargetMode="External"/><Relationship Id="rId4" Type="http://schemas.openxmlformats.org/officeDocument/2006/relationships/hyperlink" Target="https://is.muni.cz/auth/th/162490/ff_m/?lang=c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 bakalářské práci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proces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Práce má být svědectvím o tom, že ovládáte: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å</a:t>
            </a:r>
            <a:r>
              <a:rPr lang="nb-NO" dirty="0" smtClean="0"/>
              <a:t> være analytisk</a:t>
            </a:r>
          </a:p>
          <a:p>
            <a:r>
              <a:rPr lang="nb-NO" dirty="0" smtClean="0"/>
              <a:t>å strukturere teksten logisk</a:t>
            </a:r>
          </a:p>
          <a:p>
            <a:r>
              <a:rPr lang="nb-NO" dirty="0" smtClean="0"/>
              <a:t>å utvikle en sentral problemstilling</a:t>
            </a:r>
          </a:p>
          <a:p>
            <a:r>
              <a:rPr lang="nb-NO" dirty="0" smtClean="0"/>
              <a:t>å utvikle argumentasjon</a:t>
            </a:r>
          </a:p>
          <a:p>
            <a:r>
              <a:rPr lang="nb-NO" dirty="0" smtClean="0"/>
              <a:t>å underbygge argument</a:t>
            </a:r>
          </a:p>
          <a:p>
            <a:r>
              <a:rPr lang="nb-NO" dirty="0" smtClean="0"/>
              <a:t>å binde sammen teori og empiri</a:t>
            </a:r>
          </a:p>
          <a:p>
            <a:r>
              <a:rPr lang="nb-NO" dirty="0" smtClean="0"/>
              <a:t>å dra en konklusjon</a:t>
            </a:r>
          </a:p>
          <a:p>
            <a:r>
              <a:rPr lang="nb-NO" dirty="0" smtClean="0"/>
              <a:t>å bruke korrekt terminologi</a:t>
            </a:r>
          </a:p>
          <a:p>
            <a:r>
              <a:rPr lang="nb-NO" dirty="0" smtClean="0"/>
              <a:t>å</a:t>
            </a:r>
            <a:r>
              <a:rPr lang="nb-NO" dirty="0" smtClean="0"/>
              <a:t> bruke sitat</a:t>
            </a:r>
          </a:p>
          <a:p>
            <a:r>
              <a:rPr lang="nb-NO" dirty="0" smtClean="0"/>
              <a:t>å</a:t>
            </a:r>
            <a:r>
              <a:rPr lang="nb-NO" dirty="0" smtClean="0"/>
              <a:t> dokumentere kilder</a:t>
            </a:r>
          </a:p>
          <a:p>
            <a:r>
              <a:rPr lang="nb-NO" dirty="0" smtClean="0"/>
              <a:t>å</a:t>
            </a:r>
            <a:r>
              <a:rPr lang="nb-NO" dirty="0" smtClean="0"/>
              <a:t> tolke materiale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install\Plocha\2011-10-27\Dětská literatura03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48680"/>
            <a:ext cx="5832648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Research Wheel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</a:t>
            </a:r>
            <a:r>
              <a:rPr lang="nb-NO" dirty="0" smtClean="0"/>
              <a:t>. Identifying research problems and questions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 err="1" smtClean="0"/>
              <a:t>The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framework</a:t>
            </a:r>
            <a:endParaRPr lang="cs-CZ" dirty="0" smtClean="0"/>
          </a:p>
          <a:p>
            <a:r>
              <a:rPr lang="cs-CZ" dirty="0" smtClean="0"/>
              <a:t>4. </a:t>
            </a:r>
            <a:r>
              <a:rPr lang="cs-CZ" dirty="0" err="1" smtClean="0"/>
              <a:t>Identification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endParaRPr lang="cs-CZ" dirty="0" smtClean="0"/>
          </a:p>
          <a:p>
            <a:r>
              <a:rPr lang="cs-CZ" dirty="0" smtClean="0"/>
              <a:t>5. </a:t>
            </a:r>
            <a:r>
              <a:rPr lang="cs-CZ" dirty="0" err="1" smtClean="0"/>
              <a:t>Formulating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endParaRPr lang="cs-CZ" dirty="0" smtClean="0"/>
          </a:p>
          <a:p>
            <a:r>
              <a:rPr lang="cs-CZ" dirty="0" smtClean="0"/>
              <a:t>6. </a:t>
            </a:r>
            <a:r>
              <a:rPr lang="cs-CZ" dirty="0" err="1" smtClean="0"/>
              <a:t>Resaerch</a:t>
            </a:r>
            <a:r>
              <a:rPr lang="cs-CZ" dirty="0" smtClean="0"/>
              <a:t> Design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Sampling</a:t>
            </a:r>
            <a:endParaRPr lang="cs-CZ" dirty="0" smtClean="0"/>
          </a:p>
          <a:p>
            <a:r>
              <a:rPr lang="cs-CZ" dirty="0" smtClean="0"/>
              <a:t>7. </a:t>
            </a:r>
            <a:r>
              <a:rPr lang="cs-CZ" dirty="0" err="1" smtClean="0"/>
              <a:t>Collecting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data</a:t>
            </a:r>
          </a:p>
          <a:p>
            <a:r>
              <a:rPr lang="cs-CZ" dirty="0" smtClean="0"/>
              <a:t>8. </a:t>
            </a:r>
            <a:r>
              <a:rPr lang="cs-CZ" dirty="0" err="1" smtClean="0"/>
              <a:t>Analysisng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data</a:t>
            </a:r>
          </a:p>
          <a:p>
            <a:r>
              <a:rPr lang="cs-CZ" dirty="0" smtClean="0"/>
              <a:t>9. </a:t>
            </a:r>
            <a:r>
              <a:rPr lang="cs-CZ" dirty="0" err="1" smtClean="0"/>
              <a:t>Interpreting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endParaRPr lang="nb-NO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Před konzultací s </a:t>
            </a:r>
            <a:r>
              <a:rPr lang="cs-CZ" dirty="0" smtClean="0"/>
              <a:t>vedoucím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Podrobná osnova</a:t>
            </a:r>
          </a:p>
          <a:p>
            <a:r>
              <a:rPr lang="cs-CZ" dirty="0" smtClean="0"/>
              <a:t>Seznam dostupné literatury</a:t>
            </a:r>
          </a:p>
          <a:p>
            <a:r>
              <a:rPr lang="cs-CZ" dirty="0" smtClean="0"/>
              <a:t>Posílat vždy  rozpracovaný text  předem, s označením, co už bylo diskutováno</a:t>
            </a:r>
          </a:p>
          <a:p>
            <a:r>
              <a:rPr lang="cs-CZ" dirty="0" smtClean="0"/>
              <a:t>Zasílat přesně formulované otázky</a:t>
            </a:r>
          </a:p>
          <a:p>
            <a:r>
              <a:rPr lang="cs-CZ" dirty="0" smtClean="0"/>
              <a:t>Brát s sebou svůj text vytištěný, nebo aspoň jeho části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Dílo Henrika Ibsena ve srovnání s jinými evropskými dramatiky</a:t>
            </a:r>
          </a:p>
          <a:p>
            <a:r>
              <a:rPr lang="cs-CZ" dirty="0"/>
              <a:t>- Překlady a recepce skandinávské literatury v Evropě</a:t>
            </a:r>
          </a:p>
          <a:p>
            <a:r>
              <a:rPr lang="cs-CZ" dirty="0"/>
              <a:t>- Postavy a motivy norských lidových pohádek</a:t>
            </a:r>
          </a:p>
          <a:p>
            <a:r>
              <a:rPr lang="cs-CZ" dirty="0"/>
              <a:t>- Vyjadřování modality v norštině a ve švédštině</a:t>
            </a:r>
          </a:p>
          <a:p>
            <a:r>
              <a:rPr lang="cs-CZ" dirty="0"/>
              <a:t>- Norské jazykové reformy 20. stol.</a:t>
            </a:r>
          </a:p>
          <a:p>
            <a:r>
              <a:rPr lang="cs-CZ" dirty="0"/>
              <a:t>- Vliv angličtiny na současný jazykový vývoj ve Skandinávii</a:t>
            </a:r>
          </a:p>
          <a:p>
            <a:r>
              <a:rPr lang="cs-CZ" dirty="0"/>
              <a:t>- Norské středověké balady</a:t>
            </a:r>
          </a:p>
          <a:p>
            <a:r>
              <a:rPr lang="cs-CZ" dirty="0"/>
              <a:t>- Novela ve Skandinávii</a:t>
            </a:r>
          </a:p>
          <a:p>
            <a:r>
              <a:rPr lang="cs-CZ" dirty="0"/>
              <a:t>- </a:t>
            </a:r>
            <a:r>
              <a:rPr lang="cs-CZ" dirty="0" err="1"/>
              <a:t>Sigrid</a:t>
            </a:r>
            <a:r>
              <a:rPr lang="cs-CZ" dirty="0"/>
              <a:t> </a:t>
            </a:r>
            <a:r>
              <a:rPr lang="cs-CZ" dirty="0" err="1"/>
              <a:t>Undsetová</a:t>
            </a:r>
            <a:r>
              <a:rPr lang="cs-CZ" dirty="0"/>
              <a:t> a žánr historického románu</a:t>
            </a:r>
          </a:p>
          <a:p>
            <a:r>
              <a:rPr lang="cs-CZ" dirty="0"/>
              <a:t>- Nejvýznamnější ženské autorky a jejich témata</a:t>
            </a:r>
          </a:p>
          <a:p>
            <a:r>
              <a:rPr lang="cs-CZ" dirty="0"/>
              <a:t>-</a:t>
            </a:r>
            <a:r>
              <a:rPr lang="cs-CZ" dirty="0" err="1"/>
              <a:t>Lars</a:t>
            </a:r>
            <a:r>
              <a:rPr lang="cs-CZ" dirty="0"/>
              <a:t> </a:t>
            </a:r>
            <a:r>
              <a:rPr lang="cs-CZ" dirty="0" err="1"/>
              <a:t>Saabye</a:t>
            </a:r>
            <a:r>
              <a:rPr lang="cs-CZ" dirty="0"/>
              <a:t> </a:t>
            </a:r>
            <a:r>
              <a:rPr lang="cs-CZ" dirty="0" err="1"/>
              <a:t>Christensen</a:t>
            </a:r>
            <a:r>
              <a:rPr lang="cs-CZ" dirty="0"/>
              <a:t> a současná norská próza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hlinkClick r:id="rId2"/>
              </a:rPr>
              <a:t>Norsk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polarlitteratur</a:t>
            </a:r>
            <a:r>
              <a:rPr lang="cs-CZ" dirty="0">
                <a:hlinkClick r:id="rId2"/>
              </a:rPr>
              <a:t>: historie </a:t>
            </a:r>
            <a:r>
              <a:rPr lang="cs-CZ" dirty="0" err="1">
                <a:hlinkClick r:id="rId2"/>
              </a:rPr>
              <a:t>og</a:t>
            </a:r>
            <a:r>
              <a:rPr lang="cs-CZ" dirty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mottakelse</a:t>
            </a:r>
            <a:r>
              <a:rPr lang="cs-CZ" dirty="0" smtClean="0"/>
              <a:t> </a:t>
            </a:r>
          </a:p>
          <a:p>
            <a:r>
              <a:rPr lang="cs-CZ" dirty="0" err="1" smtClean="0">
                <a:hlinkClick r:id="rId3"/>
              </a:rPr>
              <a:t>Navn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>
                <a:hlinkClick r:id="rId3"/>
              </a:rPr>
              <a:t>forteller</a:t>
            </a:r>
            <a:r>
              <a:rPr lang="cs-CZ" dirty="0">
                <a:hlinkClick r:id="rId3"/>
              </a:rPr>
              <a:t> historie. </a:t>
            </a:r>
            <a:r>
              <a:rPr lang="cs-CZ" dirty="0" err="1">
                <a:hlinkClick r:id="rId3"/>
              </a:rPr>
              <a:t>Utviklingen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av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fornavn</a:t>
            </a:r>
            <a:r>
              <a:rPr lang="cs-CZ" dirty="0">
                <a:hlinkClick r:id="rId3"/>
              </a:rPr>
              <a:t> i </a:t>
            </a:r>
            <a:r>
              <a:rPr lang="cs-CZ" dirty="0" err="1">
                <a:hlinkClick r:id="rId3"/>
              </a:rPr>
              <a:t>Norge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som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et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bevis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på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språkkontakt</a:t>
            </a:r>
            <a:r>
              <a:rPr lang="cs-CZ" dirty="0" smtClean="0">
                <a:hlinkClick r:id="rId3"/>
              </a:rPr>
              <a:t>.</a:t>
            </a:r>
            <a:r>
              <a:rPr lang="cs-CZ" dirty="0" smtClean="0"/>
              <a:t> </a:t>
            </a:r>
          </a:p>
          <a:p>
            <a:r>
              <a:rPr lang="cs-CZ" dirty="0" err="1">
                <a:hlinkClick r:id="rId4"/>
              </a:rPr>
              <a:t>Engelsk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eller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norsk</a:t>
            </a:r>
            <a:r>
              <a:rPr lang="cs-CZ" dirty="0">
                <a:hlinkClick r:id="rId4"/>
              </a:rPr>
              <a:t>? Den </a:t>
            </a:r>
            <a:r>
              <a:rPr lang="cs-CZ" dirty="0" err="1">
                <a:hlinkClick r:id="rId4"/>
              </a:rPr>
              <a:t>offisielle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norske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språkpolitikken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fra</a:t>
            </a:r>
            <a:r>
              <a:rPr lang="cs-CZ" dirty="0">
                <a:hlinkClick r:id="rId4"/>
              </a:rPr>
              <a:t> 1990 til </a:t>
            </a:r>
            <a:r>
              <a:rPr lang="cs-CZ" dirty="0" smtClean="0">
                <a:hlinkClick r:id="rId4"/>
              </a:rPr>
              <a:t>2009</a:t>
            </a:r>
            <a:endParaRPr lang="cs-CZ" dirty="0" smtClean="0"/>
          </a:p>
          <a:p>
            <a:r>
              <a:rPr lang="cs-CZ" dirty="0">
                <a:hlinkClick r:id="rId5"/>
              </a:rPr>
              <a:t>VISJON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VIRKELIGHET: </a:t>
            </a:r>
            <a:r>
              <a:rPr lang="cs-CZ" dirty="0" err="1">
                <a:hlinkClick r:id="rId5"/>
              </a:rPr>
              <a:t>Revitaliseringen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av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samisk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språk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skole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barnehage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Norge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etter</a:t>
            </a:r>
            <a:r>
              <a:rPr lang="cs-CZ" dirty="0">
                <a:hlinkClick r:id="rId5"/>
              </a:rPr>
              <a:t> </a:t>
            </a:r>
            <a:r>
              <a:rPr lang="cs-CZ" dirty="0" smtClean="0">
                <a:hlinkClick r:id="rId5"/>
              </a:rPr>
              <a:t>1997</a:t>
            </a:r>
            <a:r>
              <a:rPr lang="cs-CZ" dirty="0">
                <a:hlinkClick r:id="rId5"/>
              </a:rPr>
              <a:t>VISJON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VIRKELIGHET: </a:t>
            </a:r>
            <a:r>
              <a:rPr lang="cs-CZ" dirty="0" err="1">
                <a:hlinkClick r:id="rId5"/>
              </a:rPr>
              <a:t>Revitaliseringen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av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samisk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språk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skole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barnehage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Norge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etter</a:t>
            </a:r>
            <a:r>
              <a:rPr lang="cs-CZ" dirty="0">
                <a:hlinkClick r:id="rId5"/>
              </a:rPr>
              <a:t> </a:t>
            </a:r>
            <a:r>
              <a:rPr lang="cs-CZ" dirty="0" smtClean="0">
                <a:hlinkClick r:id="rId5"/>
              </a:rPr>
              <a:t>1997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hodnotí při obhajobě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Jaké otázky si autor klade?</a:t>
            </a:r>
          </a:p>
          <a:p>
            <a:r>
              <a:rPr lang="cs-CZ" dirty="0" smtClean="0"/>
              <a:t>K jakým závěrům dospěl? A hlavně:</a:t>
            </a:r>
          </a:p>
          <a:p>
            <a:r>
              <a:rPr lang="cs-CZ" dirty="0" smtClean="0"/>
              <a:t>O co své závěry opírá? Jak je formuluje?</a:t>
            </a:r>
          </a:p>
          <a:p>
            <a:r>
              <a:rPr lang="cs-CZ" dirty="0" smtClean="0"/>
              <a:t>Jaké argumenty uvádí? Umí argumentovat?</a:t>
            </a:r>
          </a:p>
          <a:p>
            <a:r>
              <a:rPr lang="cs-CZ" dirty="0" smtClean="0"/>
              <a:t>Jak svůj text strukturuje?</a:t>
            </a:r>
          </a:p>
          <a:p>
            <a:r>
              <a:rPr lang="cs-CZ" dirty="0" smtClean="0"/>
              <a:t>Umí používat v oboru terminologii oboru?</a:t>
            </a:r>
          </a:p>
          <a:p>
            <a:r>
              <a:rPr lang="cs-CZ" dirty="0" smtClean="0"/>
              <a:t>Na jaké úrovni je jazyk, jakým je práce napsána?</a:t>
            </a:r>
          </a:p>
          <a:p>
            <a:r>
              <a:rPr lang="cs-CZ" dirty="0" smtClean="0"/>
              <a:t>Umí pracovat s prameny? Jsou relevantní?</a:t>
            </a:r>
          </a:p>
          <a:p>
            <a:r>
              <a:rPr lang="cs-CZ" dirty="0" smtClean="0"/>
              <a:t>Rozlišuje mezi citacemi a referencemi?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Přípravná fáze je velmi důležitá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totiž zapotřebí formulovat:</a:t>
            </a:r>
          </a:p>
          <a:p>
            <a:r>
              <a:rPr lang="cs-CZ" dirty="0" smtClean="0"/>
              <a:t>nejen téma, předmět práce</a:t>
            </a:r>
          </a:p>
          <a:p>
            <a:r>
              <a:rPr lang="cs-CZ" dirty="0" smtClean="0"/>
              <a:t>ale VAŠI OTÁZKU, na kterou bude bakalářská práce odpovědí</a:t>
            </a:r>
          </a:p>
          <a:p>
            <a:r>
              <a:rPr lang="cs-CZ" dirty="0" smtClean="0"/>
              <a:t>ZDŮVODNĚNÍ  vašeho tématu i otázky</a:t>
            </a:r>
          </a:p>
          <a:p>
            <a:r>
              <a:rPr lang="cs-CZ" dirty="0" smtClean="0"/>
              <a:t>Přehled o tom, co bylo o daném tématu napsáno</a:t>
            </a:r>
          </a:p>
          <a:p>
            <a:r>
              <a:rPr lang="cs-CZ" dirty="0" smtClean="0"/>
              <a:t>V jisté fázi mentální přípravy: hypotézu, se kterou se dá dále pracovat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Součástí procesu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četba primární + sekundární literatury</a:t>
            </a:r>
          </a:p>
          <a:p>
            <a:r>
              <a:rPr lang="cs-CZ" dirty="0" smtClean="0"/>
              <a:t>Tedy i teoretické opory, která  je bezpodmínečně nutná.</a:t>
            </a:r>
          </a:p>
          <a:p>
            <a:r>
              <a:rPr lang="cs-CZ" dirty="0" smtClean="0"/>
              <a:t>Hledání metody – velké i malé. Často se jedná o zdůvodněný výběr kritérií, jichž si budete všímat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součást psaní. Nečekejte až všechno přečtete. Začněte psát, kdy vás něco napadne.</a:t>
            </a:r>
          </a:p>
          <a:p>
            <a:r>
              <a:rPr lang="cs-CZ" dirty="0" smtClean="0"/>
              <a:t>Čtení má probíhat POD ÚHLEM POHLEDU…</a:t>
            </a:r>
          </a:p>
          <a:p>
            <a:r>
              <a:rPr lang="cs-CZ" dirty="0" smtClean="0"/>
              <a:t>Musí být AKTIVNÍ + EFEKTIVNÍ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do dvou sloupců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1. Informace o textu</a:t>
            </a:r>
          </a:p>
          <a:p>
            <a:endParaRPr lang="cs-CZ" dirty="0"/>
          </a:p>
          <a:p>
            <a:r>
              <a:rPr lang="cs-CZ" dirty="0" smtClean="0"/>
              <a:t>Konspekt</a:t>
            </a:r>
          </a:p>
          <a:p>
            <a:r>
              <a:rPr lang="cs-CZ" dirty="0" smtClean="0"/>
              <a:t>Fakta k obsahu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2. Otázky, které v nás text vyvolává, v čem nás inspiruje nebo provokuje. Spojení subjektivního a odborného.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bude vypadat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1. Úvod – představení tématu, materiálu, otázky i hypotézy. Zdůvodnění.</a:t>
            </a:r>
          </a:p>
          <a:p>
            <a:r>
              <a:rPr lang="cs-CZ" dirty="0" smtClean="0"/>
              <a:t>2. Dosavadní zpracování tématu, otázky, metody</a:t>
            </a:r>
          </a:p>
          <a:p>
            <a:r>
              <a:rPr lang="cs-CZ" dirty="0" smtClean="0"/>
              <a:t>3. Logicky strukturovaný text číslovaný nebo nečíslovaný, s mezititulky. Ilustrace ne. Grafy.</a:t>
            </a:r>
          </a:p>
          <a:p>
            <a:r>
              <a:rPr lang="cs-CZ" dirty="0" smtClean="0"/>
              <a:t>4. Závěr – musí být logicky propojen s argumenty, které byly používány v předchozím textu. Nepředstírat, že jste problém vyřešili.</a:t>
            </a:r>
          </a:p>
          <a:p>
            <a:r>
              <a:rPr lang="cs-CZ" dirty="0" smtClean="0"/>
              <a:t>5. Cizojazyčné resumé.</a:t>
            </a:r>
          </a:p>
          <a:p>
            <a:r>
              <a:rPr lang="cs-CZ" dirty="0" smtClean="0"/>
              <a:t>6. Použitá literatura. Primární. Sekundární.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530</Words>
  <Application>Microsoft Office PowerPoint</Application>
  <PresentationFormat>Předvádění na obrazovce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K bakalářské práci</vt:lpstr>
      <vt:lpstr>Témata ?</vt:lpstr>
      <vt:lpstr>Snímek 3</vt:lpstr>
      <vt:lpstr>Co se hodnotí při obhajobě</vt:lpstr>
      <vt:lpstr>Přípravná fáze je velmi důležitá</vt:lpstr>
      <vt:lpstr>Součástí procesu psaní</vt:lpstr>
      <vt:lpstr>Čtení</vt:lpstr>
      <vt:lpstr>Poznámky do dvou sloupců</vt:lpstr>
      <vt:lpstr>Jak bude vypadat práce</vt:lpstr>
      <vt:lpstr>Práce má být svědectvím o tom, že ovládáte:</vt:lpstr>
      <vt:lpstr>Snímek 11</vt:lpstr>
      <vt:lpstr>Snímek 12</vt:lpstr>
      <vt:lpstr>The Research Wheel</vt:lpstr>
      <vt:lpstr>Před konzultací s vedoucím práce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bakalářské práci</dc:title>
  <dc:creator>nordistika</dc:creator>
  <cp:lastModifiedBy>nordistika</cp:lastModifiedBy>
  <cp:revision>10</cp:revision>
  <dcterms:created xsi:type="dcterms:W3CDTF">2011-10-27T04:25:52Z</dcterms:created>
  <dcterms:modified xsi:type="dcterms:W3CDTF">2011-10-27T05:57:16Z</dcterms:modified>
</cp:coreProperties>
</file>