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2" r:id="rId3"/>
    <p:sldId id="263" r:id="rId4"/>
    <p:sldId id="264" r:id="rId5"/>
    <p:sldId id="259" r:id="rId6"/>
    <p:sldId id="265" r:id="rId7"/>
    <p:sldId id="266" r:id="rId8"/>
    <p:sldId id="267" r:id="rId9"/>
    <p:sldId id="268" r:id="rId10"/>
    <p:sldId id="269" r:id="rId11"/>
    <p:sldId id="271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7"/>
    <a:srgbClr val="800040"/>
    <a:srgbClr val="FF0080"/>
    <a:srgbClr val="5D7E9D"/>
    <a:srgbClr val="191919"/>
    <a:srgbClr val="8000FF"/>
    <a:srgbClr val="00FF80"/>
    <a:srgbClr val="CC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118" autoAdjust="0"/>
    <p:restoredTop sz="91734" autoAdjust="0"/>
  </p:normalViewPr>
  <p:slideViewPr>
    <p:cSldViewPr snapToObjects="1">
      <p:cViewPr varScale="1">
        <p:scale>
          <a:sx n="71" d="100"/>
          <a:sy n="71" d="100"/>
        </p:scale>
        <p:origin x="-852" y="-90"/>
      </p:cViewPr>
      <p:guideLst>
        <p:guide orient="horz" pos="3552"/>
        <p:guide pos="18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ED57C8-E757-4074-9365-62DE8AA90E9D}" type="doc">
      <dgm:prSet loTypeId="urn:microsoft.com/office/officeart/2005/8/layout/radial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3591265-6443-4C04-A2C1-F2D71DE7D7BC}">
      <dgm:prSet phldrT="[Text]"/>
      <dgm:spPr/>
      <dgm:t>
        <a:bodyPr/>
        <a:lstStyle/>
        <a:p>
          <a:r>
            <a:rPr lang="cs-CZ" dirty="0" smtClean="0"/>
            <a:t>Paradigma</a:t>
          </a:r>
          <a:endParaRPr lang="cs-CZ" dirty="0"/>
        </a:p>
      </dgm:t>
    </dgm:pt>
    <dgm:pt modelId="{D17A2501-AC59-4590-B234-75602CD8C3C3}" type="parTrans" cxnId="{DEFDF3B6-27B6-4B12-BBFA-8EF05CFF8308}">
      <dgm:prSet/>
      <dgm:spPr/>
      <dgm:t>
        <a:bodyPr/>
        <a:lstStyle/>
        <a:p>
          <a:endParaRPr lang="cs-CZ"/>
        </a:p>
      </dgm:t>
    </dgm:pt>
    <dgm:pt modelId="{FE647E00-AC8A-4154-9B9F-7182852BBDD5}" type="sibTrans" cxnId="{DEFDF3B6-27B6-4B12-BBFA-8EF05CFF8308}">
      <dgm:prSet/>
      <dgm:spPr/>
      <dgm:t>
        <a:bodyPr/>
        <a:lstStyle/>
        <a:p>
          <a:endParaRPr lang="cs-CZ"/>
        </a:p>
      </dgm:t>
    </dgm:pt>
    <dgm:pt modelId="{54D91580-CEB0-4058-AD09-49F00CDEA61E}">
      <dgm:prSet phldrT="[Text]"/>
      <dgm:spPr/>
      <dgm:t>
        <a:bodyPr/>
        <a:lstStyle/>
        <a:p>
          <a:r>
            <a:rPr lang="cs-CZ" dirty="0" smtClean="0"/>
            <a:t>Optika</a:t>
          </a:r>
          <a:endParaRPr lang="cs-CZ" dirty="0"/>
        </a:p>
      </dgm:t>
    </dgm:pt>
    <dgm:pt modelId="{5A3DD4C5-CD9D-40B0-B755-F406693D1DC0}" type="parTrans" cxnId="{588F4BA5-FFD3-4AD8-AC58-1A7D38E99594}">
      <dgm:prSet/>
      <dgm:spPr/>
      <dgm:t>
        <a:bodyPr/>
        <a:lstStyle/>
        <a:p>
          <a:endParaRPr lang="cs-CZ"/>
        </a:p>
      </dgm:t>
    </dgm:pt>
    <dgm:pt modelId="{F7EAB0A9-9CEB-4BD5-98CB-72C42C68D40D}" type="sibTrans" cxnId="{588F4BA5-FFD3-4AD8-AC58-1A7D38E99594}">
      <dgm:prSet/>
      <dgm:spPr/>
      <dgm:t>
        <a:bodyPr/>
        <a:lstStyle/>
        <a:p>
          <a:endParaRPr lang="cs-CZ"/>
        </a:p>
      </dgm:t>
    </dgm:pt>
    <dgm:pt modelId="{64484D3E-DEFE-4D44-9526-13E188BE1643}">
      <dgm:prSet phldrT="[Text]"/>
      <dgm:spPr/>
      <dgm:t>
        <a:bodyPr/>
        <a:lstStyle/>
        <a:p>
          <a:r>
            <a:rPr lang="cs-CZ" dirty="0" smtClean="0"/>
            <a:t>Jazyk</a:t>
          </a:r>
          <a:endParaRPr lang="cs-CZ" dirty="0"/>
        </a:p>
      </dgm:t>
    </dgm:pt>
    <dgm:pt modelId="{A665EB09-AE91-4106-B522-9782DD9C403C}" type="parTrans" cxnId="{18E1A439-3625-40FE-A94A-67F0E38A8BB1}">
      <dgm:prSet/>
      <dgm:spPr/>
      <dgm:t>
        <a:bodyPr/>
        <a:lstStyle/>
        <a:p>
          <a:endParaRPr lang="cs-CZ"/>
        </a:p>
      </dgm:t>
    </dgm:pt>
    <dgm:pt modelId="{C43621AF-0874-4C57-896D-6279E50C7712}" type="sibTrans" cxnId="{18E1A439-3625-40FE-A94A-67F0E38A8BB1}">
      <dgm:prSet/>
      <dgm:spPr/>
      <dgm:t>
        <a:bodyPr/>
        <a:lstStyle/>
        <a:p>
          <a:endParaRPr lang="cs-CZ"/>
        </a:p>
      </dgm:t>
    </dgm:pt>
    <dgm:pt modelId="{D34F210E-D3C9-49E4-B35A-AF968671E008}">
      <dgm:prSet phldrT="[Text]"/>
      <dgm:spPr/>
      <dgm:t>
        <a:bodyPr/>
        <a:lstStyle/>
        <a:p>
          <a:r>
            <a:rPr lang="cs-CZ" dirty="0" smtClean="0"/>
            <a:t>Metodologie</a:t>
          </a:r>
          <a:endParaRPr lang="cs-CZ" dirty="0"/>
        </a:p>
      </dgm:t>
    </dgm:pt>
    <dgm:pt modelId="{3F4B19D9-40B0-46E6-AA27-928ED22B3F3C}" type="parTrans" cxnId="{B40B056B-B439-46F6-991E-D829D9BD529C}">
      <dgm:prSet/>
      <dgm:spPr/>
      <dgm:t>
        <a:bodyPr/>
        <a:lstStyle/>
        <a:p>
          <a:endParaRPr lang="cs-CZ"/>
        </a:p>
      </dgm:t>
    </dgm:pt>
    <dgm:pt modelId="{A9B22923-A3C6-4501-930B-8250644DEBAB}" type="sibTrans" cxnId="{B40B056B-B439-46F6-991E-D829D9BD529C}">
      <dgm:prSet/>
      <dgm:spPr/>
      <dgm:t>
        <a:bodyPr/>
        <a:lstStyle/>
        <a:p>
          <a:endParaRPr lang="cs-CZ"/>
        </a:p>
      </dgm:t>
    </dgm:pt>
    <dgm:pt modelId="{68766F79-3BD6-47F8-8E2A-89ACF1BFB657}">
      <dgm:prSet phldrT="[Text]"/>
      <dgm:spPr/>
      <dgm:t>
        <a:bodyPr/>
        <a:lstStyle/>
        <a:p>
          <a:r>
            <a:rPr lang="cs-CZ" dirty="0" smtClean="0"/>
            <a:t>Teorie</a:t>
          </a:r>
          <a:endParaRPr lang="cs-CZ" dirty="0"/>
        </a:p>
      </dgm:t>
    </dgm:pt>
    <dgm:pt modelId="{F667DB86-B868-4454-9264-CF7B94CDE8AE}" type="parTrans" cxnId="{FC1CF26B-0407-4FAD-A1A8-5E2DA2B1E483}">
      <dgm:prSet/>
      <dgm:spPr/>
      <dgm:t>
        <a:bodyPr/>
        <a:lstStyle/>
        <a:p>
          <a:endParaRPr lang="cs-CZ"/>
        </a:p>
      </dgm:t>
    </dgm:pt>
    <dgm:pt modelId="{E2B2E0AF-07AB-4867-80CA-D718FAD3D691}" type="sibTrans" cxnId="{FC1CF26B-0407-4FAD-A1A8-5E2DA2B1E483}">
      <dgm:prSet/>
      <dgm:spPr/>
      <dgm:t>
        <a:bodyPr/>
        <a:lstStyle/>
        <a:p>
          <a:endParaRPr lang="cs-CZ"/>
        </a:p>
      </dgm:t>
    </dgm:pt>
    <dgm:pt modelId="{8D9B87A4-40A3-4F77-9598-419502F0BF2B}">
      <dgm:prSet phldrT="[Text]"/>
      <dgm:spPr/>
      <dgm:t>
        <a:bodyPr/>
        <a:lstStyle/>
        <a:p>
          <a:r>
            <a:rPr lang="cs-CZ" dirty="0" smtClean="0"/>
            <a:t>Problematika</a:t>
          </a:r>
          <a:endParaRPr lang="cs-CZ" dirty="0"/>
        </a:p>
      </dgm:t>
    </dgm:pt>
    <dgm:pt modelId="{84A43B95-9E38-4435-8DBF-0920448F69FA}" type="parTrans" cxnId="{0973360B-4805-4F1C-869D-F49201DAC574}">
      <dgm:prSet/>
      <dgm:spPr/>
      <dgm:t>
        <a:bodyPr/>
        <a:lstStyle/>
        <a:p>
          <a:endParaRPr lang="cs-CZ"/>
        </a:p>
      </dgm:t>
    </dgm:pt>
    <dgm:pt modelId="{5389EC6B-10FA-421D-9B0E-7EC63669D01E}" type="sibTrans" cxnId="{0973360B-4805-4F1C-869D-F49201DAC574}">
      <dgm:prSet/>
      <dgm:spPr/>
      <dgm:t>
        <a:bodyPr/>
        <a:lstStyle/>
        <a:p>
          <a:endParaRPr lang="cs-CZ"/>
        </a:p>
      </dgm:t>
    </dgm:pt>
    <dgm:pt modelId="{41A513C2-44FA-4BC4-A7F6-5427B7A2B432}">
      <dgm:prSet phldrT="[Text]"/>
      <dgm:spPr/>
      <dgm:t>
        <a:bodyPr/>
        <a:lstStyle/>
        <a:p>
          <a:r>
            <a:rPr lang="cs-CZ" dirty="0" smtClean="0"/>
            <a:t>Autority</a:t>
          </a:r>
          <a:endParaRPr lang="cs-CZ" dirty="0"/>
        </a:p>
      </dgm:t>
    </dgm:pt>
    <dgm:pt modelId="{44CA32EE-6A74-46C5-B417-8B98933BC10F}" type="parTrans" cxnId="{8B87AE4F-1080-4153-93CC-0D356CB0DED6}">
      <dgm:prSet/>
      <dgm:spPr/>
      <dgm:t>
        <a:bodyPr/>
        <a:lstStyle/>
        <a:p>
          <a:endParaRPr lang="cs-CZ"/>
        </a:p>
      </dgm:t>
    </dgm:pt>
    <dgm:pt modelId="{0E16B39A-9CA3-4AFC-85B6-7D1E67CA0CC7}" type="sibTrans" cxnId="{8B87AE4F-1080-4153-93CC-0D356CB0DED6}">
      <dgm:prSet/>
      <dgm:spPr/>
      <dgm:t>
        <a:bodyPr/>
        <a:lstStyle/>
        <a:p>
          <a:endParaRPr lang="cs-CZ"/>
        </a:p>
      </dgm:t>
    </dgm:pt>
    <dgm:pt modelId="{FCB52FE1-C6F0-47B9-8DFE-D7D5FE3AA7F4}" type="pres">
      <dgm:prSet presAssocID="{B3ED57C8-E757-4074-9365-62DE8AA90E9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AF1785B-FAA0-40A8-849E-7DB1E9A442FE}" type="pres">
      <dgm:prSet presAssocID="{93591265-6443-4C04-A2C1-F2D71DE7D7BC}" presName="centerShape" presStyleLbl="node0" presStyleIdx="0" presStyleCnt="1"/>
      <dgm:spPr/>
      <dgm:t>
        <a:bodyPr/>
        <a:lstStyle/>
        <a:p>
          <a:endParaRPr lang="cs-CZ"/>
        </a:p>
      </dgm:t>
    </dgm:pt>
    <dgm:pt modelId="{C337F5F1-A258-4193-A40C-79EDFA5F7916}" type="pres">
      <dgm:prSet presAssocID="{5A3DD4C5-CD9D-40B0-B755-F406693D1DC0}" presName="parTrans" presStyleLbl="bgSibTrans2D1" presStyleIdx="0" presStyleCnt="6"/>
      <dgm:spPr/>
      <dgm:t>
        <a:bodyPr/>
        <a:lstStyle/>
        <a:p>
          <a:endParaRPr lang="cs-CZ"/>
        </a:p>
      </dgm:t>
    </dgm:pt>
    <dgm:pt modelId="{6E9163DE-6E9B-4CF9-9519-A117FBA70363}" type="pres">
      <dgm:prSet presAssocID="{54D91580-CEB0-4058-AD09-49F00CDEA61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A55019-0006-4245-A4B6-85D994CF7704}" type="pres">
      <dgm:prSet presAssocID="{F667DB86-B868-4454-9264-CF7B94CDE8AE}" presName="parTrans" presStyleLbl="bgSibTrans2D1" presStyleIdx="1" presStyleCnt="6"/>
      <dgm:spPr/>
      <dgm:t>
        <a:bodyPr/>
        <a:lstStyle/>
        <a:p>
          <a:endParaRPr lang="cs-CZ"/>
        </a:p>
      </dgm:t>
    </dgm:pt>
    <dgm:pt modelId="{AD6E30FE-5C31-42DF-96F9-C7C7FB89318D}" type="pres">
      <dgm:prSet presAssocID="{68766F79-3BD6-47F8-8E2A-89ACF1BFB65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7A92C2-2188-428D-9B18-26D7041D9174}" type="pres">
      <dgm:prSet presAssocID="{A665EB09-AE91-4106-B522-9782DD9C403C}" presName="parTrans" presStyleLbl="bgSibTrans2D1" presStyleIdx="2" presStyleCnt="6"/>
      <dgm:spPr/>
      <dgm:t>
        <a:bodyPr/>
        <a:lstStyle/>
        <a:p>
          <a:endParaRPr lang="cs-CZ"/>
        </a:p>
      </dgm:t>
    </dgm:pt>
    <dgm:pt modelId="{7E3A7FE9-93B9-4E9E-92DD-B6E85D0BC48D}" type="pres">
      <dgm:prSet presAssocID="{64484D3E-DEFE-4D44-9526-13E188BE164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BCDCD4-6B52-49AF-9AE4-35A1C9E43091}" type="pres">
      <dgm:prSet presAssocID="{3F4B19D9-40B0-46E6-AA27-928ED22B3F3C}" presName="parTrans" presStyleLbl="bgSibTrans2D1" presStyleIdx="3" presStyleCnt="6"/>
      <dgm:spPr/>
      <dgm:t>
        <a:bodyPr/>
        <a:lstStyle/>
        <a:p>
          <a:endParaRPr lang="cs-CZ"/>
        </a:p>
      </dgm:t>
    </dgm:pt>
    <dgm:pt modelId="{FF053828-0B3E-47AB-A6E3-89DB7AF52D51}" type="pres">
      <dgm:prSet presAssocID="{D34F210E-D3C9-49E4-B35A-AF968671E00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9DED02-F142-4489-827F-E077CF32D47C}" type="pres">
      <dgm:prSet presAssocID="{84A43B95-9E38-4435-8DBF-0920448F69FA}" presName="parTrans" presStyleLbl="bgSibTrans2D1" presStyleIdx="4" presStyleCnt="6"/>
      <dgm:spPr/>
      <dgm:t>
        <a:bodyPr/>
        <a:lstStyle/>
        <a:p>
          <a:endParaRPr lang="cs-CZ"/>
        </a:p>
      </dgm:t>
    </dgm:pt>
    <dgm:pt modelId="{5F219307-C024-48E1-8340-866BD14FA30C}" type="pres">
      <dgm:prSet presAssocID="{8D9B87A4-40A3-4F77-9598-419502F0BF2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8D6691-5BC6-4189-B5E1-5568E5FB8C1D}" type="pres">
      <dgm:prSet presAssocID="{44CA32EE-6A74-46C5-B417-8B98933BC10F}" presName="parTrans" presStyleLbl="bgSibTrans2D1" presStyleIdx="5" presStyleCnt="6"/>
      <dgm:spPr/>
      <dgm:t>
        <a:bodyPr/>
        <a:lstStyle/>
        <a:p>
          <a:endParaRPr lang="cs-CZ"/>
        </a:p>
      </dgm:t>
    </dgm:pt>
    <dgm:pt modelId="{5DFBACB7-1C43-4C36-A3D8-F8A505F4549B}" type="pres">
      <dgm:prSet presAssocID="{41A513C2-44FA-4BC4-A7F6-5427B7A2B43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48B20CB-B643-43E6-98DC-85E5BCC2F8CE}" type="presOf" srcId="{64484D3E-DEFE-4D44-9526-13E188BE1643}" destId="{7E3A7FE9-93B9-4E9E-92DD-B6E85D0BC48D}" srcOrd="0" destOrd="0" presId="urn:microsoft.com/office/officeart/2005/8/layout/radial4"/>
    <dgm:cxn modelId="{05703009-E322-4BA4-824E-B6184CDD568A}" type="presOf" srcId="{F667DB86-B868-4454-9264-CF7B94CDE8AE}" destId="{F8A55019-0006-4245-A4B6-85D994CF7704}" srcOrd="0" destOrd="0" presId="urn:microsoft.com/office/officeart/2005/8/layout/radial4"/>
    <dgm:cxn modelId="{477924B8-28A5-4F1E-A5A8-510B47A552D0}" type="presOf" srcId="{3F4B19D9-40B0-46E6-AA27-928ED22B3F3C}" destId="{09BCDCD4-6B52-49AF-9AE4-35A1C9E43091}" srcOrd="0" destOrd="0" presId="urn:microsoft.com/office/officeart/2005/8/layout/radial4"/>
    <dgm:cxn modelId="{21BD82BA-B971-4C48-96D2-6E99255C213A}" type="presOf" srcId="{41A513C2-44FA-4BC4-A7F6-5427B7A2B432}" destId="{5DFBACB7-1C43-4C36-A3D8-F8A505F4549B}" srcOrd="0" destOrd="0" presId="urn:microsoft.com/office/officeart/2005/8/layout/radial4"/>
    <dgm:cxn modelId="{F81A0947-7D28-4473-BE38-69D3A8F7AE9F}" type="presOf" srcId="{A665EB09-AE91-4106-B522-9782DD9C403C}" destId="{867A92C2-2188-428D-9B18-26D7041D9174}" srcOrd="0" destOrd="0" presId="urn:microsoft.com/office/officeart/2005/8/layout/radial4"/>
    <dgm:cxn modelId="{80D8980C-6C69-447D-9A88-8DEC6384E789}" type="presOf" srcId="{B3ED57C8-E757-4074-9365-62DE8AA90E9D}" destId="{FCB52FE1-C6F0-47B9-8DFE-D7D5FE3AA7F4}" srcOrd="0" destOrd="0" presId="urn:microsoft.com/office/officeart/2005/8/layout/radial4"/>
    <dgm:cxn modelId="{5BE9CFF1-CC3F-4A09-B365-2E4C2BAFF631}" type="presOf" srcId="{68766F79-3BD6-47F8-8E2A-89ACF1BFB657}" destId="{AD6E30FE-5C31-42DF-96F9-C7C7FB89318D}" srcOrd="0" destOrd="0" presId="urn:microsoft.com/office/officeart/2005/8/layout/radial4"/>
    <dgm:cxn modelId="{8EE11CFD-E0FF-4443-82C0-D5AB109865E8}" type="presOf" srcId="{54D91580-CEB0-4058-AD09-49F00CDEA61E}" destId="{6E9163DE-6E9B-4CF9-9519-A117FBA70363}" srcOrd="0" destOrd="0" presId="urn:microsoft.com/office/officeart/2005/8/layout/radial4"/>
    <dgm:cxn modelId="{FC1CF26B-0407-4FAD-A1A8-5E2DA2B1E483}" srcId="{93591265-6443-4C04-A2C1-F2D71DE7D7BC}" destId="{68766F79-3BD6-47F8-8E2A-89ACF1BFB657}" srcOrd="1" destOrd="0" parTransId="{F667DB86-B868-4454-9264-CF7B94CDE8AE}" sibTransId="{E2B2E0AF-07AB-4867-80CA-D718FAD3D691}"/>
    <dgm:cxn modelId="{B8AEAEC0-6A87-4588-9610-05E0468AD608}" type="presOf" srcId="{44CA32EE-6A74-46C5-B417-8B98933BC10F}" destId="{E48D6691-5BC6-4189-B5E1-5568E5FB8C1D}" srcOrd="0" destOrd="0" presId="urn:microsoft.com/office/officeart/2005/8/layout/radial4"/>
    <dgm:cxn modelId="{27E7ACEB-D612-4BC3-A6AE-C7800DDF92F9}" type="presOf" srcId="{84A43B95-9E38-4435-8DBF-0920448F69FA}" destId="{859DED02-F142-4489-827F-E077CF32D47C}" srcOrd="0" destOrd="0" presId="urn:microsoft.com/office/officeart/2005/8/layout/radial4"/>
    <dgm:cxn modelId="{DEFDF3B6-27B6-4B12-BBFA-8EF05CFF8308}" srcId="{B3ED57C8-E757-4074-9365-62DE8AA90E9D}" destId="{93591265-6443-4C04-A2C1-F2D71DE7D7BC}" srcOrd="0" destOrd="0" parTransId="{D17A2501-AC59-4590-B234-75602CD8C3C3}" sibTransId="{FE647E00-AC8A-4154-9B9F-7182852BBDD5}"/>
    <dgm:cxn modelId="{0973360B-4805-4F1C-869D-F49201DAC574}" srcId="{93591265-6443-4C04-A2C1-F2D71DE7D7BC}" destId="{8D9B87A4-40A3-4F77-9598-419502F0BF2B}" srcOrd="4" destOrd="0" parTransId="{84A43B95-9E38-4435-8DBF-0920448F69FA}" sibTransId="{5389EC6B-10FA-421D-9B0E-7EC63669D01E}"/>
    <dgm:cxn modelId="{588F4BA5-FFD3-4AD8-AC58-1A7D38E99594}" srcId="{93591265-6443-4C04-A2C1-F2D71DE7D7BC}" destId="{54D91580-CEB0-4058-AD09-49F00CDEA61E}" srcOrd="0" destOrd="0" parTransId="{5A3DD4C5-CD9D-40B0-B755-F406693D1DC0}" sibTransId="{F7EAB0A9-9CEB-4BD5-98CB-72C42C68D40D}"/>
    <dgm:cxn modelId="{05050623-3A44-45D3-8E2B-3F18933A0D49}" type="presOf" srcId="{D34F210E-D3C9-49E4-B35A-AF968671E008}" destId="{FF053828-0B3E-47AB-A6E3-89DB7AF52D51}" srcOrd="0" destOrd="0" presId="urn:microsoft.com/office/officeart/2005/8/layout/radial4"/>
    <dgm:cxn modelId="{18E1A439-3625-40FE-A94A-67F0E38A8BB1}" srcId="{93591265-6443-4C04-A2C1-F2D71DE7D7BC}" destId="{64484D3E-DEFE-4D44-9526-13E188BE1643}" srcOrd="2" destOrd="0" parTransId="{A665EB09-AE91-4106-B522-9782DD9C403C}" sibTransId="{C43621AF-0874-4C57-896D-6279E50C7712}"/>
    <dgm:cxn modelId="{951F5159-0119-4C94-9DA0-416775C5806F}" type="presOf" srcId="{5A3DD4C5-CD9D-40B0-B755-F406693D1DC0}" destId="{C337F5F1-A258-4193-A40C-79EDFA5F7916}" srcOrd="0" destOrd="0" presId="urn:microsoft.com/office/officeart/2005/8/layout/radial4"/>
    <dgm:cxn modelId="{132AC8FE-E6F5-47DF-B610-740AF10017DE}" type="presOf" srcId="{93591265-6443-4C04-A2C1-F2D71DE7D7BC}" destId="{DAF1785B-FAA0-40A8-849E-7DB1E9A442FE}" srcOrd="0" destOrd="0" presId="urn:microsoft.com/office/officeart/2005/8/layout/radial4"/>
    <dgm:cxn modelId="{8B87AE4F-1080-4153-93CC-0D356CB0DED6}" srcId="{93591265-6443-4C04-A2C1-F2D71DE7D7BC}" destId="{41A513C2-44FA-4BC4-A7F6-5427B7A2B432}" srcOrd="5" destOrd="0" parTransId="{44CA32EE-6A74-46C5-B417-8B98933BC10F}" sibTransId="{0E16B39A-9CA3-4AFC-85B6-7D1E67CA0CC7}"/>
    <dgm:cxn modelId="{B40B056B-B439-46F6-991E-D829D9BD529C}" srcId="{93591265-6443-4C04-A2C1-F2D71DE7D7BC}" destId="{D34F210E-D3C9-49E4-B35A-AF968671E008}" srcOrd="3" destOrd="0" parTransId="{3F4B19D9-40B0-46E6-AA27-928ED22B3F3C}" sibTransId="{A9B22923-A3C6-4501-930B-8250644DEBAB}"/>
    <dgm:cxn modelId="{5A6ED44A-EADA-44A4-86ED-4D489628A5AA}" type="presOf" srcId="{8D9B87A4-40A3-4F77-9598-419502F0BF2B}" destId="{5F219307-C024-48E1-8340-866BD14FA30C}" srcOrd="0" destOrd="0" presId="urn:microsoft.com/office/officeart/2005/8/layout/radial4"/>
    <dgm:cxn modelId="{49B56CF1-A350-4973-90A0-38AC88A1C055}" type="presParOf" srcId="{FCB52FE1-C6F0-47B9-8DFE-D7D5FE3AA7F4}" destId="{DAF1785B-FAA0-40A8-849E-7DB1E9A442FE}" srcOrd="0" destOrd="0" presId="urn:microsoft.com/office/officeart/2005/8/layout/radial4"/>
    <dgm:cxn modelId="{7C6EB23C-2DAC-4E4A-BE2B-7FBFA5E91B0C}" type="presParOf" srcId="{FCB52FE1-C6F0-47B9-8DFE-D7D5FE3AA7F4}" destId="{C337F5F1-A258-4193-A40C-79EDFA5F7916}" srcOrd="1" destOrd="0" presId="urn:microsoft.com/office/officeart/2005/8/layout/radial4"/>
    <dgm:cxn modelId="{5CB1159F-2516-4B74-BD32-EDFEE2A8A8FE}" type="presParOf" srcId="{FCB52FE1-C6F0-47B9-8DFE-D7D5FE3AA7F4}" destId="{6E9163DE-6E9B-4CF9-9519-A117FBA70363}" srcOrd="2" destOrd="0" presId="urn:microsoft.com/office/officeart/2005/8/layout/radial4"/>
    <dgm:cxn modelId="{1F98D16A-E0A5-4C82-9566-0A05ED7A23C7}" type="presParOf" srcId="{FCB52FE1-C6F0-47B9-8DFE-D7D5FE3AA7F4}" destId="{F8A55019-0006-4245-A4B6-85D994CF7704}" srcOrd="3" destOrd="0" presId="urn:microsoft.com/office/officeart/2005/8/layout/radial4"/>
    <dgm:cxn modelId="{0BEB3DBB-D00B-452B-9A14-7DA5BD2E5156}" type="presParOf" srcId="{FCB52FE1-C6F0-47B9-8DFE-D7D5FE3AA7F4}" destId="{AD6E30FE-5C31-42DF-96F9-C7C7FB89318D}" srcOrd="4" destOrd="0" presId="urn:microsoft.com/office/officeart/2005/8/layout/radial4"/>
    <dgm:cxn modelId="{5DE8B1C8-CDE1-41E8-BCDB-E8B20097A55A}" type="presParOf" srcId="{FCB52FE1-C6F0-47B9-8DFE-D7D5FE3AA7F4}" destId="{867A92C2-2188-428D-9B18-26D7041D9174}" srcOrd="5" destOrd="0" presId="urn:microsoft.com/office/officeart/2005/8/layout/radial4"/>
    <dgm:cxn modelId="{FC9DAC96-A28B-45A5-ACCD-39B7A31FF51B}" type="presParOf" srcId="{FCB52FE1-C6F0-47B9-8DFE-D7D5FE3AA7F4}" destId="{7E3A7FE9-93B9-4E9E-92DD-B6E85D0BC48D}" srcOrd="6" destOrd="0" presId="urn:microsoft.com/office/officeart/2005/8/layout/radial4"/>
    <dgm:cxn modelId="{185A2284-17B3-4EF8-AAB4-8DE947F9B457}" type="presParOf" srcId="{FCB52FE1-C6F0-47B9-8DFE-D7D5FE3AA7F4}" destId="{09BCDCD4-6B52-49AF-9AE4-35A1C9E43091}" srcOrd="7" destOrd="0" presId="urn:microsoft.com/office/officeart/2005/8/layout/radial4"/>
    <dgm:cxn modelId="{E3F86552-C4BD-4434-A370-66C52E440451}" type="presParOf" srcId="{FCB52FE1-C6F0-47B9-8DFE-D7D5FE3AA7F4}" destId="{FF053828-0B3E-47AB-A6E3-89DB7AF52D51}" srcOrd="8" destOrd="0" presId="urn:microsoft.com/office/officeart/2005/8/layout/radial4"/>
    <dgm:cxn modelId="{81848922-1E52-4CEB-AC2A-B8226DB60291}" type="presParOf" srcId="{FCB52FE1-C6F0-47B9-8DFE-D7D5FE3AA7F4}" destId="{859DED02-F142-4489-827F-E077CF32D47C}" srcOrd="9" destOrd="0" presId="urn:microsoft.com/office/officeart/2005/8/layout/radial4"/>
    <dgm:cxn modelId="{D3F5E82D-0EB6-4C59-A492-46DEE5E43F5C}" type="presParOf" srcId="{FCB52FE1-C6F0-47B9-8DFE-D7D5FE3AA7F4}" destId="{5F219307-C024-48E1-8340-866BD14FA30C}" srcOrd="10" destOrd="0" presId="urn:microsoft.com/office/officeart/2005/8/layout/radial4"/>
    <dgm:cxn modelId="{C0FAF226-436B-4C6C-B15E-415476CF15BA}" type="presParOf" srcId="{FCB52FE1-C6F0-47B9-8DFE-D7D5FE3AA7F4}" destId="{E48D6691-5BC6-4189-B5E1-5568E5FB8C1D}" srcOrd="11" destOrd="0" presId="urn:microsoft.com/office/officeart/2005/8/layout/radial4"/>
    <dgm:cxn modelId="{0106FA7B-A407-4796-AB76-316A587CC953}" type="presParOf" srcId="{FCB52FE1-C6F0-47B9-8DFE-D7D5FE3AA7F4}" destId="{5DFBACB7-1C43-4C36-A3D8-F8A505F4549B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F1785B-FAA0-40A8-849E-7DB1E9A442FE}">
      <dsp:nvSpPr>
        <dsp:cNvPr id="0" name=""/>
        <dsp:cNvSpPr/>
      </dsp:nvSpPr>
      <dsp:spPr>
        <a:xfrm>
          <a:off x="2662245" y="2520378"/>
          <a:ext cx="1948317" cy="19483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Paradigma</a:t>
          </a:r>
          <a:endParaRPr lang="cs-CZ" sz="2100" kern="1200" dirty="0"/>
        </a:p>
      </dsp:txBody>
      <dsp:txXfrm>
        <a:off x="2662245" y="2520378"/>
        <a:ext cx="1948317" cy="1948317"/>
      </dsp:txXfrm>
    </dsp:sp>
    <dsp:sp modelId="{C337F5F1-A258-4193-A40C-79EDFA5F7916}">
      <dsp:nvSpPr>
        <dsp:cNvPr id="0" name=""/>
        <dsp:cNvSpPr/>
      </dsp:nvSpPr>
      <dsp:spPr>
        <a:xfrm rot="10800000">
          <a:off x="682645" y="3216901"/>
          <a:ext cx="1870721" cy="55527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9163DE-6E9B-4CF9-9519-A117FBA70363}">
      <dsp:nvSpPr>
        <dsp:cNvPr id="0" name=""/>
        <dsp:cNvSpPr/>
      </dsp:nvSpPr>
      <dsp:spPr>
        <a:xfrm>
          <a:off x="734" y="2949007"/>
          <a:ext cx="1363821" cy="1091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Optika</a:t>
          </a:r>
          <a:endParaRPr lang="cs-CZ" sz="1600" kern="1200" dirty="0"/>
        </a:p>
      </dsp:txBody>
      <dsp:txXfrm>
        <a:off x="734" y="2949007"/>
        <a:ext cx="1363821" cy="1091057"/>
      </dsp:txXfrm>
    </dsp:sp>
    <dsp:sp modelId="{F8A55019-0006-4245-A4B6-85D994CF7704}">
      <dsp:nvSpPr>
        <dsp:cNvPr id="0" name=""/>
        <dsp:cNvSpPr/>
      </dsp:nvSpPr>
      <dsp:spPr>
        <a:xfrm rot="12960000">
          <a:off x="1068125" y="2030517"/>
          <a:ext cx="1870721" cy="55527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6E30FE-5C31-42DF-96F9-C7C7FB89318D}">
      <dsp:nvSpPr>
        <dsp:cNvPr id="0" name=""/>
        <dsp:cNvSpPr/>
      </dsp:nvSpPr>
      <dsp:spPr>
        <a:xfrm>
          <a:off x="564852" y="1212832"/>
          <a:ext cx="1363821" cy="1091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Teorie</a:t>
          </a:r>
          <a:endParaRPr lang="cs-CZ" sz="1600" kern="1200" dirty="0"/>
        </a:p>
      </dsp:txBody>
      <dsp:txXfrm>
        <a:off x="564852" y="1212832"/>
        <a:ext cx="1363821" cy="1091057"/>
      </dsp:txXfrm>
    </dsp:sp>
    <dsp:sp modelId="{867A92C2-2188-428D-9B18-26D7041D9174}">
      <dsp:nvSpPr>
        <dsp:cNvPr id="0" name=""/>
        <dsp:cNvSpPr/>
      </dsp:nvSpPr>
      <dsp:spPr>
        <a:xfrm rot="15120000">
          <a:off x="2077324" y="1297291"/>
          <a:ext cx="1870721" cy="55527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3A7FE9-93B9-4E9E-92DD-B6E85D0BC48D}">
      <dsp:nvSpPr>
        <dsp:cNvPr id="0" name=""/>
        <dsp:cNvSpPr/>
      </dsp:nvSpPr>
      <dsp:spPr>
        <a:xfrm>
          <a:off x="2041731" y="139816"/>
          <a:ext cx="1363821" cy="1091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Jazyk</a:t>
          </a:r>
          <a:endParaRPr lang="cs-CZ" sz="1600" kern="1200" dirty="0"/>
        </a:p>
      </dsp:txBody>
      <dsp:txXfrm>
        <a:off x="2041731" y="139816"/>
        <a:ext cx="1363821" cy="1091057"/>
      </dsp:txXfrm>
    </dsp:sp>
    <dsp:sp modelId="{09BCDCD4-6B52-49AF-9AE4-35A1C9E43091}">
      <dsp:nvSpPr>
        <dsp:cNvPr id="0" name=""/>
        <dsp:cNvSpPr/>
      </dsp:nvSpPr>
      <dsp:spPr>
        <a:xfrm rot="17280000">
          <a:off x="3324762" y="1297291"/>
          <a:ext cx="1870721" cy="55527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053828-0B3E-47AB-A6E3-89DB7AF52D51}">
      <dsp:nvSpPr>
        <dsp:cNvPr id="0" name=""/>
        <dsp:cNvSpPr/>
      </dsp:nvSpPr>
      <dsp:spPr>
        <a:xfrm>
          <a:off x="3867254" y="139816"/>
          <a:ext cx="1363821" cy="1091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Metodologie</a:t>
          </a:r>
          <a:endParaRPr lang="cs-CZ" sz="1600" kern="1200" dirty="0"/>
        </a:p>
      </dsp:txBody>
      <dsp:txXfrm>
        <a:off x="3867254" y="139816"/>
        <a:ext cx="1363821" cy="1091057"/>
      </dsp:txXfrm>
    </dsp:sp>
    <dsp:sp modelId="{859DED02-F142-4489-827F-E077CF32D47C}">
      <dsp:nvSpPr>
        <dsp:cNvPr id="0" name=""/>
        <dsp:cNvSpPr/>
      </dsp:nvSpPr>
      <dsp:spPr>
        <a:xfrm rot="19440000">
          <a:off x="4333960" y="2030517"/>
          <a:ext cx="1870721" cy="55527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219307-C024-48E1-8340-866BD14FA30C}">
      <dsp:nvSpPr>
        <dsp:cNvPr id="0" name=""/>
        <dsp:cNvSpPr/>
      </dsp:nvSpPr>
      <dsp:spPr>
        <a:xfrm>
          <a:off x="5344133" y="1212832"/>
          <a:ext cx="1363821" cy="1091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Problematika</a:t>
          </a:r>
          <a:endParaRPr lang="cs-CZ" sz="1600" kern="1200" dirty="0"/>
        </a:p>
      </dsp:txBody>
      <dsp:txXfrm>
        <a:off x="5344133" y="1212832"/>
        <a:ext cx="1363821" cy="1091057"/>
      </dsp:txXfrm>
    </dsp:sp>
    <dsp:sp modelId="{E48D6691-5BC6-4189-B5E1-5568E5FB8C1D}">
      <dsp:nvSpPr>
        <dsp:cNvPr id="0" name=""/>
        <dsp:cNvSpPr/>
      </dsp:nvSpPr>
      <dsp:spPr>
        <a:xfrm>
          <a:off x="4719440" y="3216901"/>
          <a:ext cx="1870721" cy="55527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FBACB7-1C43-4C36-A3D8-F8A505F4549B}">
      <dsp:nvSpPr>
        <dsp:cNvPr id="0" name=""/>
        <dsp:cNvSpPr/>
      </dsp:nvSpPr>
      <dsp:spPr>
        <a:xfrm>
          <a:off x="5908251" y="2949007"/>
          <a:ext cx="1363821" cy="1091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Autority</a:t>
          </a:r>
          <a:endParaRPr lang="cs-CZ" sz="1600" kern="1200" dirty="0"/>
        </a:p>
      </dsp:txBody>
      <dsp:txXfrm>
        <a:off x="5908251" y="2949007"/>
        <a:ext cx="1363821" cy="1091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56D097B-FF74-4780-BD9C-64E86CC31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4277473-7E47-4A8F-9040-149FADF45D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2369E8-77ED-4486-BD82-75E88BE77A6B}" type="slidenum">
              <a:rPr lang="en-US"/>
              <a:pPr/>
              <a:t>1</a:t>
            </a:fld>
            <a:endParaRPr 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17EC21-4285-4B0F-9402-DEA73C3AB3F7}" type="slidenum">
              <a:rPr lang="en-US"/>
              <a:pPr/>
              <a:t>2</a:t>
            </a:fld>
            <a:endParaRPr 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21712B-A07E-461E-BC82-3ADACB757865}" type="slidenum">
              <a:rPr lang="en-US"/>
              <a:pPr/>
              <a:t>3</a:t>
            </a:fld>
            <a:endParaRPr 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14C5B1-B214-4A85-869F-C69B77A04B9E}" type="slidenum">
              <a:rPr lang="en-US"/>
              <a:pPr/>
              <a:t>4</a:t>
            </a:fld>
            <a:endParaRPr lang="en-US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976687-BCFE-4DFB-87ED-017AD1993767}" type="slidenum">
              <a:rPr lang="en-US"/>
              <a:pPr/>
              <a:t>5</a:t>
            </a:fld>
            <a:endParaRPr lang="en-U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5F040F-266D-4B15-B782-2DDDAFBF42A5}" type="slidenum">
              <a:rPr lang="en-US"/>
              <a:pPr/>
              <a:t>6</a:t>
            </a:fld>
            <a:endParaRPr lang="en-US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GB"/>
          </a:p>
        </p:txBody>
      </p:sp>
      <p:pic>
        <p:nvPicPr>
          <p:cNvPr id="5" name="Picture 21" descr="padandpen"/>
          <p:cNvPicPr>
            <a:picLocks noChangeAspect="1" noChangeArrowheads="1"/>
          </p:cNvPicPr>
          <p:nvPr userDrawn="1"/>
        </p:nvPicPr>
        <p:blipFill>
          <a:blip r:embed="rId2" cstate="print"/>
          <a:srcRect l="1335" t="253" r="1352" b="2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889065-1B0B-4FC8-995F-F582B5DF0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76D70-2DC2-46EA-9E78-C3FFDD352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4AB18-B80F-41B5-B023-BE4AFFE73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DC505-8CC2-48AC-A78B-C57DEEFE3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B65DE-C588-4E11-BCF5-51D3652CC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67D18-9DA9-4182-87B5-6214E4CFB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3290B-BC21-4A55-8927-6FBCD710E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9D591-68F0-4315-80FD-82044DB82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FD7F0-995A-4260-A1D3-888DC1233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9DA01-1B32-4BCE-9CBB-7C9A8565E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44329-028A-4712-ADE8-6842FAC4B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AAEBD-2CB7-4686-9FE1-542F99C18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73FBC-E078-4F64-A462-827CA36E1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0AE79E0-C8B8-4436-B062-47734A3F7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1" descr="justpad"/>
          <p:cNvPicPr>
            <a:picLocks noChangeAspect="1" noChangeArrowheads="1"/>
          </p:cNvPicPr>
          <p:nvPr userDrawn="1"/>
        </p:nvPicPr>
        <p:blipFill>
          <a:blip r:embed="rId15" cstate="print"/>
          <a:srcRect l="1335" t="253" r="1352" b="2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075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2110" name="Rectangle 62"/>
          <p:cNvSpPr>
            <a:spLocks noChangeArrowheads="1"/>
          </p:cNvSpPr>
          <p:nvPr/>
        </p:nvSpPr>
        <p:spPr bwMode="auto">
          <a:xfrm>
            <a:off x="1331913" y="2506663"/>
            <a:ext cx="5903912" cy="160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sz="5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Metodologie ISK</a:t>
            </a:r>
          </a:p>
          <a:p>
            <a:pPr>
              <a:defRPr/>
            </a:pPr>
            <a:r>
              <a:rPr lang="cs-CZ" sz="4400" b="1" i="1" dirty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Věda, paradigma, teorie</a:t>
            </a:r>
            <a:endParaRPr lang="en-US" sz="4400" b="1" i="1" dirty="0">
              <a:solidFill>
                <a:schemeClr val="accent5">
                  <a:lumMod val="9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7" name="Rectangle 63"/>
          <p:cNvSpPr>
            <a:spLocks noChangeArrowheads="1"/>
          </p:cNvSpPr>
          <p:nvPr/>
        </p:nvSpPr>
        <p:spPr bwMode="auto">
          <a:xfrm>
            <a:off x="3455988" y="5638800"/>
            <a:ext cx="4722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 dirty="0">
                <a:latin typeface="Calibri" pitchFamily="34" charset="0"/>
                <a:cs typeface="Calibri" pitchFamily="34" charset="0"/>
              </a:rPr>
              <a:t>Ladislava Suchá, </a:t>
            </a:r>
            <a:r>
              <a:rPr lang="cs-CZ" sz="2400" b="1" i="1" dirty="0" smtClean="0">
                <a:latin typeface="Calibri" pitchFamily="34" charset="0"/>
                <a:cs typeface="Calibri" pitchFamily="34" charset="0"/>
              </a:rPr>
              <a:t>30. září </a:t>
            </a:r>
            <a:r>
              <a:rPr lang="cs-CZ" sz="2400" b="1" i="1" dirty="0">
                <a:latin typeface="Calibri" pitchFamily="34" charset="0"/>
                <a:cs typeface="Calibri" pitchFamily="34" charset="0"/>
              </a:rPr>
              <a:t>2011, Brno</a:t>
            </a:r>
            <a:endParaRPr lang="en-US" sz="24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7931150" cy="11890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Metateorie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podle </a:t>
            </a: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Bates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(2005)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931150" cy="4427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Filozoficko-analytický přístup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Teoretický výzkum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Různé filozofické pohledy - lze mluvit o jednom paradigmatu?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7931150" cy="11890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Metateorie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podle </a:t>
            </a: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Bates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(2005)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931150" cy="4427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Kritická teorie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Inspirovaná Frankfurtskou školou (Marx, Weber, Freud), post-strukturalismem (Foucault) atd.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Vztah moci a vědění – hegemonie a nerovnost (kritika předchozích výzkumů)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Co je informace/znalost? </a:t>
            </a:r>
            <a:r>
              <a:rPr lang="en-US" smtClean="0">
                <a:latin typeface="Calibri" pitchFamily="34" charset="0"/>
                <a:cs typeface="Calibri" pitchFamily="34" charset="0"/>
              </a:rPr>
              <a:t>* 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Kdo o tom rozhoduje? (WHASP)</a:t>
            </a:r>
            <a:r>
              <a:rPr lang="en-US" smtClean="0">
                <a:latin typeface="Calibri" pitchFamily="34" charset="0"/>
                <a:cs typeface="Calibri" pitchFamily="34" charset="0"/>
              </a:rPr>
              <a:t> *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 Kdo z toho těží / kdo ne?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7931150" cy="11890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Metateorie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podle </a:t>
            </a: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Bates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(2005)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931150" cy="4427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Etnografický přístup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Nejprve v antropologii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Field research: pozorování, studium dokumentů, rozhovory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7931150" cy="11890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Metateorie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podle </a:t>
            </a: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Bates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(2005)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931150" cy="4427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Sociokognitivní přístup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Odpověď na kognitivní paradigma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Využívání informace je determinováno individuálně i sociálně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V ISK typicky doménová analýza (Hjørland &amp; Albrechtsen, 1995) – sleduje organizaci znalostí v (odbborných, oborových, volnočasových) komunitách </a:t>
            </a:r>
          </a:p>
          <a:p>
            <a:pPr eaLnBrk="1" hangingPunct="1"/>
            <a:endParaRPr lang="cs-CZ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7931150" cy="11890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Metateorie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podle </a:t>
            </a: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Bates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(2005)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931150" cy="4427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Kognitivní přístup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Zaměření na to, jak jedinec zpracovává informace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Kognitivní procesy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7931150" cy="11890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Metateorie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podle </a:t>
            </a: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Bates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(2005)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931150" cy="4427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Bibliometrie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Dokumenty jako odraz stavu vědeckého poznání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Kvantitativní analýza vědecké komunikace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Citační analýzy, webometrie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Bibliometrické zákony</a:t>
            </a:r>
          </a:p>
          <a:p>
            <a:pPr eaLnBrk="1" hangingPunct="1"/>
            <a:endParaRPr lang="cs-CZ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7931150" cy="11890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Metateorie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podle </a:t>
            </a: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Bates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(2005)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931150" cy="4427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Fyzikální přístupy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Shannonova teorie informace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Nejblíže k přírodním vědám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7931150" cy="11890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Metateorie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podle </a:t>
            </a: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Bates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(2005)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931150" cy="4427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Technologický přístup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Uplatnění při konstrukci informačních systémů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Zpracování přirozeného jazyka, AI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Otázka „Funguje to?“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7931150" cy="11890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Metateorie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podle </a:t>
            </a: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Bates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(2005)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931150" cy="4427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Na uživatele zaměřený přístup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Jde za technologický přístup – zaměřuje se na uživatelskou přívětivost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Typicky uživatelská testování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Design informačních systému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Design služeb (?)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7931150" cy="11890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Metateorie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podle </a:t>
            </a: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Bates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(2005)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931150" cy="4427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Evolucionaristický přístup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Biologie, evoluční psychologie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Nový přístup v ISK (?)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792163" y="657225"/>
            <a:ext cx="7894637" cy="97155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Věda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, paradigma, teorie</a:t>
            </a:r>
            <a:endParaRPr lang="cs-CZ" dirty="0" smtClean="0">
              <a:solidFill>
                <a:schemeClr val="accent5">
                  <a:lumMod val="9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92163" y="1881188"/>
            <a:ext cx="7894637" cy="4176712"/>
          </a:xfrm>
          <a:prstGeom prst="rect">
            <a:avLst/>
          </a:prstGeom>
          <a:noFill/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defRPr/>
            </a:pPr>
            <a:r>
              <a:rPr lang="cs-CZ" sz="3200" b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Věda</a:t>
            </a:r>
          </a:p>
          <a:p>
            <a:pPr>
              <a:lnSpc>
                <a:spcPct val="114000"/>
              </a:lnSpc>
              <a:spcBef>
                <a:spcPts val="600"/>
              </a:spcBef>
              <a:defRPr/>
            </a:pPr>
            <a:r>
              <a:rPr lang="cs-CZ" sz="3200" i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„Užití systematických metod empirického pozorování, teoretické analýzy a logického vyhodnocování argumentů za účelem vytvoření souhrnu znalostí v určité oblasti“ </a:t>
            </a:r>
          </a:p>
          <a:p>
            <a:pPr algn="r">
              <a:lnSpc>
                <a:spcPct val="114000"/>
              </a:lnSpc>
              <a:spcBef>
                <a:spcPts val="600"/>
              </a:spcBef>
              <a:defRPr/>
            </a:pPr>
            <a:r>
              <a:rPr lang="cs-CZ" sz="3200" i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cs-CZ" sz="3200" i="1" dirty="0" err="1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Giddens</a:t>
            </a:r>
            <a:r>
              <a:rPr lang="cs-CZ" sz="3200" i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2001: s. 27)</a:t>
            </a:r>
          </a:p>
          <a:p>
            <a:pPr algn="r">
              <a:lnSpc>
                <a:spcPct val="114000"/>
              </a:lnSpc>
              <a:spcBef>
                <a:spcPts val="600"/>
              </a:spcBef>
              <a:defRPr/>
            </a:pPr>
            <a:endParaRPr lang="cs-CZ" sz="3200" i="1" dirty="0">
              <a:solidFill>
                <a:schemeClr val="tx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7931150" cy="11890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Cvičení</a:t>
            </a:r>
          </a:p>
        </p:txBody>
      </p:sp>
      <p:pic>
        <p:nvPicPr>
          <p:cNvPr id="22531" name="Picture 4" descr="http://upload.wikimedia.org/wikipedia/commons/thumb/f/f7/Cup-o-coffee-simple.svg/400px-Cup-o-coffee-simpl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8400" y="2528888"/>
            <a:ext cx="5184775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792163" y="657225"/>
            <a:ext cx="7894637" cy="97155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Věda, </a:t>
            </a:r>
            <a:r>
              <a:rPr lang="cs-CZ" b="1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paradigma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, teorie</a:t>
            </a:r>
            <a:endParaRPr lang="cs-CZ" dirty="0" smtClean="0">
              <a:solidFill>
                <a:schemeClr val="accent5">
                  <a:lumMod val="9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92163" y="1881188"/>
            <a:ext cx="7894637" cy="4176712"/>
          </a:xfrm>
          <a:prstGeom prst="rect">
            <a:avLst/>
          </a:prstGeom>
          <a:noFill/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defRPr/>
            </a:pPr>
            <a:r>
              <a:rPr lang="cs-CZ" sz="2800" b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Paradigma</a:t>
            </a:r>
          </a:p>
          <a:p>
            <a:pPr>
              <a:lnSpc>
                <a:spcPct val="114000"/>
              </a:lnSpc>
              <a:spcBef>
                <a:spcPts val="600"/>
              </a:spcBef>
              <a:defRPr/>
            </a:pPr>
            <a:r>
              <a:rPr lang="cs-CZ" sz="2800" i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„Za paradigma považuji obecně uznávané výsledky, které v dané chvíli představují pro společenství odborníků model problémů a jejich řešení“ </a:t>
            </a:r>
          </a:p>
          <a:p>
            <a:pPr>
              <a:lnSpc>
                <a:spcPct val="114000"/>
              </a:lnSpc>
              <a:spcBef>
                <a:spcPts val="600"/>
              </a:spcBef>
              <a:defRPr/>
            </a:pPr>
            <a:r>
              <a:rPr lang="cs-CZ" sz="2800" i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„Paradigma je to, co členové vědeckého společenství sdílejí, a naopak: vědecké společenství se skládá z lidí, kteří sdílejí nějaké paradigma.“</a:t>
            </a:r>
          </a:p>
          <a:p>
            <a:pPr algn="r">
              <a:lnSpc>
                <a:spcPct val="114000"/>
              </a:lnSpc>
              <a:spcBef>
                <a:spcPts val="600"/>
              </a:spcBef>
              <a:defRPr/>
            </a:pPr>
            <a:r>
              <a:rPr lang="cs-CZ" sz="2800" i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cs-CZ" sz="2800" i="1" dirty="0" err="1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Kuhn</a:t>
            </a:r>
            <a:r>
              <a:rPr lang="cs-CZ" sz="2800" i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1997)</a:t>
            </a:r>
          </a:p>
          <a:p>
            <a:pPr algn="r">
              <a:lnSpc>
                <a:spcPct val="114000"/>
              </a:lnSpc>
              <a:spcBef>
                <a:spcPts val="600"/>
              </a:spcBef>
              <a:defRPr/>
            </a:pPr>
            <a:endParaRPr lang="cs-CZ" sz="2800" i="1" dirty="0">
              <a:solidFill>
                <a:schemeClr val="tx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792163" y="657225"/>
            <a:ext cx="7894637" cy="97155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Věda, </a:t>
            </a:r>
            <a:r>
              <a:rPr lang="cs-CZ" b="1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paradigma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, teorie</a:t>
            </a:r>
            <a:endParaRPr lang="cs-CZ" dirty="0" smtClean="0">
              <a:solidFill>
                <a:schemeClr val="accent5">
                  <a:lumMod val="9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92163" y="1881188"/>
            <a:ext cx="7894637" cy="4176712"/>
          </a:xfrm>
          <a:prstGeom prst="rect">
            <a:avLst/>
          </a:prstGeom>
          <a:noFill/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defRPr/>
            </a:pPr>
            <a:endParaRPr lang="cs-CZ" sz="2400" b="1" dirty="0">
              <a:solidFill>
                <a:schemeClr val="tx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971600" y="1700808"/>
          <a:ext cx="727280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8"/>
          <p:cNvSpPr>
            <a:spLocks noChangeArrowheads="1"/>
          </p:cNvSpPr>
          <p:nvPr/>
        </p:nvSpPr>
        <p:spPr bwMode="auto">
          <a:xfrm rot="2448511">
            <a:off x="1257300" y="723900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171" name="Rectangle 29"/>
          <p:cNvSpPr>
            <a:spLocks noChangeArrowheads="1"/>
          </p:cNvSpPr>
          <p:nvPr/>
        </p:nvSpPr>
        <p:spPr bwMode="auto">
          <a:xfrm rot="7848511">
            <a:off x="7658100" y="736600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172" name="Rectangle 30"/>
          <p:cNvSpPr>
            <a:spLocks noChangeArrowheads="1"/>
          </p:cNvSpPr>
          <p:nvPr/>
        </p:nvSpPr>
        <p:spPr bwMode="auto">
          <a:xfrm rot="19151489" flipV="1">
            <a:off x="1219200" y="4921250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173" name="Rectangle 31"/>
          <p:cNvSpPr>
            <a:spLocks noChangeArrowheads="1"/>
          </p:cNvSpPr>
          <p:nvPr/>
        </p:nvSpPr>
        <p:spPr bwMode="auto">
          <a:xfrm rot="13751489" flipV="1">
            <a:off x="7620000" y="4921250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7174" name="Picture 2" descr="[kuhn+-+paradigm+shift+-lmj.jpg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9957">
            <a:off x="1239838" y="1114425"/>
            <a:ext cx="6775450" cy="454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792163" y="657225"/>
            <a:ext cx="7894637" cy="97155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Věda, paradigma, </a:t>
            </a:r>
            <a:r>
              <a:rPr lang="cs-CZ" b="1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teorie</a:t>
            </a: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92163" y="1881188"/>
            <a:ext cx="7894637" cy="4176712"/>
          </a:xfrm>
          <a:prstGeom prst="rect">
            <a:avLst/>
          </a:prstGeom>
          <a:noFill/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defRPr/>
            </a:pPr>
            <a:r>
              <a:rPr lang="cs-CZ" sz="3200" b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Teorie</a:t>
            </a:r>
          </a:p>
          <a:p>
            <a:pPr>
              <a:lnSpc>
                <a:spcPct val="114000"/>
              </a:lnSpc>
              <a:spcBef>
                <a:spcPts val="600"/>
              </a:spcBef>
              <a:defRPr/>
            </a:pPr>
            <a:r>
              <a:rPr lang="cs-CZ" sz="3200" i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„Teorie je soubor vzájemně souvisejících konstruktů (pojmů), definicí a výroků, který představuje systematický pohled na jevy tím, že specifikuje vztahy mezi proměnnými, s cílem vysvětlit nebo předpovědět tyto jevy.“</a:t>
            </a:r>
          </a:p>
          <a:p>
            <a:pPr algn="r">
              <a:lnSpc>
                <a:spcPct val="114000"/>
              </a:lnSpc>
              <a:spcBef>
                <a:spcPts val="600"/>
              </a:spcBef>
              <a:defRPr/>
            </a:pPr>
            <a:r>
              <a:rPr lang="cs-CZ" sz="3200" i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cs-CZ" sz="3200" i="1" dirty="0" err="1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Kerlinger</a:t>
            </a:r>
            <a:r>
              <a:rPr lang="cs-CZ" sz="3200" i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1971)</a:t>
            </a:r>
          </a:p>
          <a:p>
            <a:pPr algn="r">
              <a:lnSpc>
                <a:spcPct val="114000"/>
              </a:lnSpc>
              <a:spcBef>
                <a:spcPts val="600"/>
              </a:spcBef>
              <a:defRPr/>
            </a:pPr>
            <a:endParaRPr lang="cs-CZ" sz="3200" i="1" dirty="0">
              <a:solidFill>
                <a:schemeClr val="tx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7931150" cy="11890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Metateorie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podle </a:t>
            </a: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Bates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(2005)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931150" cy="4427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Historické paradigma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Pochopení současného stavu skrze analýzu sociálních, politických, ekonomických vztahů a procesů v minulosti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Kvantita i kvalita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Porozumění historii </a:t>
            </a:r>
            <a:r>
              <a:rPr lang="en-US" smtClean="0">
                <a:latin typeface="Calibri" pitchFamily="34" charset="0"/>
                <a:cs typeface="Calibri" pitchFamily="34" charset="0"/>
              </a:rPr>
              <a:t>*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 získání co největšího počtu dat </a:t>
            </a:r>
            <a:r>
              <a:rPr lang="en-US" smtClean="0">
                <a:latin typeface="Calibri" pitchFamily="34" charset="0"/>
                <a:cs typeface="Calibri" pitchFamily="34" charset="0"/>
              </a:rPr>
              <a:t>*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 vysvětlení historických faktů </a:t>
            </a:r>
            <a:r>
              <a:rPr lang="en-US" smtClean="0">
                <a:latin typeface="Calibri" pitchFamily="34" charset="0"/>
                <a:cs typeface="Calibri" pitchFamily="34" charset="0"/>
              </a:rPr>
              <a:t>*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 kontrola zdrojů atd. (Busha </a:t>
            </a:r>
            <a:r>
              <a:rPr lang="en-US" smtClean="0">
                <a:latin typeface="Calibri" pitchFamily="34" charset="0"/>
                <a:cs typeface="Calibri" pitchFamily="34" charset="0"/>
              </a:rPr>
              <a:t>&amp; 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Harter, 1980)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7931150" cy="11890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Metateorie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podle </a:t>
            </a: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Bates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(2005)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931150" cy="4427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Konstruktivistické paradigma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Vychází ze sociologie (Schutz, Berger </a:t>
            </a:r>
            <a:r>
              <a:rPr lang="en-US" smtClean="0">
                <a:latin typeface="Calibri" pitchFamily="34" charset="0"/>
                <a:cs typeface="Calibri" pitchFamily="34" charset="0"/>
              </a:rPr>
              <a:t>&amp;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 Luckman) / pedagogiky (Vygotsky)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Sociální realita neustále re-konstruována – při této konstrukci hraje klíčovou roli jazyk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Znalosti a identity konstruované v diskurzech kategorizujících svět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7931150" cy="11890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Metateorie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podle </a:t>
            </a:r>
            <a:r>
              <a:rPr lang="cs-CZ" b="1" i="1" dirty="0" err="1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Bates</a:t>
            </a:r>
            <a:r>
              <a:rPr lang="cs-CZ" b="1" i="1" dirty="0" smtClean="0">
                <a:solidFill>
                  <a:schemeClr val="accent5">
                    <a:lumMod val="90000"/>
                  </a:schemeClr>
                </a:solidFill>
                <a:latin typeface="Calibri" pitchFamily="34" charset="0"/>
                <a:cs typeface="Calibri" pitchFamily="34" charset="0"/>
              </a:rPr>
              <a:t> (2005)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931150" cy="4427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Diskurzivně-analytický přístup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Ideové zdroje: Bakhtin, Foucault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Zaměřuje se na odhalování skrytých motivací za textem – dekonstruktivistické čtení a interpretace</a:t>
            </a:r>
          </a:p>
          <a:p>
            <a:pPr eaLnBrk="1" hangingPunct="1"/>
            <a:r>
              <a:rPr lang="cs-CZ" smtClean="0">
                <a:latin typeface="Calibri" pitchFamily="34" charset="0"/>
                <a:cs typeface="Calibri" pitchFamily="34" charset="0"/>
              </a:rPr>
              <a:t>Považována za produkt postmoderní vědy – neposkytuje jeden správný pohled, naopak odkrývá, že jeden správný pohled neexistuje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4C4C4C"/>
      </a:dk1>
      <a:lt1>
        <a:srgbClr val="FFFFFF"/>
      </a:lt1>
      <a:dk2>
        <a:srgbClr val="66CCFF"/>
      </a:dk2>
      <a:lt2>
        <a:srgbClr val="666666"/>
      </a:lt2>
      <a:accent1>
        <a:srgbClr val="66CCFF"/>
      </a:accent1>
      <a:accent2>
        <a:srgbClr val="00FF80"/>
      </a:accent2>
      <a:accent3>
        <a:srgbClr val="FFFFFF"/>
      </a:accent3>
      <a:accent4>
        <a:srgbClr val="404040"/>
      </a:accent4>
      <a:accent5>
        <a:srgbClr val="B8E2FF"/>
      </a:accent5>
      <a:accent6>
        <a:srgbClr val="00E773"/>
      </a:accent6>
      <a:hlink>
        <a:srgbClr val="666666"/>
      </a:hlink>
      <a:folHlink>
        <a:srgbClr val="FF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</TotalTime>
  <Words>585</Words>
  <Application>Microsoft Office PowerPoint</Application>
  <PresentationFormat>Předvádění na obrazovce (4:3)</PresentationFormat>
  <Paragraphs>93</Paragraphs>
  <Slides>20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Default Design</vt:lpstr>
      <vt:lpstr>Snímek 1</vt:lpstr>
      <vt:lpstr>Věda, paradigma, teorie</vt:lpstr>
      <vt:lpstr>Věda, paradigma, teorie</vt:lpstr>
      <vt:lpstr>Věda, paradigma, teorie</vt:lpstr>
      <vt:lpstr>Snímek 5</vt:lpstr>
      <vt:lpstr>Věda, paradigma, teorie</vt:lpstr>
      <vt:lpstr>Metateorie podle Bates (2005)</vt:lpstr>
      <vt:lpstr>Metateorie podle Bates (2005)</vt:lpstr>
      <vt:lpstr>Metateorie podle Bates (2005)</vt:lpstr>
      <vt:lpstr>Metateorie podle Bates (2005)</vt:lpstr>
      <vt:lpstr>Metateorie podle Bates (2005)</vt:lpstr>
      <vt:lpstr>Metateorie podle Bates (2005)</vt:lpstr>
      <vt:lpstr>Metateorie podle Bates (2005)</vt:lpstr>
      <vt:lpstr>Metateorie podle Bates (2005)</vt:lpstr>
      <vt:lpstr>Metateorie podle Bates (2005)</vt:lpstr>
      <vt:lpstr>Metateorie podle Bates (2005)</vt:lpstr>
      <vt:lpstr>Metateorie podle Bates (2005)</vt:lpstr>
      <vt:lpstr>Metateorie podle Bates (2005)</vt:lpstr>
      <vt:lpstr>Metateorie podle Bates (2005)</vt:lpstr>
      <vt:lpstr>Cvičení</vt:lpstr>
    </vt:vector>
  </TitlesOfParts>
  <Company>Presentation Magazine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 pad and pen business PowerPoint template</dc:title>
  <dc:creator>Presentation Magazine</dc:creator>
  <cp:lastModifiedBy>Honza Zikuška</cp:lastModifiedBy>
  <cp:revision>75</cp:revision>
  <dcterms:modified xsi:type="dcterms:W3CDTF">2011-09-30T07:45:59Z</dcterms:modified>
</cp:coreProperties>
</file>