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3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57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3444B-F7D1-4396-BB1D-F56E6AF6A2A8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88F4EADE-839B-451D-BD95-AB8C4B858EBD}">
      <dgm:prSet phldrT="[Text]"/>
      <dgm:spPr/>
      <dgm:t>
        <a:bodyPr/>
        <a:lstStyle/>
        <a:p>
          <a:r>
            <a:rPr lang="cs-CZ" dirty="0" smtClean="0">
              <a:latin typeface="+mn-lt"/>
            </a:rPr>
            <a:t>Výzkumné otázky / hypotézy</a:t>
          </a:r>
          <a:endParaRPr lang="cs-CZ" dirty="0">
            <a:latin typeface="+mn-lt"/>
          </a:endParaRPr>
        </a:p>
      </dgm:t>
    </dgm:pt>
    <dgm:pt modelId="{D4AE9C21-1B79-4CC1-98E3-9DAD8B67D48C}" type="parTrans" cxnId="{90F7A9BF-9F97-42D2-845E-E13FFC994976}">
      <dgm:prSet/>
      <dgm:spPr/>
      <dgm:t>
        <a:bodyPr/>
        <a:lstStyle/>
        <a:p>
          <a:endParaRPr lang="cs-CZ"/>
        </a:p>
      </dgm:t>
    </dgm:pt>
    <dgm:pt modelId="{0D22B67D-FA19-4463-A753-4DF4998011B6}" type="sibTrans" cxnId="{90F7A9BF-9F97-42D2-845E-E13FFC994976}">
      <dgm:prSet/>
      <dgm:spPr/>
      <dgm:t>
        <a:bodyPr/>
        <a:lstStyle/>
        <a:p>
          <a:endParaRPr lang="cs-CZ">
            <a:latin typeface="+mn-lt"/>
          </a:endParaRPr>
        </a:p>
      </dgm:t>
    </dgm:pt>
    <dgm:pt modelId="{4C54F9AD-2E39-41C0-BBBF-D6F88B2523E4}">
      <dgm:prSet phldrT="[Text]"/>
      <dgm:spPr/>
      <dgm:t>
        <a:bodyPr/>
        <a:lstStyle/>
        <a:p>
          <a:r>
            <a:rPr lang="cs-CZ" dirty="0" smtClean="0">
              <a:latin typeface="+mn-lt"/>
            </a:rPr>
            <a:t>Definice proměnných</a:t>
          </a:r>
          <a:endParaRPr lang="cs-CZ" dirty="0">
            <a:latin typeface="+mn-lt"/>
          </a:endParaRPr>
        </a:p>
      </dgm:t>
    </dgm:pt>
    <dgm:pt modelId="{2560FF1D-8DE8-43B6-8B01-7AF124CFC1BE}" type="parTrans" cxnId="{DE07C24C-E226-4B13-A9EE-0FD5BD611B0A}">
      <dgm:prSet/>
      <dgm:spPr/>
      <dgm:t>
        <a:bodyPr/>
        <a:lstStyle/>
        <a:p>
          <a:endParaRPr lang="cs-CZ"/>
        </a:p>
      </dgm:t>
    </dgm:pt>
    <dgm:pt modelId="{FE06655D-3A97-4E8D-9908-4744E2BB1C56}" type="sibTrans" cxnId="{DE07C24C-E226-4B13-A9EE-0FD5BD611B0A}">
      <dgm:prSet/>
      <dgm:spPr/>
      <dgm:t>
        <a:bodyPr/>
        <a:lstStyle/>
        <a:p>
          <a:endParaRPr lang="cs-CZ">
            <a:latin typeface="+mn-lt"/>
          </a:endParaRPr>
        </a:p>
      </dgm:t>
    </dgm:pt>
    <dgm:pt modelId="{F3EEAF7B-743F-42AF-8AC2-FD6756F49F5C}">
      <dgm:prSet phldrT="[Text]"/>
      <dgm:spPr/>
      <dgm:t>
        <a:bodyPr/>
        <a:lstStyle/>
        <a:p>
          <a:r>
            <a:rPr lang="cs-CZ" dirty="0" smtClean="0">
              <a:latin typeface="+mn-lt"/>
            </a:rPr>
            <a:t>Tvorba otázek v dotazníku</a:t>
          </a:r>
          <a:endParaRPr lang="cs-CZ" dirty="0">
            <a:latin typeface="+mn-lt"/>
          </a:endParaRPr>
        </a:p>
      </dgm:t>
    </dgm:pt>
    <dgm:pt modelId="{6D3BA28E-BB60-4D18-A515-A64BC8A2A0B5}" type="parTrans" cxnId="{23BD64F7-C5DF-464D-A24D-450E58E3AC3D}">
      <dgm:prSet/>
      <dgm:spPr/>
      <dgm:t>
        <a:bodyPr/>
        <a:lstStyle/>
        <a:p>
          <a:endParaRPr lang="cs-CZ"/>
        </a:p>
      </dgm:t>
    </dgm:pt>
    <dgm:pt modelId="{076A13BC-1BFD-4140-9BC5-F139BFA44C49}" type="sibTrans" cxnId="{23BD64F7-C5DF-464D-A24D-450E58E3AC3D}">
      <dgm:prSet/>
      <dgm:spPr/>
      <dgm:t>
        <a:bodyPr/>
        <a:lstStyle/>
        <a:p>
          <a:endParaRPr lang="cs-CZ"/>
        </a:p>
      </dgm:t>
    </dgm:pt>
    <dgm:pt modelId="{6CC8BBDD-4A9F-48BC-BBEC-F7A0C3B23B5F}" type="pres">
      <dgm:prSet presAssocID="{5A43444B-F7D1-4396-BB1D-F56E6AF6A2A8}" presName="linearFlow" presStyleCnt="0">
        <dgm:presLayoutVars>
          <dgm:resizeHandles val="exact"/>
        </dgm:presLayoutVars>
      </dgm:prSet>
      <dgm:spPr/>
    </dgm:pt>
    <dgm:pt modelId="{51B844FE-6D14-4B22-964B-5D703CD5F660}" type="pres">
      <dgm:prSet presAssocID="{88F4EADE-839B-451D-BD95-AB8C4B858EBD}" presName="node" presStyleLbl="node1" presStyleIdx="0" presStyleCnt="3" custScaleX="2471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251285-915C-4F7A-888B-284BE0F7263A}" type="pres">
      <dgm:prSet presAssocID="{0D22B67D-FA19-4463-A753-4DF4998011B6}" presName="sibTrans" presStyleLbl="sibTrans2D1" presStyleIdx="0" presStyleCnt="2"/>
      <dgm:spPr/>
      <dgm:t>
        <a:bodyPr/>
        <a:lstStyle/>
        <a:p>
          <a:endParaRPr lang="cs-CZ"/>
        </a:p>
      </dgm:t>
    </dgm:pt>
    <dgm:pt modelId="{BF111450-B5F0-4791-9DA4-86819CF78EDD}" type="pres">
      <dgm:prSet presAssocID="{0D22B67D-FA19-4463-A753-4DF4998011B6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C3F12C6F-453C-4A4D-B4C8-CEF827B75AAE}" type="pres">
      <dgm:prSet presAssocID="{4C54F9AD-2E39-41C0-BBBF-D6F88B2523E4}" presName="node" presStyleLbl="node1" presStyleIdx="1" presStyleCnt="3" custScaleX="2434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1A387-DAC1-47C0-BDF9-B6D4483928F5}" type="pres">
      <dgm:prSet presAssocID="{FE06655D-3A97-4E8D-9908-4744E2BB1C5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2C9C229-1F94-41C1-8B6A-B1D02E961A57}" type="pres">
      <dgm:prSet presAssocID="{FE06655D-3A97-4E8D-9908-4744E2BB1C5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B2CAF3B4-D338-470E-A6D1-FF62A368BE9D}" type="pres">
      <dgm:prSet presAssocID="{F3EEAF7B-743F-42AF-8AC2-FD6756F49F5C}" presName="node" presStyleLbl="node1" presStyleIdx="2" presStyleCnt="3" custScaleX="2434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F7A9BF-9F97-42D2-845E-E13FFC994976}" srcId="{5A43444B-F7D1-4396-BB1D-F56E6AF6A2A8}" destId="{88F4EADE-839B-451D-BD95-AB8C4B858EBD}" srcOrd="0" destOrd="0" parTransId="{D4AE9C21-1B79-4CC1-98E3-9DAD8B67D48C}" sibTransId="{0D22B67D-FA19-4463-A753-4DF4998011B6}"/>
    <dgm:cxn modelId="{9A17EC51-0952-487A-AE03-30B9130EED2F}" type="presOf" srcId="{88F4EADE-839B-451D-BD95-AB8C4B858EBD}" destId="{51B844FE-6D14-4B22-964B-5D703CD5F660}" srcOrd="0" destOrd="0" presId="urn:microsoft.com/office/officeart/2005/8/layout/process2"/>
    <dgm:cxn modelId="{EA4EE0DF-0675-4EA1-BB0D-806D0537155B}" type="presOf" srcId="{0D22B67D-FA19-4463-A753-4DF4998011B6}" destId="{BF111450-B5F0-4791-9DA4-86819CF78EDD}" srcOrd="1" destOrd="0" presId="urn:microsoft.com/office/officeart/2005/8/layout/process2"/>
    <dgm:cxn modelId="{2CBD8C7A-F492-4046-A9E7-75ECCAD3EE96}" type="presOf" srcId="{F3EEAF7B-743F-42AF-8AC2-FD6756F49F5C}" destId="{B2CAF3B4-D338-470E-A6D1-FF62A368BE9D}" srcOrd="0" destOrd="0" presId="urn:microsoft.com/office/officeart/2005/8/layout/process2"/>
    <dgm:cxn modelId="{3A5FF616-FA3B-4FED-AF84-C6C9EAC60B30}" type="presOf" srcId="{0D22B67D-FA19-4463-A753-4DF4998011B6}" destId="{4B251285-915C-4F7A-888B-284BE0F7263A}" srcOrd="0" destOrd="0" presId="urn:microsoft.com/office/officeart/2005/8/layout/process2"/>
    <dgm:cxn modelId="{99EEE528-A673-4709-9A91-7C6E285CB666}" type="presOf" srcId="{4C54F9AD-2E39-41C0-BBBF-D6F88B2523E4}" destId="{C3F12C6F-453C-4A4D-B4C8-CEF827B75AAE}" srcOrd="0" destOrd="0" presId="urn:microsoft.com/office/officeart/2005/8/layout/process2"/>
    <dgm:cxn modelId="{C69E6DFC-FCC5-4DBA-BCCD-DF971B94D71E}" type="presOf" srcId="{FE06655D-3A97-4E8D-9908-4744E2BB1C56}" destId="{76E1A387-DAC1-47C0-BDF9-B6D4483928F5}" srcOrd="0" destOrd="0" presId="urn:microsoft.com/office/officeart/2005/8/layout/process2"/>
    <dgm:cxn modelId="{5FF258B6-02A4-4451-A63E-68E08E5DDD98}" type="presOf" srcId="{FE06655D-3A97-4E8D-9908-4744E2BB1C56}" destId="{A2C9C229-1F94-41C1-8B6A-B1D02E961A57}" srcOrd="1" destOrd="0" presId="urn:microsoft.com/office/officeart/2005/8/layout/process2"/>
    <dgm:cxn modelId="{865F0146-064B-4745-B060-3A107E9BEC48}" type="presOf" srcId="{5A43444B-F7D1-4396-BB1D-F56E6AF6A2A8}" destId="{6CC8BBDD-4A9F-48BC-BBEC-F7A0C3B23B5F}" srcOrd="0" destOrd="0" presId="urn:microsoft.com/office/officeart/2005/8/layout/process2"/>
    <dgm:cxn modelId="{23BD64F7-C5DF-464D-A24D-450E58E3AC3D}" srcId="{5A43444B-F7D1-4396-BB1D-F56E6AF6A2A8}" destId="{F3EEAF7B-743F-42AF-8AC2-FD6756F49F5C}" srcOrd="2" destOrd="0" parTransId="{6D3BA28E-BB60-4D18-A515-A64BC8A2A0B5}" sibTransId="{076A13BC-1BFD-4140-9BC5-F139BFA44C49}"/>
    <dgm:cxn modelId="{DE07C24C-E226-4B13-A9EE-0FD5BD611B0A}" srcId="{5A43444B-F7D1-4396-BB1D-F56E6AF6A2A8}" destId="{4C54F9AD-2E39-41C0-BBBF-D6F88B2523E4}" srcOrd="1" destOrd="0" parTransId="{2560FF1D-8DE8-43B6-8B01-7AF124CFC1BE}" sibTransId="{FE06655D-3A97-4E8D-9908-4744E2BB1C56}"/>
    <dgm:cxn modelId="{7D004685-CDD4-48CD-BDDC-9C64A69C8AA3}" type="presParOf" srcId="{6CC8BBDD-4A9F-48BC-BBEC-F7A0C3B23B5F}" destId="{51B844FE-6D14-4B22-964B-5D703CD5F660}" srcOrd="0" destOrd="0" presId="urn:microsoft.com/office/officeart/2005/8/layout/process2"/>
    <dgm:cxn modelId="{63D471A5-BDF5-4282-9927-0BDF70BECA12}" type="presParOf" srcId="{6CC8BBDD-4A9F-48BC-BBEC-F7A0C3B23B5F}" destId="{4B251285-915C-4F7A-888B-284BE0F7263A}" srcOrd="1" destOrd="0" presId="urn:microsoft.com/office/officeart/2005/8/layout/process2"/>
    <dgm:cxn modelId="{9E5F03D0-9BF4-4A5D-80C3-C6C6C1E5B5B5}" type="presParOf" srcId="{4B251285-915C-4F7A-888B-284BE0F7263A}" destId="{BF111450-B5F0-4791-9DA4-86819CF78EDD}" srcOrd="0" destOrd="0" presId="urn:microsoft.com/office/officeart/2005/8/layout/process2"/>
    <dgm:cxn modelId="{CEAC5FC1-D28B-485E-9BAD-637CE53244F8}" type="presParOf" srcId="{6CC8BBDD-4A9F-48BC-BBEC-F7A0C3B23B5F}" destId="{C3F12C6F-453C-4A4D-B4C8-CEF827B75AAE}" srcOrd="2" destOrd="0" presId="urn:microsoft.com/office/officeart/2005/8/layout/process2"/>
    <dgm:cxn modelId="{46366642-65EA-4209-AF2D-C4E633E87FD9}" type="presParOf" srcId="{6CC8BBDD-4A9F-48BC-BBEC-F7A0C3B23B5F}" destId="{76E1A387-DAC1-47C0-BDF9-B6D4483928F5}" srcOrd="3" destOrd="0" presId="urn:microsoft.com/office/officeart/2005/8/layout/process2"/>
    <dgm:cxn modelId="{CB07CEEF-CD06-408C-B8AF-07137FC313BF}" type="presParOf" srcId="{76E1A387-DAC1-47C0-BDF9-B6D4483928F5}" destId="{A2C9C229-1F94-41C1-8B6A-B1D02E961A57}" srcOrd="0" destOrd="0" presId="urn:microsoft.com/office/officeart/2005/8/layout/process2"/>
    <dgm:cxn modelId="{99F39DA4-77E5-40A8-AB30-158013CEFE87}" type="presParOf" srcId="{6CC8BBDD-4A9F-48BC-BBEC-F7A0C3B23B5F}" destId="{B2CAF3B4-D338-470E-A6D1-FF62A368BE9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844FE-6D14-4B22-964B-5D703CD5F660}">
      <dsp:nvSpPr>
        <dsp:cNvPr id="0" name=""/>
        <dsp:cNvSpPr/>
      </dsp:nvSpPr>
      <dsp:spPr>
        <a:xfrm>
          <a:off x="1103783" y="0"/>
          <a:ext cx="4764868" cy="10710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>
              <a:latin typeface="+mn-lt"/>
            </a:rPr>
            <a:t>Výzkumné otázky / hypotézy</a:t>
          </a:r>
          <a:endParaRPr lang="cs-CZ" sz="2300" kern="1200" dirty="0">
            <a:latin typeface="+mn-lt"/>
          </a:endParaRPr>
        </a:p>
      </dsp:txBody>
      <dsp:txXfrm>
        <a:off x="1103783" y="0"/>
        <a:ext cx="4764868" cy="1071013"/>
      </dsp:txXfrm>
    </dsp:sp>
    <dsp:sp modelId="{4B251285-915C-4F7A-888B-284BE0F7263A}">
      <dsp:nvSpPr>
        <dsp:cNvPr id="0" name=""/>
        <dsp:cNvSpPr/>
      </dsp:nvSpPr>
      <dsp:spPr>
        <a:xfrm rot="5400000">
          <a:off x="3285402" y="1097788"/>
          <a:ext cx="401630" cy="481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>
            <a:latin typeface="+mn-lt"/>
          </a:endParaRPr>
        </a:p>
      </dsp:txBody>
      <dsp:txXfrm rot="5400000">
        <a:off x="3285402" y="1097788"/>
        <a:ext cx="401630" cy="481956"/>
      </dsp:txXfrm>
    </dsp:sp>
    <dsp:sp modelId="{C3F12C6F-453C-4A4D-B4C8-CEF827B75AAE}">
      <dsp:nvSpPr>
        <dsp:cNvPr id="0" name=""/>
        <dsp:cNvSpPr/>
      </dsp:nvSpPr>
      <dsp:spPr>
        <a:xfrm>
          <a:off x="1139785" y="1606520"/>
          <a:ext cx="4692864" cy="1071013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>
              <a:latin typeface="+mn-lt"/>
            </a:rPr>
            <a:t>Definice proměnných</a:t>
          </a:r>
          <a:endParaRPr lang="cs-CZ" sz="2300" kern="1200" dirty="0">
            <a:latin typeface="+mn-lt"/>
          </a:endParaRPr>
        </a:p>
      </dsp:txBody>
      <dsp:txXfrm>
        <a:off x="1139785" y="1606520"/>
        <a:ext cx="4692864" cy="1071013"/>
      </dsp:txXfrm>
    </dsp:sp>
    <dsp:sp modelId="{76E1A387-DAC1-47C0-BDF9-B6D4483928F5}">
      <dsp:nvSpPr>
        <dsp:cNvPr id="0" name=""/>
        <dsp:cNvSpPr/>
      </dsp:nvSpPr>
      <dsp:spPr>
        <a:xfrm rot="5400000">
          <a:off x="3285402" y="2704309"/>
          <a:ext cx="401630" cy="481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>
            <a:latin typeface="+mn-lt"/>
          </a:endParaRPr>
        </a:p>
      </dsp:txBody>
      <dsp:txXfrm rot="5400000">
        <a:off x="3285402" y="2704309"/>
        <a:ext cx="401630" cy="481956"/>
      </dsp:txXfrm>
    </dsp:sp>
    <dsp:sp modelId="{B2CAF3B4-D338-470E-A6D1-FF62A368BE9D}">
      <dsp:nvSpPr>
        <dsp:cNvPr id="0" name=""/>
        <dsp:cNvSpPr/>
      </dsp:nvSpPr>
      <dsp:spPr>
        <a:xfrm>
          <a:off x="1139785" y="3213040"/>
          <a:ext cx="4692864" cy="1071013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>
              <a:latin typeface="+mn-lt"/>
            </a:rPr>
            <a:t>Tvorba otázek v dotazníku</a:t>
          </a:r>
          <a:endParaRPr lang="cs-CZ" sz="2300" kern="1200" dirty="0">
            <a:latin typeface="+mn-lt"/>
          </a:endParaRPr>
        </a:p>
      </dsp:txBody>
      <dsp:txXfrm>
        <a:off x="1139785" y="3213040"/>
        <a:ext cx="4692864" cy="1071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0B6E5F-7A8D-4443-B1AA-F7B451D9DE6C}" type="datetimeFigureOut">
              <a:rPr lang="cs-CZ" smtClean="0"/>
              <a:t>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B0CCF4-5B72-44C8-9F40-8E7D3E01221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/viewform?formkey=dEdSb1ZFRmhSaEIyUU5sbkdFeUIzOHc6M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s.org/usersurvey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/viewform?formkey=dEdSb1ZFRmhSaEIyUU5sbkdFeUIzOHc6MQ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spreadsheet/viewform?formkey=dEdSb1ZFRmhSaEIyUU5sbkdFeUIzOHc6MQ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lack-eyedangel.blogspo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hdaUhPZByvM/TM6mwUhY0LI/AAAAAAAABN4/nTM_WCLzP_s/s1600/img082.jpg"/>
          <p:cNvPicPr>
            <a:picLocks noChangeAspect="1" noChangeArrowheads="1"/>
          </p:cNvPicPr>
          <p:nvPr/>
        </p:nvPicPr>
        <p:blipFill>
          <a:blip r:embed="rId2" cstate="print"/>
          <a:srcRect l="13228"/>
          <a:stretch>
            <a:fillRect/>
          </a:stretch>
        </p:blipFill>
        <p:spPr bwMode="auto">
          <a:xfrm>
            <a:off x="-9228" y="-1"/>
            <a:ext cx="9153229" cy="689618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4581128"/>
            <a:ext cx="5408853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Sběr a administrace dat</a:t>
            </a:r>
          </a:p>
          <a:p>
            <a:r>
              <a:rPr lang="cs-CZ" sz="4000" b="1" dirty="0" smtClean="0">
                <a:solidFill>
                  <a:schemeClr val="accent1"/>
                </a:solidFill>
              </a:rPr>
              <a:t>Online dotazníky</a:t>
            </a:r>
          </a:p>
          <a:p>
            <a:r>
              <a:rPr lang="cs-CZ" sz="3200" dirty="0" smtClean="0"/>
              <a:t>Metodologie ISK, 4. 11.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Volba postoje</a:t>
            </a:r>
          </a:p>
          <a:p>
            <a:pPr marL="0" lvl="0">
              <a:buNone/>
            </a:pPr>
            <a:r>
              <a:rPr lang="cs-CZ" i="1" dirty="0" smtClean="0"/>
              <a:t>Někteří knihovníci </a:t>
            </a:r>
            <a:r>
              <a:rPr lang="cs-CZ" i="1" dirty="0" smtClean="0"/>
              <a:t>si myslí, že </a:t>
            </a:r>
            <a:r>
              <a:rPr lang="cs-CZ" i="1" dirty="0" smtClean="0"/>
              <a:t>fond by se měl především přizpůsobit požadavkům čtenářů. </a:t>
            </a:r>
            <a:r>
              <a:rPr lang="cs-CZ" i="1" dirty="0" smtClean="0"/>
              <a:t>Jiní si myslí, že </a:t>
            </a:r>
            <a:r>
              <a:rPr lang="cs-CZ" i="1" dirty="0" smtClean="0"/>
              <a:t>knihovna by měla aktivně nabízet čtenářům knihy, které ani nemusí znát. </a:t>
            </a:r>
            <a:r>
              <a:rPr lang="cs-CZ" i="1" dirty="0" smtClean="0"/>
              <a:t>Kterému názoru dáváte přednost?</a:t>
            </a:r>
          </a:p>
          <a:p>
            <a:r>
              <a:rPr lang="cs-CZ" dirty="0" smtClean="0"/>
              <a:t>( )	</a:t>
            </a:r>
            <a:r>
              <a:rPr lang="cs-CZ" dirty="0" smtClean="0"/>
              <a:t>Knihovna by se měla přizpůsobit</a:t>
            </a:r>
            <a:endParaRPr lang="cs-CZ" dirty="0" smtClean="0"/>
          </a:p>
          <a:p>
            <a:r>
              <a:rPr lang="cs-CZ" dirty="0" smtClean="0"/>
              <a:t>( )	</a:t>
            </a:r>
            <a:r>
              <a:rPr lang="cs-CZ" dirty="0" smtClean="0"/>
              <a:t>Knihovna by měla sama budovat fond</a:t>
            </a:r>
            <a:endParaRPr lang="cs-CZ" dirty="0" smtClean="0"/>
          </a:p>
          <a:p>
            <a:r>
              <a:rPr lang="cs-CZ" dirty="0" smtClean="0"/>
              <a:t>( )	</a:t>
            </a:r>
            <a:r>
              <a:rPr lang="cs-CZ" dirty="0" smtClean="0"/>
              <a:t>Nemohu vybrat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Osobní a demografická data	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Umisťují se na konec dotazníků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(případně k jiným relevantním otázkám</a:t>
            </a:r>
            <a:r>
              <a:rPr lang="cs-CZ" dirty="0" smtClean="0">
                <a:cs typeface="Calibri" pitchFamily="34" charset="0"/>
              </a:rPr>
              <a:t>)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Celková koncepce dotazníku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Podobné otázky za sebou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Střídat různé druhy </a:t>
            </a:r>
            <a:r>
              <a:rPr lang="cs-CZ" dirty="0" smtClean="0">
                <a:cs typeface="Calibri" pitchFamily="34" charset="0"/>
              </a:rPr>
              <a:t>odpovědí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Využívat přechody (Další sada otázek bude zjišťovat </a:t>
            </a:r>
            <a:r>
              <a:rPr lang="cs-CZ" dirty="0" smtClean="0">
                <a:cs typeface="Calibri" pitchFamily="34" charset="0"/>
              </a:rPr>
              <a:t>…)</a:t>
            </a:r>
            <a:endParaRPr lang="cs-CZ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farm7.static.flickr.com/6167/6182788196_bcb66f53b0_b.jpg"/>
          <p:cNvPicPr>
            <a:picLocks noChangeAspect="1" noChangeArrowheads="1"/>
          </p:cNvPicPr>
          <p:nvPr/>
        </p:nvPicPr>
        <p:blipFill>
          <a:blip r:embed="rId2" cstate="print"/>
          <a:srcRect l="4724" r="8504"/>
          <a:stretch>
            <a:fillRect/>
          </a:stretch>
        </p:blipFill>
        <p:spPr bwMode="auto">
          <a:xfrm>
            <a:off x="-37444" y="0"/>
            <a:ext cx="9240268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99592" y="4581128"/>
            <a:ext cx="6821676" cy="193899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Metodologická dilemata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Rozhodnutí o středové kategorii</a:t>
            </a:r>
            <a:endParaRPr lang="cs-CZ" sz="28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Rozhodnutí o odpovědi „nevím“</a:t>
            </a:r>
            <a:endParaRPr lang="cs-CZ" sz="40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Ptejte se na </a:t>
            </a:r>
            <a:r>
              <a:rPr lang="cs-CZ" b="1" dirty="0" smtClean="0"/>
              <a:t>přímé zážitky</a:t>
            </a:r>
            <a:r>
              <a:rPr lang="cs-CZ" dirty="0" smtClean="0"/>
              <a:t> (ne hypoteticky)</a:t>
            </a:r>
          </a:p>
          <a:p>
            <a:r>
              <a:rPr lang="cs-CZ" dirty="0" smtClean="0"/>
              <a:t>Pokládejte pokaždé </a:t>
            </a:r>
            <a:r>
              <a:rPr lang="cs-CZ" b="1" dirty="0" smtClean="0"/>
              <a:t>jen jednu otázku</a:t>
            </a:r>
          </a:p>
          <a:p>
            <a:r>
              <a:rPr lang="cs-CZ" dirty="0" smtClean="0"/>
              <a:t>Vyhněte se otázkám se </a:t>
            </a:r>
            <a:r>
              <a:rPr lang="cs-CZ" b="1" dirty="0" smtClean="0"/>
              <a:t>skrytou nápovědou </a:t>
            </a:r>
            <a:r>
              <a:rPr lang="cs-CZ" dirty="0" smtClean="0"/>
              <a:t>a </a:t>
            </a:r>
            <a:r>
              <a:rPr lang="cs-CZ" b="1" dirty="0" smtClean="0"/>
              <a:t>příčinnou souvislost</a:t>
            </a:r>
          </a:p>
          <a:p>
            <a:r>
              <a:rPr lang="cs-CZ" dirty="0" smtClean="0"/>
              <a:t>Vyhněte se </a:t>
            </a:r>
            <a:r>
              <a:rPr lang="cs-CZ" b="1" dirty="0" smtClean="0"/>
              <a:t>neodůvodněným předpokladům</a:t>
            </a:r>
          </a:p>
          <a:p>
            <a:r>
              <a:rPr lang="cs-CZ" dirty="0" smtClean="0"/>
              <a:t>Každý respondent odpovídá na stejnou otázku – </a:t>
            </a:r>
            <a:r>
              <a:rPr lang="cs-CZ" b="1" dirty="0" smtClean="0"/>
              <a:t>jednoznačnost!</a:t>
            </a:r>
            <a:endParaRPr lang="cs-CZ" dirty="0" smtClean="0"/>
          </a:p>
          <a:p>
            <a:r>
              <a:rPr lang="cs-CZ" dirty="0" smtClean="0"/>
              <a:t>Upřesněte </a:t>
            </a:r>
            <a:r>
              <a:rPr lang="cs-CZ" b="1" dirty="0" smtClean="0"/>
              <a:t>počet odpovědí</a:t>
            </a:r>
          </a:p>
          <a:p>
            <a:r>
              <a:rPr lang="cs-CZ" b="1" dirty="0" smtClean="0"/>
              <a:t>Otázka by neměla být složitá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75856" y="1844824"/>
            <a:ext cx="4968552" cy="2160240"/>
          </a:xfrm>
          <a:prstGeom prst="wedgeRoundRectCallout">
            <a:avLst>
              <a:gd name="adj1" fmla="val -63452"/>
              <a:gd name="adj2" fmla="val 723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Byly vaše čtenářské aktivity omezeny kvůli časové náročnosti vaší práce?</a:t>
            </a:r>
            <a:endParaRPr lang="cs-CZ" sz="3200" b="1" dirty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486916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03848" y="1844824"/>
            <a:ext cx="4968552" cy="2160240"/>
          </a:xfrm>
          <a:prstGeom prst="wedgeRoundRectCallout">
            <a:avLst>
              <a:gd name="adj1" fmla="val -63452"/>
              <a:gd name="adj2" fmla="val 72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Chtěl(a) byste mít dům a děti?</a:t>
            </a:r>
            <a:endParaRPr lang="cs-CZ" sz="3200" b="1" dirty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486916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03848" y="1844824"/>
            <a:ext cx="4968552" cy="2160240"/>
          </a:xfrm>
          <a:prstGeom prst="wedgeRoundRectCallout">
            <a:avLst>
              <a:gd name="adj1" fmla="val -63452"/>
              <a:gd name="adj2" fmla="val 7231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Myslíte si, že při současném stavu školství se je rozumné dávat své dítě na gymnázium?</a:t>
            </a:r>
            <a:endParaRPr lang="cs-CZ" sz="3200" b="1" dirty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486916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03848" y="1844824"/>
            <a:ext cx="4968552" cy="2160240"/>
          </a:xfrm>
          <a:prstGeom prst="wedgeRoundRectCallout">
            <a:avLst>
              <a:gd name="adj1" fmla="val -63452"/>
              <a:gd name="adj2" fmla="val 7231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Jaký je váš příjem?</a:t>
            </a:r>
            <a:endParaRPr lang="cs-CZ" sz="3200" b="1" dirty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486916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03848" y="1844824"/>
            <a:ext cx="4968552" cy="2952328"/>
          </a:xfrm>
          <a:prstGeom prst="wedgeRoundRectCallout">
            <a:avLst>
              <a:gd name="adj1" fmla="val -66653"/>
              <a:gd name="adj2" fmla="val 3416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3200" b="1" dirty="0" smtClean="0"/>
              <a:t>Kolik Vám je let?</a:t>
            </a:r>
          </a:p>
          <a:p>
            <a:pPr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i="1" dirty="0" smtClean="0"/>
              <a:t>0 – 20</a:t>
            </a:r>
          </a:p>
          <a:p>
            <a:pPr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i="1" dirty="0" smtClean="0"/>
              <a:t>20 – 30 </a:t>
            </a:r>
          </a:p>
          <a:p>
            <a:pPr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i="1" dirty="0" smtClean="0"/>
              <a:t>30 – 40</a:t>
            </a:r>
          </a:p>
          <a:p>
            <a:pPr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i="1" dirty="0" smtClean="0"/>
              <a:t>40 – 60</a:t>
            </a:r>
          </a:p>
          <a:p>
            <a:pPr algn="ctr">
              <a:lnSpc>
                <a:spcPct val="9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b="1" i="1" dirty="0" smtClean="0"/>
              <a:t>60 – 80 </a:t>
            </a:r>
            <a:endParaRPr lang="cs-CZ" sz="2800" b="1" i="1" dirty="0" smtClean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522920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75856" y="1772816"/>
            <a:ext cx="4968552" cy="2736304"/>
          </a:xfrm>
          <a:prstGeom prst="wedgeRoundRectCallout">
            <a:avLst>
              <a:gd name="adj1" fmla="val -67720"/>
              <a:gd name="adj2" fmla="val 346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3200" b="1" dirty="0" smtClean="0"/>
              <a:t>Knihy a časopisy čtu:</a:t>
            </a:r>
          </a:p>
          <a:p>
            <a:pPr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/>
              <a:t>Nikdy</a:t>
            </a:r>
          </a:p>
          <a:p>
            <a:pPr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/>
              <a:t>Zřídka </a:t>
            </a:r>
          </a:p>
          <a:p>
            <a:pPr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/>
              <a:t>Často</a:t>
            </a:r>
          </a:p>
          <a:p>
            <a:pPr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/>
              <a:t>Velmi často</a:t>
            </a:r>
          </a:p>
          <a:p>
            <a:pPr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2800" dirty="0" smtClean="0"/>
              <a:t>Každý den</a:t>
            </a:r>
            <a:endParaRPr lang="cs-CZ" sz="2800" b="1" dirty="0" smtClean="0"/>
          </a:p>
        </p:txBody>
      </p:sp>
      <p:sp>
        <p:nvSpPr>
          <p:cNvPr id="7" name="Symbol „Zákaz“ 6"/>
          <p:cNvSpPr/>
          <p:nvPr/>
        </p:nvSpPr>
        <p:spPr>
          <a:xfrm>
            <a:off x="5220072" y="5157192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dotazníku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773238"/>
          <a:ext cx="6972436" cy="428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3270425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3275856" y="1988840"/>
            <a:ext cx="4968552" cy="1944216"/>
          </a:xfrm>
          <a:prstGeom prst="wedgeRoundRectCallout">
            <a:avLst>
              <a:gd name="adj1" fmla="val -68787"/>
              <a:gd name="adj2" fmla="val 3077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ctr">
              <a:lnSpc>
                <a:spcPct val="80000"/>
              </a:lnSpc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sz="3200" b="1" dirty="0" smtClean="0"/>
              <a:t>Souhlasíte s koncepcí ohrožené kultury profesora Josefa </a:t>
            </a:r>
            <a:r>
              <a:rPr lang="cs-CZ" sz="3200" b="1" dirty="0" err="1" smtClean="0"/>
              <a:t>Šmajse</a:t>
            </a:r>
            <a:r>
              <a:rPr lang="cs-CZ" sz="3200" b="1" dirty="0" smtClean="0"/>
              <a:t>?</a:t>
            </a:r>
            <a:endParaRPr lang="cs-CZ" sz="3200" b="1" dirty="0" smtClean="0"/>
          </a:p>
        </p:txBody>
      </p:sp>
      <p:sp>
        <p:nvSpPr>
          <p:cNvPr id="6" name="Symbol „Zákaz“ 5"/>
          <p:cNvSpPr/>
          <p:nvPr/>
        </p:nvSpPr>
        <p:spPr>
          <a:xfrm>
            <a:off x="5220072" y="4869160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27650" name="Picture 2" descr="http://vyzkumy.knihovna.cz/images/pana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376264" cy="327042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6191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„Zákaz“ 6"/>
          <p:cNvSpPr/>
          <p:nvPr/>
        </p:nvSpPr>
        <p:spPr>
          <a:xfrm>
            <a:off x="7164288" y="4653136"/>
            <a:ext cx="1152128" cy="115212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- cvičení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3960439" cy="49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„Zákaz“ 6"/>
          <p:cNvSpPr/>
          <p:nvPr/>
        </p:nvSpPr>
        <p:spPr>
          <a:xfrm>
            <a:off x="395536" y="2348880"/>
            <a:ext cx="3528392" cy="3456384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farm5.static.flickr.com/4017/4298107144_6f2668ea4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43608" y="476672"/>
            <a:ext cx="7609712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sz="4000" b="1" dirty="0" smtClean="0">
                <a:solidFill>
                  <a:schemeClr val="accent1"/>
                </a:solidFill>
              </a:rPr>
              <a:t>Dotazování online</a:t>
            </a:r>
          </a:p>
          <a:p>
            <a:pPr algn="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Nástroje pro sběr a administraci dat</a:t>
            </a:r>
            <a:endParaRPr lang="cs-CZ" sz="40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online dotazníků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Snížení </a:t>
            </a:r>
            <a:r>
              <a:rPr lang="cs-CZ" b="1" dirty="0" smtClean="0"/>
              <a:t>časového intervalu </a:t>
            </a:r>
            <a:r>
              <a:rPr lang="cs-CZ" dirty="0" smtClean="0"/>
              <a:t>sběru dat</a:t>
            </a:r>
          </a:p>
          <a:p>
            <a:pPr lvl="0"/>
            <a:r>
              <a:rPr lang="cs-CZ" b="1" dirty="0" smtClean="0"/>
              <a:t>Eliminace chyb </a:t>
            </a:r>
            <a:r>
              <a:rPr lang="cs-CZ" dirty="0" smtClean="0"/>
              <a:t>při sběru dat (filtrování, logická posloupnost)</a:t>
            </a:r>
          </a:p>
          <a:p>
            <a:pPr lvl="0"/>
            <a:r>
              <a:rPr lang="cs-CZ" dirty="0" smtClean="0"/>
              <a:t>Okamžitá </a:t>
            </a:r>
            <a:r>
              <a:rPr lang="cs-CZ" dirty="0" smtClean="0"/>
              <a:t>a </a:t>
            </a:r>
            <a:r>
              <a:rPr lang="cs-CZ" b="1" dirty="0" smtClean="0"/>
              <a:t>průběžná kontrola </a:t>
            </a:r>
            <a:r>
              <a:rPr lang="cs-CZ" dirty="0" smtClean="0"/>
              <a:t>výsledků a jejich základní analýza,</a:t>
            </a:r>
          </a:p>
          <a:p>
            <a:pPr lvl="0"/>
            <a:r>
              <a:rPr lang="cs-CZ" b="1" dirty="0" smtClean="0"/>
              <a:t>Zapojení </a:t>
            </a:r>
            <a:r>
              <a:rPr lang="cs-CZ" b="1" dirty="0" smtClean="0"/>
              <a:t>multimédií </a:t>
            </a:r>
            <a:r>
              <a:rPr lang="cs-CZ" dirty="0" smtClean="0"/>
              <a:t>(videa, obrazu, zvuku…),</a:t>
            </a:r>
          </a:p>
          <a:p>
            <a:pPr lvl="0"/>
            <a:r>
              <a:rPr lang="cs-CZ" dirty="0" smtClean="0"/>
              <a:t>Eliminace </a:t>
            </a:r>
            <a:r>
              <a:rPr lang="cs-CZ" b="1" dirty="0" smtClean="0"/>
              <a:t>finančních nákladů </a:t>
            </a:r>
            <a:r>
              <a:rPr lang="cs-CZ" dirty="0" smtClean="0"/>
              <a:t>(tazatelé, tisk…)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online dotazníků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Respondent </a:t>
            </a:r>
            <a:r>
              <a:rPr lang="cs-CZ" dirty="0" smtClean="0"/>
              <a:t>zvládá i </a:t>
            </a:r>
            <a:r>
              <a:rPr lang="cs-CZ" b="1" dirty="0" smtClean="0"/>
              <a:t>poměrně dlouhé dotazníky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Snadný </a:t>
            </a:r>
            <a:r>
              <a:rPr lang="cs-CZ" b="1" dirty="0" smtClean="0"/>
              <a:t>export do různých formátů </a:t>
            </a:r>
            <a:r>
              <a:rPr lang="cs-CZ" dirty="0" smtClean="0"/>
              <a:t>(.</a:t>
            </a:r>
            <a:r>
              <a:rPr lang="cs-CZ" dirty="0" err="1" smtClean="0"/>
              <a:t>xls</a:t>
            </a:r>
            <a:r>
              <a:rPr lang="cs-CZ" dirty="0" smtClean="0"/>
              <a:t>, .</a:t>
            </a:r>
            <a:r>
              <a:rPr lang="cs-CZ" dirty="0" err="1" smtClean="0"/>
              <a:t>csv</a:t>
            </a:r>
            <a:r>
              <a:rPr lang="cs-CZ" dirty="0" smtClean="0"/>
              <a:t>, .</a:t>
            </a:r>
            <a:r>
              <a:rPr lang="cs-CZ" dirty="0" err="1" smtClean="0"/>
              <a:t>sav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Distribuce </a:t>
            </a:r>
            <a:r>
              <a:rPr lang="cs-CZ" dirty="0" smtClean="0"/>
              <a:t>dotazníků </a:t>
            </a:r>
            <a:r>
              <a:rPr lang="cs-CZ" b="1" dirty="0" smtClean="0"/>
              <a:t>různými kanály </a:t>
            </a:r>
            <a:r>
              <a:rPr lang="cs-CZ" dirty="0" smtClean="0"/>
              <a:t>(mail, </a:t>
            </a:r>
            <a:r>
              <a:rPr lang="cs-CZ" dirty="0" err="1" smtClean="0"/>
              <a:t>html</a:t>
            </a:r>
            <a:r>
              <a:rPr lang="cs-CZ" dirty="0" smtClean="0"/>
              <a:t> odkaz, </a:t>
            </a:r>
          </a:p>
          <a:p>
            <a:pPr lvl="0"/>
            <a:r>
              <a:rPr lang="cs-CZ" dirty="0" smtClean="0"/>
              <a:t>Snadná </a:t>
            </a:r>
            <a:r>
              <a:rPr lang="cs-CZ" b="1" dirty="0" smtClean="0"/>
              <a:t>integrace dotazníku </a:t>
            </a:r>
            <a:r>
              <a:rPr lang="cs-CZ" dirty="0" smtClean="0"/>
              <a:t>do webových stránek knihovny formou </a:t>
            </a:r>
            <a:r>
              <a:rPr lang="cs-CZ" dirty="0" err="1" smtClean="0"/>
              <a:t>iframe</a:t>
            </a:r>
            <a:r>
              <a:rPr lang="cs-CZ" dirty="0" smtClean="0"/>
              <a:t> nebo pop-</a:t>
            </a:r>
            <a:r>
              <a:rPr lang="cs-CZ" dirty="0" err="1" smtClean="0"/>
              <a:t>up</a:t>
            </a:r>
            <a:r>
              <a:rPr lang="cs-CZ" dirty="0" smtClean="0"/>
              <a:t> oken (</a:t>
            </a:r>
            <a:r>
              <a:rPr lang="cs-CZ" dirty="0" err="1" smtClean="0"/>
              <a:t>embed</a:t>
            </a:r>
            <a:r>
              <a:rPr lang="cs-CZ" dirty="0" smtClean="0"/>
              <a:t> kódu)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online dotazníků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Výzkumná </a:t>
            </a:r>
            <a:r>
              <a:rPr lang="cs-CZ" dirty="0" smtClean="0"/>
              <a:t>skupina, kterou jsme schopni oslovit, nemusí být reprezentativní vzhledem k celkové populaci registrovaných čtenářů,</a:t>
            </a:r>
          </a:p>
          <a:p>
            <a:pPr lvl="0"/>
            <a:r>
              <a:rPr lang="cs-CZ" dirty="0" smtClean="0"/>
              <a:t>Obtížná </a:t>
            </a:r>
            <a:r>
              <a:rPr lang="cs-CZ" dirty="0" smtClean="0"/>
              <a:t>možnost kontroly identity respondenta,</a:t>
            </a:r>
          </a:p>
          <a:p>
            <a:pPr lvl="0"/>
            <a:r>
              <a:rPr lang="cs-CZ" dirty="0" smtClean="0"/>
              <a:t>Míra </a:t>
            </a:r>
            <a:r>
              <a:rPr lang="cs-CZ" dirty="0" smtClean="0"/>
              <a:t>návratnosti závisí na formě distribuce dotazníku,</a:t>
            </a:r>
          </a:p>
          <a:p>
            <a:pPr lvl="0"/>
            <a:r>
              <a:rPr lang="cs-CZ" dirty="0" smtClean="0"/>
              <a:t>Snižuje </a:t>
            </a:r>
            <a:r>
              <a:rPr lang="cs-CZ" dirty="0" smtClean="0"/>
              <a:t>možnost pokládat komplexní a náročné otázky.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http://farm4.static.flickr.com/3202/3099141053_5dd4c08b3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5733256"/>
            <a:ext cx="791434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sz="4000" b="1" dirty="0" smtClean="0">
                <a:solidFill>
                  <a:schemeClr val="accent1"/>
                </a:solidFill>
              </a:rPr>
              <a:t>Zvyšování kvality dat a návratnosti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struktura dotazníku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7206200" cy="49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860032" y="2204864"/>
            <a:ext cx="3888432" cy="353943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Rozdělení dotazníku do </a:t>
            </a:r>
            <a:r>
              <a:rPr lang="cs-CZ" sz="2800" b="1" i="1" dirty="0" smtClean="0">
                <a:solidFill>
                  <a:schemeClr val="tx1"/>
                </a:solidFill>
              </a:rPr>
              <a:t>několika stran </a:t>
            </a:r>
            <a:r>
              <a:rPr lang="cs-CZ" sz="2800" i="1" dirty="0" smtClean="0">
                <a:solidFill>
                  <a:schemeClr val="tx1"/>
                </a:solidFill>
              </a:rPr>
              <a:t>bez nutnosti rolování zvyšuje míru </a:t>
            </a:r>
            <a:r>
              <a:rPr lang="cs-CZ" sz="2800" b="1" i="1" dirty="0" smtClean="0">
                <a:solidFill>
                  <a:schemeClr val="tx1"/>
                </a:solidFill>
              </a:rPr>
              <a:t>vyplněných a dokončených dotazníků</a:t>
            </a:r>
            <a:r>
              <a:rPr lang="cs-CZ" sz="2800" i="1" dirty="0" smtClean="0">
                <a:solidFill>
                  <a:schemeClr val="tx1"/>
                </a:solidFill>
              </a:rPr>
              <a:t> (</a:t>
            </a:r>
            <a:r>
              <a:rPr lang="cs-CZ" sz="2800" i="1" dirty="0" err="1" smtClean="0">
                <a:solidFill>
                  <a:schemeClr val="tx1"/>
                </a:solidFill>
              </a:rPr>
              <a:t>Lozar</a:t>
            </a:r>
            <a:r>
              <a:rPr lang="cs-CZ" sz="2800" i="1" dirty="0" smtClean="0">
                <a:solidFill>
                  <a:schemeClr val="tx1"/>
                </a:solidFill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</a:rPr>
              <a:t>Manfreda</a:t>
            </a:r>
            <a:r>
              <a:rPr lang="cs-CZ" sz="2800" i="1" dirty="0" smtClean="0">
                <a:solidFill>
                  <a:schemeClr val="tx1"/>
                </a:solidFill>
              </a:rPr>
              <a:t>, </a:t>
            </a:r>
            <a:r>
              <a:rPr lang="cs-CZ" sz="2800" i="1" dirty="0" err="1" smtClean="0">
                <a:solidFill>
                  <a:schemeClr val="tx1"/>
                </a:solidFill>
              </a:rPr>
              <a:t>Batagejl</a:t>
            </a:r>
            <a:r>
              <a:rPr lang="cs-CZ" sz="2800" i="1" dirty="0" smtClean="0">
                <a:solidFill>
                  <a:schemeClr val="tx1"/>
                </a:solidFill>
              </a:rPr>
              <a:t> a </a:t>
            </a:r>
            <a:r>
              <a:rPr lang="cs-CZ" sz="2800" i="1" dirty="0" err="1" smtClean="0">
                <a:solidFill>
                  <a:schemeClr val="tx1"/>
                </a:solidFill>
              </a:rPr>
              <a:t>Vehovar</a:t>
            </a:r>
            <a:r>
              <a:rPr lang="cs-CZ" sz="2800" i="1" dirty="0" smtClean="0">
                <a:solidFill>
                  <a:schemeClr val="tx1"/>
                </a:solidFill>
              </a:rPr>
              <a:t>, 2002).</a:t>
            </a:r>
            <a:endParaRPr lang="cs-CZ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Délka dotazníku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916832"/>
            <a:ext cx="3888432" cy="440120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Délka dotazníku má vliv především na </a:t>
            </a:r>
            <a:r>
              <a:rPr lang="cs-CZ" sz="2800" b="1" i="1" dirty="0" smtClean="0">
                <a:solidFill>
                  <a:schemeClr val="tx1"/>
                </a:solidFill>
              </a:rPr>
              <a:t>míru opuštění </a:t>
            </a:r>
            <a:r>
              <a:rPr lang="cs-CZ" sz="2800" i="1" dirty="0" smtClean="0">
                <a:solidFill>
                  <a:schemeClr val="tx1"/>
                </a:solidFill>
              </a:rPr>
              <a:t>online formuláře v průběhu jeho vyplňování, dále také na míru výběru odpovědí typu </a:t>
            </a:r>
            <a:r>
              <a:rPr lang="cs-CZ" sz="2800" b="1" i="1" dirty="0" smtClean="0">
                <a:solidFill>
                  <a:schemeClr val="tx1"/>
                </a:solidFill>
              </a:rPr>
              <a:t>„nevím, nemohu odpovědět“</a:t>
            </a:r>
            <a:r>
              <a:rPr lang="cs-CZ" sz="2800" i="1" dirty="0" smtClean="0">
                <a:solidFill>
                  <a:schemeClr val="tx1"/>
                </a:solidFill>
              </a:rPr>
              <a:t>, která stoupá spolu s délkou dotazníku (</a:t>
            </a:r>
            <a:r>
              <a:rPr lang="cs-CZ" sz="2800" i="1" dirty="0" err="1" smtClean="0">
                <a:solidFill>
                  <a:schemeClr val="tx1"/>
                </a:solidFill>
              </a:rPr>
              <a:t>Deutskens</a:t>
            </a:r>
            <a:r>
              <a:rPr lang="cs-CZ" sz="2800" i="1" dirty="0" smtClean="0">
                <a:solidFill>
                  <a:schemeClr val="tx1"/>
                </a:solidFill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</a:rPr>
              <a:t>et</a:t>
            </a:r>
            <a:r>
              <a:rPr lang="cs-CZ" sz="2800" i="1" dirty="0" smtClean="0">
                <a:solidFill>
                  <a:schemeClr val="tx1"/>
                </a:solidFill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</a:rPr>
              <a:t>al</a:t>
            </a:r>
            <a:r>
              <a:rPr lang="cs-CZ" sz="2800" i="1" dirty="0" smtClean="0">
                <a:solidFill>
                  <a:schemeClr val="tx1"/>
                </a:solidFill>
              </a:rPr>
              <a:t>, 2004).</a:t>
            </a:r>
            <a:endParaRPr lang="cs-CZ" sz="2800" i="1" dirty="0">
              <a:solidFill>
                <a:schemeClr val="tx1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8024" y="3212976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hlinkClick r:id="rId2"/>
              </a:rPr>
              <a:t>https://docs.google.com/spreadsheet/viewform?formkey=dEdSb1ZFRmhSaEIyUU5sbkdFeUIzOHc6MQ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Rozhodování o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Využít existující nástroj nebo vyvinout vlastní?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Využít již „cizí“ dotazník nebo vyvinout vlastní?</a:t>
            </a:r>
            <a:endParaRPr lang="cs-CZ" i="1" dirty="0" smtClean="0">
              <a:cs typeface="Calibri" pitchFamily="34" charset="0"/>
            </a:endParaRP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Odborné články, publikace</a:t>
            </a:r>
          </a:p>
          <a:p>
            <a:pPr lvl="2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Specializované stránky (</a:t>
            </a:r>
            <a:r>
              <a:rPr lang="cs-CZ" i="1" dirty="0" smtClean="0">
                <a:cs typeface="Calibri" pitchFamily="34" charset="0"/>
                <a:hlinkClick r:id="rId2"/>
              </a:rPr>
              <a:t>http://www.</a:t>
            </a:r>
            <a:r>
              <a:rPr lang="cs-CZ" i="1" dirty="0" err="1" smtClean="0">
                <a:cs typeface="Calibri" pitchFamily="34" charset="0"/>
                <a:hlinkClick r:id="rId2"/>
              </a:rPr>
              <a:t>lrs.org</a:t>
            </a:r>
            <a:r>
              <a:rPr lang="cs-CZ" i="1" dirty="0" smtClean="0">
                <a:cs typeface="Calibri" pitchFamily="34" charset="0"/>
                <a:hlinkClick r:id="rId2"/>
              </a:rPr>
              <a:t>/</a:t>
            </a:r>
            <a:r>
              <a:rPr lang="cs-CZ" i="1" dirty="0" err="1" smtClean="0">
                <a:cs typeface="Calibri" pitchFamily="34" charset="0"/>
                <a:hlinkClick r:id="rId2"/>
              </a:rPr>
              <a:t>usersurveys.php</a:t>
            </a:r>
            <a:r>
              <a:rPr lang="cs-CZ" i="1" dirty="0" smtClean="0">
                <a:cs typeface="Calibri" pitchFamily="34" charset="0"/>
              </a:rPr>
              <a:t>)</a:t>
            </a:r>
            <a:endParaRPr lang="cs-CZ" i="1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Vyhodnocení kvality existujících dotazníků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Jaké máme </a:t>
            </a:r>
            <a:r>
              <a:rPr lang="cs-CZ" i="1" dirty="0" smtClean="0">
                <a:cs typeface="Calibri" pitchFamily="34" charset="0"/>
              </a:rPr>
              <a:t>zkušenosti</a:t>
            </a:r>
            <a:endParaRPr lang="cs-CZ" i="1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Možnost srovnání </a:t>
            </a:r>
            <a:r>
              <a:rPr lang="cs-CZ" i="1" dirty="0" smtClean="0">
                <a:cs typeface="Calibri" pitchFamily="34" charset="0"/>
              </a:rPr>
              <a:t>výsledků</a:t>
            </a:r>
            <a:endParaRPr lang="cs-CZ" i="1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Sledování pokroku ve </a:t>
            </a:r>
            <a:r>
              <a:rPr lang="cs-CZ" dirty="0" smtClean="0"/>
              <a:t>vyplňování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916833"/>
            <a:ext cx="7560840" cy="181588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Důležitější než samotný pokrok je ale </a:t>
            </a:r>
            <a:r>
              <a:rPr lang="cs-CZ" sz="2800" b="1" i="1" dirty="0" smtClean="0">
                <a:solidFill>
                  <a:schemeClr val="tx1"/>
                </a:solidFill>
              </a:rPr>
              <a:t>vnímání pokroku</a:t>
            </a:r>
            <a:r>
              <a:rPr lang="cs-CZ" sz="2800" i="1" dirty="0" smtClean="0">
                <a:solidFill>
                  <a:schemeClr val="tx1"/>
                </a:solidFill>
              </a:rPr>
              <a:t> samotným respondentem (nevidí-li hned zpočátku jasný pokrok ve vyplňování, míra opuštění dotazníku se zvyšuje).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508" b="48231"/>
          <a:stretch>
            <a:fillRect/>
          </a:stretch>
        </p:blipFill>
        <p:spPr bwMode="auto">
          <a:xfrm>
            <a:off x="467544" y="4077072"/>
            <a:ext cx="7981859" cy="26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Vizuální prezentace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916832"/>
            <a:ext cx="3888432" cy="2246769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None/>
            </a:pPr>
            <a:r>
              <a:rPr lang="cs-CZ" sz="2800" i="1" dirty="0" smtClean="0">
                <a:solidFill>
                  <a:schemeClr val="tx1"/>
                </a:solidFill>
              </a:rPr>
              <a:t>Vyšší míra vyplnění online dotazníků je zaznamenána u </a:t>
            </a:r>
            <a:r>
              <a:rPr lang="cs-CZ" sz="2800" b="1" i="1" dirty="0" err="1" smtClean="0">
                <a:solidFill>
                  <a:schemeClr val="tx1"/>
                </a:solidFill>
              </a:rPr>
              <a:t>designově</a:t>
            </a:r>
            <a:r>
              <a:rPr lang="cs-CZ" sz="2800" b="1" i="1" dirty="0" smtClean="0">
                <a:solidFill>
                  <a:schemeClr val="tx1"/>
                </a:solidFill>
              </a:rPr>
              <a:t> střídmých dotazníků</a:t>
            </a:r>
            <a:r>
              <a:rPr lang="cs-CZ" sz="2800" i="1" dirty="0" smtClean="0">
                <a:solidFill>
                  <a:schemeClr val="tx1"/>
                </a:solidFill>
              </a:rPr>
              <a:t>. </a:t>
            </a:r>
            <a:endParaRPr lang="cs-CZ" sz="2800" i="1" dirty="0">
              <a:solidFill>
                <a:schemeClr val="tx1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88024" y="3573016"/>
            <a:ext cx="3888432" cy="267765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None/>
            </a:pPr>
            <a:r>
              <a:rPr lang="cs-CZ" sz="2800" i="1" dirty="0" smtClean="0"/>
              <a:t>Oproti tomu </a:t>
            </a:r>
            <a:r>
              <a:rPr lang="cs-CZ" sz="2800" b="1" i="1" dirty="0" smtClean="0"/>
              <a:t>vizualizace</a:t>
            </a:r>
            <a:r>
              <a:rPr lang="cs-CZ" sz="2800" i="1" dirty="0" smtClean="0"/>
              <a:t> určitých prvků (např. log, ukázek zboží) může zvyšovat míru odpovědí na konkrétní otázku (</a:t>
            </a:r>
            <a:r>
              <a:rPr lang="cs-CZ" sz="2800" i="1" dirty="0" err="1" smtClean="0"/>
              <a:t>Deutskens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et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al</a:t>
            </a:r>
            <a:r>
              <a:rPr lang="cs-CZ" sz="2800" i="1" dirty="0" smtClean="0"/>
              <a:t>. 2004).</a:t>
            </a:r>
            <a:endParaRPr lang="cs-CZ" sz="28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92" r="1993"/>
          <a:stretch>
            <a:fillRect/>
          </a:stretch>
        </p:blipFill>
        <p:spPr bwMode="auto">
          <a:xfrm>
            <a:off x="-22418" y="395287"/>
            <a:ext cx="9196061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572" y="0"/>
            <a:ext cx="9470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Interaktivita</a:t>
            </a:r>
            <a:r>
              <a:rPr lang="cs-CZ" dirty="0" smtClean="0"/>
              <a:t> / filtrování</a:t>
            </a:r>
            <a:endParaRPr lang="cs-CZ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6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https://docs.google.com/spreadsheet/viewform?formkey=dEdSb1ZFRmhSaEIyUU5sbkdFeUIzOHc6MQ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698702" cy="48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Nátroje</a:t>
            </a:r>
            <a:endParaRPr lang="cs-CZ" dirty="0"/>
          </a:p>
        </p:txBody>
      </p:sp>
      <p:pic>
        <p:nvPicPr>
          <p:cNvPr id="4" name="Picture 4" descr="http://www.wordcampireland.com/wp-content/uploads/2009/12/polldad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816424" cy="1895575"/>
          </a:xfrm>
          <a:prstGeom prst="rect">
            <a:avLst/>
          </a:prstGeom>
          <a:noFill/>
        </p:spPr>
      </p:pic>
      <p:pic>
        <p:nvPicPr>
          <p:cNvPr id="5" name="Picture 2" descr="survs_logo_black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614544" cy="1169666"/>
          </a:xfrm>
          <a:prstGeom prst="rect">
            <a:avLst/>
          </a:prstGeom>
          <a:noFill/>
        </p:spPr>
      </p:pic>
      <p:pic>
        <p:nvPicPr>
          <p:cNvPr id="6" name="Picture 2" descr="http://www.workline.cz/Portals/3/Grafika/katalogfotografieloga/easy_research_biz/logo_easyresearch_bi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361084" cy="1166816"/>
          </a:xfrm>
          <a:prstGeom prst="rect">
            <a:avLst/>
          </a:prstGeom>
          <a:noFill/>
        </p:spPr>
      </p:pic>
      <p:pic>
        <p:nvPicPr>
          <p:cNvPr id="7" name="Picture 6" descr="http://www.crunchgear.com/wp-content/uploads/2010/09/google_docs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852936"/>
            <a:ext cx="2592288" cy="2446402"/>
          </a:xfrm>
          <a:prstGeom prst="rect">
            <a:avLst/>
          </a:prstGeom>
          <a:noFill/>
        </p:spPr>
      </p:pic>
      <p:pic>
        <p:nvPicPr>
          <p:cNvPr id="8" name="Picture 10" descr="http://2ukltd.com/internet-marketing-blog/wp-content/uploads/2010/03/survey-monkey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73016"/>
            <a:ext cx="1861244" cy="1712802"/>
          </a:xfrm>
          <a:prstGeom prst="rect">
            <a:avLst/>
          </a:prstGeom>
          <a:noFill/>
        </p:spPr>
      </p:pic>
      <p:pic>
        <p:nvPicPr>
          <p:cNvPr id="9" name="Picture 12" descr="http://doctor-shop.com/images/images/surveygizmo-logo-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733256"/>
            <a:ext cx="5222527" cy="919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19672"/>
          </a:xfrm>
        </p:spPr>
        <p:txBody>
          <a:bodyPr/>
          <a:lstStyle/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black-eyedangel.blogspot.com</a:t>
            </a:r>
            <a:r>
              <a:rPr lang="cs-CZ" dirty="0" smtClean="0"/>
              <a:t> (</a:t>
            </a:r>
            <a:r>
              <a:rPr lang="en-US" dirty="0" smtClean="0"/>
              <a:t>Measuring The Universe. Installation by Roman </a:t>
            </a:r>
            <a:r>
              <a:rPr lang="en-US" dirty="0" err="1" smtClean="0"/>
              <a:t>Ondák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Daniel</a:t>
            </a:r>
            <a:r>
              <a:rPr lang="en-US" dirty="0" smtClean="0"/>
              <a:t>*</a:t>
            </a:r>
            <a:r>
              <a:rPr lang="cs-CZ" dirty="0" smtClean="0"/>
              <a:t>1977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 v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Otevřené / uzavřené otázky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Uzavřené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Standardizované odpovědi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Vyčerpávající soubor všech možných odpovědí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Všechny kategorie (možnosti) musí být výlučné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Podrobnější členění lze následně seskupovat (hrubější kategorie)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Oboustranně souměrné </a:t>
            </a:r>
            <a:r>
              <a:rPr lang="cs-CZ" i="1" dirty="0" smtClean="0">
                <a:cs typeface="Calibri" pitchFamily="34" charset="0"/>
              </a:rPr>
              <a:t>varianty</a:t>
            </a:r>
            <a:endParaRPr lang="cs-CZ" i="1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cs typeface="Calibri" pitchFamily="34" charset="0"/>
              </a:rPr>
              <a:t>Dichotomické</a:t>
            </a:r>
            <a:r>
              <a:rPr lang="cs-CZ" dirty="0" smtClean="0">
                <a:cs typeface="Calibri" pitchFamily="34" charset="0"/>
              </a:rPr>
              <a:t> (ano/ne, muž, žena</a:t>
            </a:r>
            <a:r>
              <a:rPr lang="cs-CZ" dirty="0" smtClean="0">
                <a:cs typeface="Calibri" pitchFamily="34" charset="0"/>
              </a:rPr>
              <a:t>)</a:t>
            </a:r>
          </a:p>
          <a:p>
            <a:pPr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err="1" smtClean="0">
                <a:cs typeface="Calibri" pitchFamily="34" charset="0"/>
              </a:rPr>
              <a:t>Likertova</a:t>
            </a:r>
            <a:r>
              <a:rPr lang="cs-CZ" b="1" dirty="0" smtClean="0">
                <a:cs typeface="Calibri" pitchFamily="34" charset="0"/>
              </a:rPr>
              <a:t> škála </a:t>
            </a:r>
            <a:r>
              <a:rPr lang="cs-CZ" dirty="0" smtClean="0">
                <a:cs typeface="Calibri" pitchFamily="34" charset="0"/>
              </a:rPr>
              <a:t>(metoda měření postojů</a:t>
            </a:r>
            <a:r>
              <a:rPr lang="cs-CZ" dirty="0" smtClean="0">
                <a:cs typeface="Calibri" pitchFamily="34" charset="0"/>
              </a:rPr>
              <a:t>)</a:t>
            </a:r>
            <a:endParaRPr lang="cs-CZ" dirty="0" smtClean="0">
              <a:cs typeface="Calibri" pitchFamily="34" charset="0"/>
            </a:endParaRPr>
          </a:p>
          <a:p>
            <a:pP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cs typeface="Calibri" pitchFamily="34" charset="0"/>
              </a:rPr>
              <a:t>Jak jste spokojen se službami knihovny?</a:t>
            </a:r>
          </a:p>
          <a:p>
            <a:pPr marL="1314450" lvl="2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velmi nespokojen</a:t>
            </a:r>
          </a:p>
          <a:p>
            <a:pPr marL="1314450" lvl="2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spíše nespokojen </a:t>
            </a:r>
          </a:p>
          <a:p>
            <a:pPr marL="1314450" lvl="2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ani spokojen, ani nespokojen</a:t>
            </a:r>
          </a:p>
          <a:p>
            <a:pPr marL="1314450" lvl="2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spíše spokojen</a:t>
            </a:r>
          </a:p>
          <a:p>
            <a:pPr marL="1314450" lvl="2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cs typeface="Calibri" pitchFamily="34" charset="0"/>
              </a:rPr>
              <a:t>velmi spokojen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cs typeface="Calibri" pitchFamily="34" charset="0"/>
              </a:rPr>
              <a:t>Seřazení položek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 dirty="0" smtClean="0">
              <a:cs typeface="Calibri" pitchFamily="34" charset="0"/>
            </a:endParaRPr>
          </a:p>
          <a:p>
            <a:pP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i="1" dirty="0" smtClean="0">
                <a:latin typeface="Calibri" pitchFamily="34" charset="0"/>
                <a:cs typeface="Calibri" pitchFamily="34" charset="0"/>
              </a:rPr>
              <a:t>Jaké mají být vlastnosti ideálního knihovníka? </a:t>
            </a:r>
            <a:endParaRPr lang="cs-CZ" i="1" dirty="0" smtClean="0">
              <a:cs typeface="Calibri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3573016"/>
          <a:ext cx="7452828" cy="26798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4736"/>
                <a:gridCol w="828092"/>
              </a:tblGrid>
              <a:tr h="382841">
                <a:tc>
                  <a:txBody>
                    <a:bodyPr/>
                    <a:lstStyle/>
                    <a:p>
                      <a:r>
                        <a:rPr lang="cs-CZ" i="1" dirty="0" smtClean="0">
                          <a:latin typeface="Calibri" pitchFamily="34" charset="0"/>
                          <a:cs typeface="Calibri" pitchFamily="34" charset="0"/>
                        </a:rPr>
                        <a:t>Seřaďte položky </a:t>
                      </a:r>
                      <a:r>
                        <a:rPr lang="cs-CZ" i="1" dirty="0" smtClean="0">
                          <a:latin typeface="Calibri" pitchFamily="34" charset="0"/>
                          <a:cs typeface="Calibri" pitchFamily="34" charset="0"/>
                        </a:rPr>
                        <a:t>podle důležitosti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Rozhodnost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Moudrost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Píle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Uvážlivost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Mazanost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82841">
                <a:tc>
                  <a:txBody>
                    <a:bodyPr/>
                    <a:lstStyle/>
                    <a:p>
                      <a:r>
                        <a:rPr lang="cs-CZ" dirty="0" smtClean="0"/>
                        <a:t>Komunikativnost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cs typeface="Calibri" pitchFamily="34" charset="0"/>
              </a:rPr>
              <a:t>Baterie otázek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 dirty="0" smtClean="0">
              <a:cs typeface="Calibri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99592" y="2852936"/>
          <a:ext cx="7452828" cy="356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6"/>
                <a:gridCol w="936104"/>
                <a:gridCol w="900100"/>
                <a:gridCol w="864096"/>
                <a:gridCol w="792088"/>
                <a:gridCol w="828094"/>
              </a:tblGrid>
              <a:tr h="669674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Jak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jste spokojen/a s …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Velmi</a:t>
                      </a:r>
                      <a:r>
                        <a:rPr lang="cs-CZ" sz="1600" baseline="0" dirty="0" smtClean="0">
                          <a:latin typeface="Calibri" pitchFamily="34" charset="0"/>
                          <a:cs typeface="Calibri" pitchFamily="34" charset="0"/>
                        </a:rPr>
                        <a:t> spokojen/a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Spíše spokojen/a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Ani</a:t>
                      </a:r>
                      <a:r>
                        <a:rPr lang="cs-CZ" sz="1600" baseline="0" dirty="0" smtClean="0">
                          <a:latin typeface="Calibri" pitchFamily="34" charset="0"/>
                          <a:cs typeface="Calibri" pitchFamily="34" charset="0"/>
                        </a:rPr>
                        <a:t>/ani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Spíše nespokojen/a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Velmi nespokojen/a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9674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Výběrem knih ve volné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m výběru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9674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Délkou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výpůjční lhůty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9674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Přístupem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personálu knihovny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9674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Úrovní toalet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Specifické typy otázek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cs typeface="Calibri" pitchFamily="34" charset="0"/>
              </a:rPr>
              <a:t>Sémantický diferenciál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 dirty="0" smtClean="0">
              <a:cs typeface="Calibri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55576" y="2924944"/>
          <a:ext cx="757881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8133"/>
                <a:gridCol w="236968"/>
                <a:gridCol w="270820"/>
                <a:gridCol w="236968"/>
                <a:gridCol w="275718"/>
                <a:gridCol w="265923"/>
                <a:gridCol w="236968"/>
                <a:gridCol w="270820"/>
                <a:gridCol w="236968"/>
                <a:gridCol w="236968"/>
                <a:gridCol w="2602559"/>
              </a:tblGrid>
              <a:tr h="370840"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1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2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3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4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5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6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7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8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9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Ostýchavý/á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latin typeface="+mn-lt"/>
                        </a:rPr>
                        <a:t>Průbojný/a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Impulzivní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latin typeface="+mn-lt"/>
                        </a:rPr>
                        <a:t>Uvážlivý/á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Hodný/á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latin typeface="+mn-lt"/>
                        </a:rPr>
                        <a:t>Zlý/á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Moudrý/á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latin typeface="+mn-lt"/>
                        </a:rPr>
                        <a:t>Pošetilý/á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Rozhodný/á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latin typeface="+mn-lt"/>
                        </a:rPr>
                        <a:t>Nerozhodný/á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cs typeface="Calibri" pitchFamily="34" charset="0"/>
              </a:rPr>
              <a:t>Filtrační otázky</a:t>
            </a:r>
          </a:p>
          <a:p>
            <a:pP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 smtClean="0">
                <a:cs typeface="Calibri" pitchFamily="34" charset="0"/>
              </a:rPr>
              <a:t>Chodíte do knihovny?</a:t>
            </a: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smtClean="0">
                <a:cs typeface="Calibri" pitchFamily="34" charset="0"/>
              </a:rPr>
              <a:t>Ano </a:t>
            </a: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smtClean="0">
                <a:cs typeface="Calibri" pitchFamily="34" charset="0"/>
              </a:rPr>
              <a:t>Ne (přejděte na </a:t>
            </a:r>
            <a:r>
              <a:rPr lang="cs-CZ" sz="2000" i="1" dirty="0" err="1" smtClean="0">
                <a:cs typeface="Calibri" pitchFamily="34" charset="0"/>
              </a:rPr>
              <a:t>ot</a:t>
            </a:r>
            <a:r>
              <a:rPr lang="cs-CZ" sz="2000" i="1" dirty="0" smtClean="0">
                <a:cs typeface="Calibri" pitchFamily="34" charset="0"/>
              </a:rPr>
              <a:t>. 15</a:t>
            </a:r>
            <a:r>
              <a:rPr lang="cs-CZ" sz="2000" i="1" dirty="0" smtClean="0">
                <a:cs typeface="Calibri" pitchFamily="34" charset="0"/>
              </a:rPr>
              <a:t>)</a:t>
            </a: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i="1" dirty="0" smtClean="0">
              <a:cs typeface="Calibri" pitchFamily="34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err="1" smtClean="0">
                <a:cs typeface="Calibri" pitchFamily="34" charset="0"/>
              </a:rPr>
              <a:t>Polouzavřené</a:t>
            </a:r>
            <a:r>
              <a:rPr lang="cs-CZ" b="1" dirty="0" smtClean="0">
                <a:cs typeface="Calibri" pitchFamily="34" charset="0"/>
              </a:rPr>
              <a:t> otázky</a:t>
            </a:r>
          </a:p>
          <a:p>
            <a:pP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 smtClean="0">
                <a:cs typeface="Calibri" pitchFamily="34" charset="0"/>
              </a:rPr>
              <a:t>Jakou knihu používáte nejvíce pro studium metodologie?</a:t>
            </a: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err="1" smtClean="0">
                <a:cs typeface="Calibri" pitchFamily="34" charset="0"/>
              </a:rPr>
              <a:t>Reichela</a:t>
            </a:r>
            <a:endParaRPr lang="cs-CZ" sz="2000" i="1" dirty="0" smtClean="0">
              <a:cs typeface="Calibri" pitchFamily="34" charset="0"/>
            </a:endParaRP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err="1" smtClean="0">
                <a:cs typeface="Calibri" pitchFamily="34" charset="0"/>
              </a:rPr>
              <a:t>Dismana</a:t>
            </a:r>
            <a:endParaRPr lang="cs-CZ" sz="2000" i="1" dirty="0" smtClean="0">
              <a:cs typeface="Calibri" pitchFamily="34" charset="0"/>
            </a:endParaRP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err="1" smtClean="0">
                <a:cs typeface="Calibri" pitchFamily="34" charset="0"/>
              </a:rPr>
              <a:t>Powella</a:t>
            </a:r>
            <a:endParaRPr lang="cs-CZ" sz="2000" i="1" dirty="0" smtClean="0">
              <a:cs typeface="Calibri" pitchFamily="34" charset="0"/>
            </a:endParaRPr>
          </a:p>
          <a:p>
            <a:pPr marL="914400" lvl="1" indent="-514350">
              <a:buFontTx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i="1" dirty="0" smtClean="0">
                <a:cs typeface="Calibri" pitchFamily="34" charset="0"/>
              </a:rPr>
              <a:t>Jiné (upřesněte) </a:t>
            </a:r>
            <a:r>
              <a:rPr lang="cs-CZ" sz="2000" i="1" dirty="0" smtClean="0">
                <a:cs typeface="Calibri" pitchFamily="34" charset="0"/>
              </a:rPr>
              <a:t>…</a:t>
            </a:r>
            <a:endParaRPr lang="cs-CZ" sz="2000" i="1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780</Words>
  <Application>Microsoft Office PowerPoint</Application>
  <PresentationFormat>Předvádění na obrazovce (4:3)</PresentationFormat>
  <Paragraphs>208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Modul</vt:lpstr>
      <vt:lpstr>Snímek 1</vt:lpstr>
      <vt:lpstr>Tvorba dotazníku</vt:lpstr>
      <vt:lpstr>Rozhodování o dotazníku</vt:lpstr>
      <vt:lpstr>Typy otázek v dotazníku</vt:lpstr>
      <vt:lpstr>Specifické typy otázek</vt:lpstr>
      <vt:lpstr>Specifické typy otázek</vt:lpstr>
      <vt:lpstr>Specifické typy otázek</vt:lpstr>
      <vt:lpstr>Specifické typy otázek</vt:lpstr>
      <vt:lpstr>Specifické typy otázek</vt:lpstr>
      <vt:lpstr>Specifické typy otázek</vt:lpstr>
      <vt:lpstr>Struktura dotazníku</vt:lpstr>
      <vt:lpstr>Snímek 12</vt:lpstr>
      <vt:lpstr>Tvorba otázek</vt:lpstr>
      <vt:lpstr>Formulace otázek - cvičení</vt:lpstr>
      <vt:lpstr>Formulace otázek - cvičení</vt:lpstr>
      <vt:lpstr>Formulace otázek - cvičení</vt:lpstr>
      <vt:lpstr>Formulace otázek - cvičení</vt:lpstr>
      <vt:lpstr>Formulace otázek - cvičení</vt:lpstr>
      <vt:lpstr>Formulace otázek - cvičení</vt:lpstr>
      <vt:lpstr>Formulace otázek - cvičení</vt:lpstr>
      <vt:lpstr>Formulace otázek - cvičení</vt:lpstr>
      <vt:lpstr>Formulace otázek - cvičení</vt:lpstr>
      <vt:lpstr>Snímek 23</vt:lpstr>
      <vt:lpstr>Výhody online dotazníků</vt:lpstr>
      <vt:lpstr>Výhody online dotazníků</vt:lpstr>
      <vt:lpstr>Výhody online dotazníků</vt:lpstr>
      <vt:lpstr>Snímek 27</vt:lpstr>
      <vt:lpstr>Obecná struktura dotazníku</vt:lpstr>
      <vt:lpstr>Délka dotazníku</vt:lpstr>
      <vt:lpstr>Sledování pokroku ve vyplňování</vt:lpstr>
      <vt:lpstr>Vizuální prezentace</vt:lpstr>
      <vt:lpstr>Snímek 32</vt:lpstr>
      <vt:lpstr>Snímek 33</vt:lpstr>
      <vt:lpstr>Interaktivita / filtrování</vt:lpstr>
      <vt:lpstr>Nátroje</vt:lpstr>
      <vt:lpstr>Obrázky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 Zikuška</dc:creator>
  <cp:lastModifiedBy>Honza Zikuška</cp:lastModifiedBy>
  <cp:revision>3</cp:revision>
  <dcterms:created xsi:type="dcterms:W3CDTF">2011-11-04T07:55:00Z</dcterms:created>
  <dcterms:modified xsi:type="dcterms:W3CDTF">2011-11-04T09:57:20Z</dcterms:modified>
</cp:coreProperties>
</file>