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1" r:id="rId10"/>
    <p:sldId id="261" r:id="rId11"/>
    <p:sldId id="263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2204B-DE64-45E9-A1E8-10AFA38199BD}" type="doc">
      <dgm:prSet loTypeId="urn:microsoft.com/office/officeart/2005/8/layout/cycle2" loCatId="cycle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ECE3C545-3C59-47BF-B58D-75152D810616}">
      <dgm:prSet phldrT="[Text]"/>
      <dgm:spPr/>
      <dgm:t>
        <a:bodyPr/>
        <a:lstStyle/>
        <a:p>
          <a:r>
            <a:rPr lang="cs-CZ" b="1" dirty="0" smtClean="0"/>
            <a:t>Výzkumný problém</a:t>
          </a:r>
          <a:r>
            <a:rPr lang="cs-CZ" dirty="0" smtClean="0"/>
            <a:t> </a:t>
          </a:r>
        </a:p>
        <a:p>
          <a:r>
            <a:rPr lang="cs-CZ" dirty="0" smtClean="0"/>
            <a:t>(z praxe)</a:t>
          </a:r>
          <a:endParaRPr lang="cs-CZ" dirty="0"/>
        </a:p>
      </dgm:t>
    </dgm:pt>
    <dgm:pt modelId="{517B88D0-7B1D-4068-81A5-5FFD846B3301}" type="parTrans" cxnId="{CA9D5620-B3E4-48FA-A1A2-AD46FB2F03EC}">
      <dgm:prSet/>
      <dgm:spPr/>
      <dgm:t>
        <a:bodyPr/>
        <a:lstStyle/>
        <a:p>
          <a:endParaRPr lang="cs-CZ"/>
        </a:p>
      </dgm:t>
    </dgm:pt>
    <dgm:pt modelId="{AEA6D025-5AD2-4EAA-9C8F-B392F74293F8}" type="sibTrans" cxnId="{CA9D5620-B3E4-48FA-A1A2-AD46FB2F03EC}">
      <dgm:prSet/>
      <dgm:spPr/>
      <dgm:t>
        <a:bodyPr/>
        <a:lstStyle/>
        <a:p>
          <a:endParaRPr lang="cs-CZ"/>
        </a:p>
      </dgm:t>
    </dgm:pt>
    <dgm:pt modelId="{BEC3E810-7557-43C3-A95C-8E242BBA58E2}">
      <dgm:prSet phldrT="[Text]"/>
      <dgm:spPr/>
      <dgm:t>
        <a:bodyPr/>
        <a:lstStyle/>
        <a:p>
          <a:r>
            <a:rPr lang="cs-CZ" b="1" dirty="0" smtClean="0"/>
            <a:t>Získávání dat </a:t>
          </a:r>
        </a:p>
        <a:p>
          <a:r>
            <a:rPr lang="cs-CZ" dirty="0" smtClean="0"/>
            <a:t>(důkazů)</a:t>
          </a:r>
          <a:endParaRPr lang="cs-CZ" dirty="0"/>
        </a:p>
      </dgm:t>
    </dgm:pt>
    <dgm:pt modelId="{813D6E54-AF4D-467B-BFD6-1EEDD03339AF}" type="parTrans" cxnId="{6076CDCD-B2B0-45EA-99EB-45DEEC3A58B7}">
      <dgm:prSet/>
      <dgm:spPr/>
      <dgm:t>
        <a:bodyPr/>
        <a:lstStyle/>
        <a:p>
          <a:endParaRPr lang="cs-CZ"/>
        </a:p>
      </dgm:t>
    </dgm:pt>
    <dgm:pt modelId="{C8135E1F-3AE6-45C1-B6F8-12AB1D9AD264}" type="sibTrans" cxnId="{6076CDCD-B2B0-45EA-99EB-45DEEC3A58B7}">
      <dgm:prSet/>
      <dgm:spPr/>
      <dgm:t>
        <a:bodyPr/>
        <a:lstStyle/>
        <a:p>
          <a:endParaRPr lang="cs-CZ"/>
        </a:p>
      </dgm:t>
    </dgm:pt>
    <dgm:pt modelId="{70CF73BB-7540-47BD-A572-69D65005C9EC}">
      <dgm:prSet phldrT="[Text]"/>
      <dgm:spPr/>
      <dgm:t>
        <a:bodyPr/>
        <a:lstStyle/>
        <a:p>
          <a:r>
            <a:rPr lang="cs-CZ" b="1" dirty="0" smtClean="0"/>
            <a:t>Ověřování</a:t>
          </a:r>
          <a:endParaRPr lang="cs-CZ" b="1" dirty="0"/>
        </a:p>
      </dgm:t>
    </dgm:pt>
    <dgm:pt modelId="{C107507A-479A-419C-9445-2F55085D632F}" type="parTrans" cxnId="{9BE4B3FF-222B-42F9-A751-C4B180D4259A}">
      <dgm:prSet/>
      <dgm:spPr/>
      <dgm:t>
        <a:bodyPr/>
        <a:lstStyle/>
        <a:p>
          <a:endParaRPr lang="cs-CZ"/>
        </a:p>
      </dgm:t>
    </dgm:pt>
    <dgm:pt modelId="{06C0D265-64AC-4C21-BB13-794E83CD7211}" type="sibTrans" cxnId="{9BE4B3FF-222B-42F9-A751-C4B180D4259A}">
      <dgm:prSet/>
      <dgm:spPr/>
      <dgm:t>
        <a:bodyPr/>
        <a:lstStyle/>
        <a:p>
          <a:endParaRPr lang="cs-CZ"/>
        </a:p>
      </dgm:t>
    </dgm:pt>
    <dgm:pt modelId="{26A76B46-C3CC-4E0F-9CA1-0A433379CF43}">
      <dgm:prSet phldrT="[Text]"/>
      <dgm:spPr/>
      <dgm:t>
        <a:bodyPr/>
        <a:lstStyle/>
        <a:p>
          <a:r>
            <a:rPr lang="cs-CZ" b="1" dirty="0" smtClean="0"/>
            <a:t>Aplikace</a:t>
          </a:r>
        </a:p>
        <a:p>
          <a:r>
            <a:rPr lang="cs-CZ" dirty="0" smtClean="0"/>
            <a:t>(akce)</a:t>
          </a:r>
          <a:endParaRPr lang="cs-CZ" dirty="0"/>
        </a:p>
      </dgm:t>
    </dgm:pt>
    <dgm:pt modelId="{87F3DFEE-FA86-4C24-A591-909F429B8254}" type="parTrans" cxnId="{4A27130F-1525-4FC8-BA1C-2F13EF096DC4}">
      <dgm:prSet/>
      <dgm:spPr/>
      <dgm:t>
        <a:bodyPr/>
        <a:lstStyle/>
        <a:p>
          <a:endParaRPr lang="cs-CZ"/>
        </a:p>
      </dgm:t>
    </dgm:pt>
    <dgm:pt modelId="{2E6B4271-7363-4C7F-9D6D-913C6D67A824}" type="sibTrans" cxnId="{4A27130F-1525-4FC8-BA1C-2F13EF096DC4}">
      <dgm:prSet/>
      <dgm:spPr/>
      <dgm:t>
        <a:bodyPr/>
        <a:lstStyle/>
        <a:p>
          <a:endParaRPr lang="cs-CZ"/>
        </a:p>
      </dgm:t>
    </dgm:pt>
    <dgm:pt modelId="{E376EEA0-6C8B-4EFD-8117-EFA1E0E547DE}">
      <dgm:prSet phldrT="[Text]"/>
      <dgm:spPr/>
      <dgm:t>
        <a:bodyPr/>
        <a:lstStyle/>
        <a:p>
          <a:r>
            <a:rPr lang="cs-CZ" b="1" dirty="0" smtClean="0"/>
            <a:t>Změření účinku akce</a:t>
          </a:r>
          <a:endParaRPr lang="cs-CZ" b="1" dirty="0"/>
        </a:p>
      </dgm:t>
    </dgm:pt>
    <dgm:pt modelId="{432A6C3E-9BE5-49B5-A199-4B5A21BE621C}" type="parTrans" cxnId="{2BF544E3-2612-4D6A-A3F4-A2AF7CA5780F}">
      <dgm:prSet/>
      <dgm:spPr/>
      <dgm:t>
        <a:bodyPr/>
        <a:lstStyle/>
        <a:p>
          <a:endParaRPr lang="cs-CZ"/>
        </a:p>
      </dgm:t>
    </dgm:pt>
    <dgm:pt modelId="{7A25C064-5108-453D-B5A9-35804FB266F8}" type="sibTrans" cxnId="{2BF544E3-2612-4D6A-A3F4-A2AF7CA5780F}">
      <dgm:prSet/>
      <dgm:spPr/>
      <dgm:t>
        <a:bodyPr/>
        <a:lstStyle/>
        <a:p>
          <a:endParaRPr lang="cs-CZ"/>
        </a:p>
      </dgm:t>
    </dgm:pt>
    <dgm:pt modelId="{21245BFF-5058-4EF2-B37A-BF2DD2FF9BB1}" type="pres">
      <dgm:prSet presAssocID="{EAE2204B-DE64-45E9-A1E8-10AFA3819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1013E5-7D7D-461A-B500-2672F8F24CB0}" type="pres">
      <dgm:prSet presAssocID="{ECE3C545-3C59-47BF-B58D-75152D8106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59BAB-AEEC-4B87-AD90-E337C59ADDB4}" type="pres">
      <dgm:prSet presAssocID="{AEA6D025-5AD2-4EAA-9C8F-B392F74293F8}" presName="sibTrans" presStyleLbl="sibTrans2D1" presStyleIdx="0" presStyleCnt="5"/>
      <dgm:spPr/>
      <dgm:t>
        <a:bodyPr/>
        <a:lstStyle/>
        <a:p>
          <a:endParaRPr lang="cs-CZ"/>
        </a:p>
      </dgm:t>
    </dgm:pt>
    <dgm:pt modelId="{92F8B152-4B98-49C2-96C2-9E630E01D31C}" type="pres">
      <dgm:prSet presAssocID="{AEA6D025-5AD2-4EAA-9C8F-B392F74293F8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F0A511B8-B98C-498A-B442-1436147E91E7}" type="pres">
      <dgm:prSet presAssocID="{BEC3E810-7557-43C3-A95C-8E242BBA58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E33BA2-844D-45E1-959D-840D3546C6C4}" type="pres">
      <dgm:prSet presAssocID="{C8135E1F-3AE6-45C1-B6F8-12AB1D9AD264}" presName="sibTrans" presStyleLbl="sibTrans2D1" presStyleIdx="1" presStyleCnt="5"/>
      <dgm:spPr/>
      <dgm:t>
        <a:bodyPr/>
        <a:lstStyle/>
        <a:p>
          <a:endParaRPr lang="cs-CZ"/>
        </a:p>
      </dgm:t>
    </dgm:pt>
    <dgm:pt modelId="{F9F1442C-7429-4558-9694-6235605F632F}" type="pres">
      <dgm:prSet presAssocID="{C8135E1F-3AE6-45C1-B6F8-12AB1D9AD264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9A74D7A8-6A1F-4ECA-AF80-82C6127A1E8F}" type="pres">
      <dgm:prSet presAssocID="{70CF73BB-7540-47BD-A572-69D65005C9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D66E4-27B0-45C3-B170-72FA9FB61696}" type="pres">
      <dgm:prSet presAssocID="{06C0D265-64AC-4C21-BB13-794E83CD7211}" presName="sibTrans" presStyleLbl="sibTrans2D1" presStyleIdx="2" presStyleCnt="5"/>
      <dgm:spPr/>
      <dgm:t>
        <a:bodyPr/>
        <a:lstStyle/>
        <a:p>
          <a:endParaRPr lang="cs-CZ"/>
        </a:p>
      </dgm:t>
    </dgm:pt>
    <dgm:pt modelId="{25300A97-7FE3-432C-9097-5D5F19B2CFC3}" type="pres">
      <dgm:prSet presAssocID="{06C0D265-64AC-4C21-BB13-794E83CD7211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E0910DBC-B4A3-4E04-B4E7-4E7F35EF7311}" type="pres">
      <dgm:prSet presAssocID="{26A76B46-C3CC-4E0F-9CA1-0A433379C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048BFC-6DE8-463E-9E71-819C2445C63E}" type="pres">
      <dgm:prSet presAssocID="{2E6B4271-7363-4C7F-9D6D-913C6D67A824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C5B105F-8283-44E2-B3FB-AE3E29585A98}" type="pres">
      <dgm:prSet presAssocID="{2E6B4271-7363-4C7F-9D6D-913C6D67A824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D504362C-AD80-4FB3-BF6D-5AE8DDDD86A8}" type="pres">
      <dgm:prSet presAssocID="{E376EEA0-6C8B-4EFD-8117-EFA1E0E54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D5B50-1F3B-4C4A-AAF9-DB64BE34E679}" type="pres">
      <dgm:prSet presAssocID="{7A25C064-5108-453D-B5A9-35804FB266F8}" presName="sibTrans" presStyleLbl="sibTrans2D1" presStyleIdx="4" presStyleCnt="5"/>
      <dgm:spPr/>
      <dgm:t>
        <a:bodyPr/>
        <a:lstStyle/>
        <a:p>
          <a:endParaRPr lang="cs-CZ"/>
        </a:p>
      </dgm:t>
    </dgm:pt>
    <dgm:pt modelId="{A2B4CA34-6C0A-4444-A602-D1EB1CC75A93}" type="pres">
      <dgm:prSet presAssocID="{7A25C064-5108-453D-B5A9-35804FB266F8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4A27130F-1525-4FC8-BA1C-2F13EF096DC4}" srcId="{EAE2204B-DE64-45E9-A1E8-10AFA38199BD}" destId="{26A76B46-C3CC-4E0F-9CA1-0A433379CF43}" srcOrd="3" destOrd="0" parTransId="{87F3DFEE-FA86-4C24-A591-909F429B8254}" sibTransId="{2E6B4271-7363-4C7F-9D6D-913C6D67A824}"/>
    <dgm:cxn modelId="{6B5749B2-B0EE-49BB-B20C-F640C10C2EF3}" type="presOf" srcId="{2E6B4271-7363-4C7F-9D6D-913C6D67A824}" destId="{EF048BFC-6DE8-463E-9E71-819C2445C63E}" srcOrd="0" destOrd="0" presId="urn:microsoft.com/office/officeart/2005/8/layout/cycle2"/>
    <dgm:cxn modelId="{7BB411A6-CDF4-4886-8EA8-D00D7BB40EF8}" type="presOf" srcId="{06C0D265-64AC-4C21-BB13-794E83CD7211}" destId="{8C2D66E4-27B0-45C3-B170-72FA9FB61696}" srcOrd="0" destOrd="0" presId="urn:microsoft.com/office/officeart/2005/8/layout/cycle2"/>
    <dgm:cxn modelId="{1B24D007-5C54-4083-ABCA-DFA7CB5090E3}" type="presOf" srcId="{E376EEA0-6C8B-4EFD-8117-EFA1E0E547DE}" destId="{D504362C-AD80-4FB3-BF6D-5AE8DDDD86A8}" srcOrd="0" destOrd="0" presId="urn:microsoft.com/office/officeart/2005/8/layout/cycle2"/>
    <dgm:cxn modelId="{6076CDCD-B2B0-45EA-99EB-45DEEC3A58B7}" srcId="{EAE2204B-DE64-45E9-A1E8-10AFA38199BD}" destId="{BEC3E810-7557-43C3-A95C-8E242BBA58E2}" srcOrd="1" destOrd="0" parTransId="{813D6E54-AF4D-467B-BFD6-1EEDD03339AF}" sibTransId="{C8135E1F-3AE6-45C1-B6F8-12AB1D9AD264}"/>
    <dgm:cxn modelId="{9DFFEEA8-DB17-4B84-9EF0-A6E6634A6CA9}" type="presOf" srcId="{7A25C064-5108-453D-B5A9-35804FB266F8}" destId="{C6FD5B50-1F3B-4C4A-AAF9-DB64BE34E679}" srcOrd="0" destOrd="0" presId="urn:microsoft.com/office/officeart/2005/8/layout/cycle2"/>
    <dgm:cxn modelId="{9BE4B3FF-222B-42F9-A751-C4B180D4259A}" srcId="{EAE2204B-DE64-45E9-A1E8-10AFA38199BD}" destId="{70CF73BB-7540-47BD-A572-69D65005C9EC}" srcOrd="2" destOrd="0" parTransId="{C107507A-479A-419C-9445-2F55085D632F}" sibTransId="{06C0D265-64AC-4C21-BB13-794E83CD7211}"/>
    <dgm:cxn modelId="{2BF544E3-2612-4D6A-A3F4-A2AF7CA5780F}" srcId="{EAE2204B-DE64-45E9-A1E8-10AFA38199BD}" destId="{E376EEA0-6C8B-4EFD-8117-EFA1E0E547DE}" srcOrd="4" destOrd="0" parTransId="{432A6C3E-9BE5-49B5-A199-4B5A21BE621C}" sibTransId="{7A25C064-5108-453D-B5A9-35804FB266F8}"/>
    <dgm:cxn modelId="{CA9D5620-B3E4-48FA-A1A2-AD46FB2F03EC}" srcId="{EAE2204B-DE64-45E9-A1E8-10AFA38199BD}" destId="{ECE3C545-3C59-47BF-B58D-75152D810616}" srcOrd="0" destOrd="0" parTransId="{517B88D0-7B1D-4068-81A5-5FFD846B3301}" sibTransId="{AEA6D025-5AD2-4EAA-9C8F-B392F74293F8}"/>
    <dgm:cxn modelId="{70409EAB-899B-4CA1-85E9-80C955B6CC42}" type="presOf" srcId="{2E6B4271-7363-4C7F-9D6D-913C6D67A824}" destId="{FC5B105F-8283-44E2-B3FB-AE3E29585A98}" srcOrd="1" destOrd="0" presId="urn:microsoft.com/office/officeart/2005/8/layout/cycle2"/>
    <dgm:cxn modelId="{81B2D4DD-30DF-46CF-8B2D-7F25F32F8D81}" type="presOf" srcId="{C8135E1F-3AE6-45C1-B6F8-12AB1D9AD264}" destId="{82E33BA2-844D-45E1-959D-840D3546C6C4}" srcOrd="0" destOrd="0" presId="urn:microsoft.com/office/officeart/2005/8/layout/cycle2"/>
    <dgm:cxn modelId="{2D533478-87E2-4B44-AFF2-DEB2E57A8E5F}" type="presOf" srcId="{70CF73BB-7540-47BD-A572-69D65005C9EC}" destId="{9A74D7A8-6A1F-4ECA-AF80-82C6127A1E8F}" srcOrd="0" destOrd="0" presId="urn:microsoft.com/office/officeart/2005/8/layout/cycle2"/>
    <dgm:cxn modelId="{C8401938-5B22-4F5A-B4F2-9700E82A127F}" type="presOf" srcId="{EAE2204B-DE64-45E9-A1E8-10AFA38199BD}" destId="{21245BFF-5058-4EF2-B37A-BF2DD2FF9BB1}" srcOrd="0" destOrd="0" presId="urn:microsoft.com/office/officeart/2005/8/layout/cycle2"/>
    <dgm:cxn modelId="{DA819BFD-18A0-4CE2-A254-FB90C315085C}" type="presOf" srcId="{AEA6D025-5AD2-4EAA-9C8F-B392F74293F8}" destId="{3F759BAB-AEEC-4B87-AD90-E337C59ADDB4}" srcOrd="0" destOrd="0" presId="urn:microsoft.com/office/officeart/2005/8/layout/cycle2"/>
    <dgm:cxn modelId="{1BAB1AED-16E3-434B-ADA5-FDEC5432EFE5}" type="presOf" srcId="{BEC3E810-7557-43C3-A95C-8E242BBA58E2}" destId="{F0A511B8-B98C-498A-B442-1436147E91E7}" srcOrd="0" destOrd="0" presId="urn:microsoft.com/office/officeart/2005/8/layout/cycle2"/>
    <dgm:cxn modelId="{A04D158A-982E-4163-B54C-6BBC02C70778}" type="presOf" srcId="{AEA6D025-5AD2-4EAA-9C8F-B392F74293F8}" destId="{92F8B152-4B98-49C2-96C2-9E630E01D31C}" srcOrd="1" destOrd="0" presId="urn:microsoft.com/office/officeart/2005/8/layout/cycle2"/>
    <dgm:cxn modelId="{68C328C5-4547-47CD-BEA4-927E0B7E2BCD}" type="presOf" srcId="{26A76B46-C3CC-4E0F-9CA1-0A433379CF43}" destId="{E0910DBC-B4A3-4E04-B4E7-4E7F35EF7311}" srcOrd="0" destOrd="0" presId="urn:microsoft.com/office/officeart/2005/8/layout/cycle2"/>
    <dgm:cxn modelId="{A5A33925-5835-41C1-87DB-F14CC3ADC2C8}" type="presOf" srcId="{C8135E1F-3AE6-45C1-B6F8-12AB1D9AD264}" destId="{F9F1442C-7429-4558-9694-6235605F632F}" srcOrd="1" destOrd="0" presId="urn:microsoft.com/office/officeart/2005/8/layout/cycle2"/>
    <dgm:cxn modelId="{32B4B7BC-2CD0-4847-AA6A-E0BFEC95210E}" type="presOf" srcId="{7A25C064-5108-453D-B5A9-35804FB266F8}" destId="{A2B4CA34-6C0A-4444-A602-D1EB1CC75A93}" srcOrd="1" destOrd="0" presId="urn:microsoft.com/office/officeart/2005/8/layout/cycle2"/>
    <dgm:cxn modelId="{9592FF3E-D36D-412F-824B-BBE31E6CCFDD}" type="presOf" srcId="{06C0D265-64AC-4C21-BB13-794E83CD7211}" destId="{25300A97-7FE3-432C-9097-5D5F19B2CFC3}" srcOrd="1" destOrd="0" presId="urn:microsoft.com/office/officeart/2005/8/layout/cycle2"/>
    <dgm:cxn modelId="{8C6A3A44-4E93-4D9D-AA24-26D8351E1A5F}" type="presOf" srcId="{ECE3C545-3C59-47BF-B58D-75152D810616}" destId="{C31013E5-7D7D-461A-B500-2672F8F24CB0}" srcOrd="0" destOrd="0" presId="urn:microsoft.com/office/officeart/2005/8/layout/cycle2"/>
    <dgm:cxn modelId="{188805FD-6235-4E88-9934-C8F24FDFAA39}" type="presParOf" srcId="{21245BFF-5058-4EF2-B37A-BF2DD2FF9BB1}" destId="{C31013E5-7D7D-461A-B500-2672F8F24CB0}" srcOrd="0" destOrd="0" presId="urn:microsoft.com/office/officeart/2005/8/layout/cycle2"/>
    <dgm:cxn modelId="{28BFBE57-DFFE-495C-B040-DDC5A54B79CA}" type="presParOf" srcId="{21245BFF-5058-4EF2-B37A-BF2DD2FF9BB1}" destId="{3F759BAB-AEEC-4B87-AD90-E337C59ADDB4}" srcOrd="1" destOrd="0" presId="urn:microsoft.com/office/officeart/2005/8/layout/cycle2"/>
    <dgm:cxn modelId="{A24C4F33-2FD7-49B5-B250-B745462CB442}" type="presParOf" srcId="{3F759BAB-AEEC-4B87-AD90-E337C59ADDB4}" destId="{92F8B152-4B98-49C2-96C2-9E630E01D31C}" srcOrd="0" destOrd="0" presId="urn:microsoft.com/office/officeart/2005/8/layout/cycle2"/>
    <dgm:cxn modelId="{889B9D5E-9E30-4300-8F1F-6FC956A73F26}" type="presParOf" srcId="{21245BFF-5058-4EF2-B37A-BF2DD2FF9BB1}" destId="{F0A511B8-B98C-498A-B442-1436147E91E7}" srcOrd="2" destOrd="0" presId="urn:microsoft.com/office/officeart/2005/8/layout/cycle2"/>
    <dgm:cxn modelId="{C0AF9D68-7718-49F1-AE73-6583C06EE3C5}" type="presParOf" srcId="{21245BFF-5058-4EF2-B37A-BF2DD2FF9BB1}" destId="{82E33BA2-844D-45E1-959D-840D3546C6C4}" srcOrd="3" destOrd="0" presId="urn:microsoft.com/office/officeart/2005/8/layout/cycle2"/>
    <dgm:cxn modelId="{C07A83C7-131D-4612-9400-97375DD20D64}" type="presParOf" srcId="{82E33BA2-844D-45E1-959D-840D3546C6C4}" destId="{F9F1442C-7429-4558-9694-6235605F632F}" srcOrd="0" destOrd="0" presId="urn:microsoft.com/office/officeart/2005/8/layout/cycle2"/>
    <dgm:cxn modelId="{C1D17D2B-3562-4149-833C-9111A4A3D589}" type="presParOf" srcId="{21245BFF-5058-4EF2-B37A-BF2DD2FF9BB1}" destId="{9A74D7A8-6A1F-4ECA-AF80-82C6127A1E8F}" srcOrd="4" destOrd="0" presId="urn:microsoft.com/office/officeart/2005/8/layout/cycle2"/>
    <dgm:cxn modelId="{117A7C01-5E98-4BFA-82C3-99E3D003678F}" type="presParOf" srcId="{21245BFF-5058-4EF2-B37A-BF2DD2FF9BB1}" destId="{8C2D66E4-27B0-45C3-B170-72FA9FB61696}" srcOrd="5" destOrd="0" presId="urn:microsoft.com/office/officeart/2005/8/layout/cycle2"/>
    <dgm:cxn modelId="{9069B45D-366E-4355-840C-8F68AA1A90CE}" type="presParOf" srcId="{8C2D66E4-27B0-45C3-B170-72FA9FB61696}" destId="{25300A97-7FE3-432C-9097-5D5F19B2CFC3}" srcOrd="0" destOrd="0" presId="urn:microsoft.com/office/officeart/2005/8/layout/cycle2"/>
    <dgm:cxn modelId="{6ABF18E1-D1E8-47A7-BAC3-F83A0AADF710}" type="presParOf" srcId="{21245BFF-5058-4EF2-B37A-BF2DD2FF9BB1}" destId="{E0910DBC-B4A3-4E04-B4E7-4E7F35EF7311}" srcOrd="6" destOrd="0" presId="urn:microsoft.com/office/officeart/2005/8/layout/cycle2"/>
    <dgm:cxn modelId="{6C428E81-3E30-407A-B9E8-7A0F61AFC9E6}" type="presParOf" srcId="{21245BFF-5058-4EF2-B37A-BF2DD2FF9BB1}" destId="{EF048BFC-6DE8-463E-9E71-819C2445C63E}" srcOrd="7" destOrd="0" presId="urn:microsoft.com/office/officeart/2005/8/layout/cycle2"/>
    <dgm:cxn modelId="{9437AD04-B887-42E3-8BE3-B9B0E2D610B4}" type="presParOf" srcId="{EF048BFC-6DE8-463E-9E71-819C2445C63E}" destId="{FC5B105F-8283-44E2-B3FB-AE3E29585A98}" srcOrd="0" destOrd="0" presId="urn:microsoft.com/office/officeart/2005/8/layout/cycle2"/>
    <dgm:cxn modelId="{07AEA0E1-BF98-4BFC-BE75-2EE8551A8A5A}" type="presParOf" srcId="{21245BFF-5058-4EF2-B37A-BF2DD2FF9BB1}" destId="{D504362C-AD80-4FB3-BF6D-5AE8DDDD86A8}" srcOrd="8" destOrd="0" presId="urn:microsoft.com/office/officeart/2005/8/layout/cycle2"/>
    <dgm:cxn modelId="{6B2BC4FD-1E45-4814-BA75-880314FEE0B2}" type="presParOf" srcId="{21245BFF-5058-4EF2-B37A-BF2DD2FF9BB1}" destId="{C6FD5B50-1F3B-4C4A-AAF9-DB64BE34E679}" srcOrd="9" destOrd="0" presId="urn:microsoft.com/office/officeart/2005/8/layout/cycle2"/>
    <dgm:cxn modelId="{2A90216F-3E34-472B-9E46-BAB376540DC8}" type="presParOf" srcId="{C6FD5B50-1F3B-4C4A-AAF9-DB64BE34E679}" destId="{A2B4CA34-6C0A-4444-A602-D1EB1CC75A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013E5-7D7D-461A-B500-2672F8F24CB0}">
      <dsp:nvSpPr>
        <dsp:cNvPr id="0" name=""/>
        <dsp:cNvSpPr/>
      </dsp:nvSpPr>
      <dsp:spPr>
        <a:xfrm>
          <a:off x="3609350" y="56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Výzkumný problém</a:t>
          </a:r>
          <a:r>
            <a:rPr lang="cs-CZ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(z praxe)</a:t>
          </a:r>
          <a:endParaRPr lang="cs-CZ" sz="1600" kern="1200" dirty="0"/>
        </a:p>
      </dsp:txBody>
      <dsp:txXfrm>
        <a:off x="3609350" y="562"/>
        <a:ext cx="1299823" cy="1299823"/>
      </dsp:txXfrm>
    </dsp:sp>
    <dsp:sp modelId="{3F759BAB-AEEC-4B87-AD90-E337C59ADDB4}">
      <dsp:nvSpPr>
        <dsp:cNvPr id="0" name=""/>
        <dsp:cNvSpPr/>
      </dsp:nvSpPr>
      <dsp:spPr>
        <a:xfrm rot="2160000">
          <a:off x="4868297" y="999449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2160000">
        <a:off x="4868297" y="999449"/>
        <a:ext cx="346383" cy="438690"/>
      </dsp:txXfrm>
    </dsp:sp>
    <dsp:sp modelId="{F0A511B8-B98C-498A-B442-1436147E91E7}">
      <dsp:nvSpPr>
        <dsp:cNvPr id="0" name=""/>
        <dsp:cNvSpPr/>
      </dsp:nvSpPr>
      <dsp:spPr>
        <a:xfrm>
          <a:off x="5189666" y="1148729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Získávání dat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(důkazů)</a:t>
          </a:r>
          <a:endParaRPr lang="cs-CZ" sz="1600" kern="1200" dirty="0"/>
        </a:p>
      </dsp:txBody>
      <dsp:txXfrm>
        <a:off x="5189666" y="1148729"/>
        <a:ext cx="1299823" cy="1299823"/>
      </dsp:txXfrm>
    </dsp:sp>
    <dsp:sp modelId="{82E33BA2-844D-45E1-959D-840D3546C6C4}">
      <dsp:nvSpPr>
        <dsp:cNvPr id="0" name=""/>
        <dsp:cNvSpPr/>
      </dsp:nvSpPr>
      <dsp:spPr>
        <a:xfrm rot="6480000">
          <a:off x="5367602" y="2498858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0045"/>
                <a:satOff val="-2771"/>
                <a:lumOff val="1285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50045"/>
                <a:satOff val="-2771"/>
                <a:lumOff val="1285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50045"/>
                <a:satOff val="-2771"/>
                <a:lumOff val="12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6480000">
        <a:off x="5367602" y="2498858"/>
        <a:ext cx="346383" cy="438690"/>
      </dsp:txXfrm>
    </dsp:sp>
    <dsp:sp modelId="{9A74D7A8-6A1F-4ECA-AF80-82C6127A1E8F}">
      <dsp:nvSpPr>
        <dsp:cNvPr id="0" name=""/>
        <dsp:cNvSpPr/>
      </dsp:nvSpPr>
      <dsp:spPr>
        <a:xfrm>
          <a:off x="4586039" y="300650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Ověřování</a:t>
          </a:r>
          <a:endParaRPr lang="cs-CZ" sz="1600" b="1" kern="1200" dirty="0"/>
        </a:p>
      </dsp:txBody>
      <dsp:txXfrm>
        <a:off x="4586039" y="3006502"/>
        <a:ext cx="1299823" cy="1299823"/>
      </dsp:txXfrm>
    </dsp:sp>
    <dsp:sp modelId="{8C2D66E4-27B0-45C3-B170-72FA9FB61696}">
      <dsp:nvSpPr>
        <dsp:cNvPr id="0" name=""/>
        <dsp:cNvSpPr/>
      </dsp:nvSpPr>
      <dsp:spPr>
        <a:xfrm rot="10800000">
          <a:off x="4095873" y="3437068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0089"/>
                <a:satOff val="-5542"/>
                <a:lumOff val="2570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00089"/>
                <a:satOff val="-5542"/>
                <a:lumOff val="2570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4095873" y="3437068"/>
        <a:ext cx="346383" cy="438690"/>
      </dsp:txXfrm>
    </dsp:sp>
    <dsp:sp modelId="{E0910DBC-B4A3-4E04-B4E7-4E7F35EF7311}">
      <dsp:nvSpPr>
        <dsp:cNvPr id="0" name=""/>
        <dsp:cNvSpPr/>
      </dsp:nvSpPr>
      <dsp:spPr>
        <a:xfrm>
          <a:off x="2632661" y="3006502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Aplikace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(akce)</a:t>
          </a:r>
          <a:endParaRPr lang="cs-CZ" sz="1600" kern="1200" dirty="0"/>
        </a:p>
      </dsp:txBody>
      <dsp:txXfrm>
        <a:off x="2632661" y="3006502"/>
        <a:ext cx="1299823" cy="1299823"/>
      </dsp:txXfrm>
    </dsp:sp>
    <dsp:sp modelId="{EF048BFC-6DE8-463E-9E71-819C2445C63E}">
      <dsp:nvSpPr>
        <dsp:cNvPr id="0" name=""/>
        <dsp:cNvSpPr/>
      </dsp:nvSpPr>
      <dsp:spPr>
        <a:xfrm rot="15120000">
          <a:off x="2810597" y="2517505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0089"/>
                <a:satOff val="-5542"/>
                <a:lumOff val="2570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00089"/>
                <a:satOff val="-5542"/>
                <a:lumOff val="2570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00089"/>
                <a:satOff val="-5542"/>
                <a:lumOff val="25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5120000">
        <a:off x="2810597" y="2517505"/>
        <a:ext cx="346383" cy="438690"/>
      </dsp:txXfrm>
    </dsp:sp>
    <dsp:sp modelId="{D504362C-AD80-4FB3-BF6D-5AE8DDDD86A8}">
      <dsp:nvSpPr>
        <dsp:cNvPr id="0" name=""/>
        <dsp:cNvSpPr/>
      </dsp:nvSpPr>
      <dsp:spPr>
        <a:xfrm>
          <a:off x="2029034" y="1148729"/>
          <a:ext cx="1299823" cy="129982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Změření účinku akce</a:t>
          </a:r>
          <a:endParaRPr lang="cs-CZ" sz="1600" b="1" kern="1200" dirty="0"/>
        </a:p>
      </dsp:txBody>
      <dsp:txXfrm>
        <a:off x="2029034" y="1148729"/>
        <a:ext cx="1299823" cy="1299823"/>
      </dsp:txXfrm>
    </dsp:sp>
    <dsp:sp modelId="{C6FD5B50-1F3B-4C4A-AAF9-DB64BE34E679}">
      <dsp:nvSpPr>
        <dsp:cNvPr id="0" name=""/>
        <dsp:cNvSpPr/>
      </dsp:nvSpPr>
      <dsp:spPr>
        <a:xfrm rot="19440000">
          <a:off x="3287981" y="1010974"/>
          <a:ext cx="346383" cy="438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0045"/>
                <a:satOff val="-2771"/>
                <a:lumOff val="12851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50045"/>
                <a:satOff val="-2771"/>
                <a:lumOff val="12851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50045"/>
                <a:satOff val="-2771"/>
                <a:lumOff val="12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9440000">
        <a:off x="3287981" y="1010974"/>
        <a:ext cx="346383" cy="43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5EB3-A389-4861-9270-F684E376C73D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2954-B34B-408C-903A-5D921CC6D5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cha@phil.muni.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1340768"/>
            <a:ext cx="6102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Metodologie výzkumu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v informačních studiích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a knihovnictví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52120" y="4581128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i="1" dirty="0" smtClean="0"/>
              <a:t>Ladislava Suchá</a:t>
            </a:r>
          </a:p>
          <a:p>
            <a:r>
              <a:rPr lang="cs-CZ" sz="3600" i="1" dirty="0" smtClean="0"/>
              <a:t>23. 9</a:t>
            </a:r>
            <a:r>
              <a:rPr lang="cs-CZ" sz="3600" i="1" dirty="0" smtClean="0"/>
              <a:t>. </a:t>
            </a:r>
            <a:r>
              <a:rPr lang="cs-CZ" sz="3600" i="1" dirty="0" smtClean="0"/>
              <a:t>2011</a:t>
            </a:r>
            <a:endParaRPr lang="cs-CZ" sz="3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je výzkum důležitý?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vyhnout se každodenním „pravdám“</a:t>
            </a:r>
          </a:p>
          <a:p>
            <a:r>
              <a:rPr lang="cs-CZ" dirty="0" smtClean="0"/>
              <a:t>Poskytuje základ pro vytváření teorií</a:t>
            </a:r>
          </a:p>
          <a:p>
            <a:r>
              <a:rPr lang="cs-CZ" dirty="0" smtClean="0"/>
              <a:t>Testuje, reviduje, zpochybňuje nebo potvrzuje stávající teorie</a:t>
            </a:r>
          </a:p>
          <a:p>
            <a:r>
              <a:rPr lang="cs-CZ" dirty="0" smtClean="0"/>
              <a:t>Vede k řešení praktických problémů (aplikovaný výzkum)</a:t>
            </a:r>
          </a:p>
          <a:p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popisuje</a:t>
            </a:r>
            <a:r>
              <a:rPr lang="en-US" dirty="0" smtClean="0">
                <a:sym typeface="Wingdings" pitchFamily="2" charset="2"/>
              </a:rPr>
              <a:t>, v</a:t>
            </a:r>
            <a:r>
              <a:rPr lang="cs-CZ" dirty="0" err="1" smtClean="0">
                <a:sym typeface="Wingdings" pitchFamily="2" charset="2"/>
              </a:rPr>
              <a:t>ysvětluje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Pomáhá předvídat budoucí stav</a:t>
            </a: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Výzkumy v přírodních a sociálních vědách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764903"/>
          </a:xfrm>
        </p:spPr>
        <p:txBody>
          <a:bodyPr>
            <a:normAutofit/>
          </a:bodyPr>
          <a:lstStyle/>
          <a:p>
            <a:r>
              <a:rPr lang="cs-CZ" i="1" dirty="0" smtClean="0"/>
              <a:t>Jsou nějaké rozdíly?</a:t>
            </a:r>
          </a:p>
          <a:p>
            <a:r>
              <a:rPr lang="cs-CZ" i="1" dirty="0" smtClean="0"/>
              <a:t>Co za vědu je ISK?</a:t>
            </a:r>
            <a:endParaRPr lang="cs-CZ" i="1" dirty="0"/>
          </a:p>
        </p:txBody>
      </p:sp>
      <p:pic>
        <p:nvPicPr>
          <p:cNvPr id="9220" name="Picture 4" descr="http://farm5.static.flickr.com/4056/4231123420_07c5154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95500"/>
            <a:ext cx="29718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 v ISK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cs-CZ" dirty="0" smtClean="0"/>
              <a:t>Považován za nezbytný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Prováděný akademiky nebo knihovníky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Kritika výzkumu v  ISK: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Nedůsledný, málo precizní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Nekumulativní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Nedostatečná spolupráce s ostatními disciplínami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Záležitost USA, Kanady, VB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Nedostatečná diseminace</a:t>
            </a:r>
          </a:p>
          <a:p>
            <a:pPr lvl="1">
              <a:buFont typeface="Arial" charset="0"/>
              <a:buChar char="•"/>
            </a:pPr>
            <a:r>
              <a:rPr lang="cs-CZ" dirty="0" smtClean="0"/>
              <a:t>Převládají práce typu </a:t>
            </a:r>
            <a:r>
              <a:rPr lang="cs-CZ" i="1" dirty="0" smtClean="0"/>
              <a:t>„</a:t>
            </a:r>
            <a:r>
              <a:rPr lang="cs-CZ" i="1" dirty="0" err="1" smtClean="0"/>
              <a:t>How</a:t>
            </a:r>
            <a:r>
              <a:rPr lang="cs-CZ" i="1" dirty="0" smtClean="0"/>
              <a:t> I </a:t>
            </a:r>
            <a:r>
              <a:rPr lang="cs-CZ" i="1" dirty="0" err="1" smtClean="0"/>
              <a:t>did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good</a:t>
            </a:r>
            <a:r>
              <a:rPr lang="cs-CZ" i="1" dirty="0" smtClean="0"/>
              <a:t>…“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Počátky: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University </a:t>
            </a:r>
            <a:r>
              <a:rPr lang="cs-CZ" dirty="0" err="1" smtClean="0"/>
              <a:t>of</a:t>
            </a:r>
            <a:r>
              <a:rPr lang="cs-CZ" dirty="0" smtClean="0"/>
              <a:t> Chicago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citační analýzy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čtenářství</a:t>
            </a:r>
          </a:p>
          <a:p>
            <a:endParaRPr lang="cs-CZ" b="1" dirty="0" smtClean="0"/>
          </a:p>
          <a:p>
            <a:r>
              <a:rPr lang="cs-CZ" b="1" dirty="0" smtClean="0"/>
              <a:t>50-60. léta: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zaměřené na uživatele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typicky kvantitativní výzkumy (dotazníky, rozhovory, historické metody)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počátky výzkumu v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retrieval</a:t>
            </a:r>
            <a:r>
              <a:rPr lang="cs-CZ" dirty="0" smtClean="0"/>
              <a:t> (zvyšování efektivity při vyhledávání)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60.–70. léta: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využívání informací a požadavků uživatelů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 ve vyhledávání informací (formulace dotazu, techniky vyhledávání)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výzkumy prováděné v týmech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univerzity výzkumnými centry (PhD programy)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snižování financování základního výzkumu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konference, semináře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zvýšený zájem o výzkum mimo ISK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výzkumu v ISK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80. léta – 2000: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důraz na aplikovaný výzkum (propojování výzkumných center a komerčního sektoru)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nové oblasti zkoumání: online </a:t>
            </a:r>
            <a:r>
              <a:rPr lang="cs-CZ" dirty="0" err="1" smtClean="0"/>
              <a:t>retrieval</a:t>
            </a:r>
            <a:r>
              <a:rPr lang="cs-CZ" dirty="0" smtClean="0"/>
              <a:t>, digitální knihovny, aplikace ICT, informační chování, e-</a:t>
            </a:r>
            <a:r>
              <a:rPr lang="cs-CZ" dirty="0" err="1" smtClean="0"/>
              <a:t>health</a:t>
            </a:r>
            <a:r>
              <a:rPr lang="cs-CZ" dirty="0" smtClean="0"/>
              <a:t>, …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objevují se nové metody (zejména kvalitativní výzkumy)</a:t>
            </a:r>
          </a:p>
          <a:p>
            <a:endParaRPr lang="cs-CZ" b="1" dirty="0" smtClean="0"/>
          </a:p>
          <a:p>
            <a:r>
              <a:rPr lang="cs-CZ" b="1" dirty="0" smtClean="0"/>
              <a:t>Nové trendy: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interdisciplinarita (důležitá i pro financování výzkumu)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široké spektrum metod, vyváženější použití, </a:t>
            </a:r>
            <a:r>
              <a:rPr lang="cs-CZ" dirty="0" err="1" smtClean="0"/>
              <a:t>metaanalýzy</a:t>
            </a:r>
            <a:endParaRPr lang="cs-CZ" dirty="0" smtClean="0"/>
          </a:p>
          <a:p>
            <a:pPr>
              <a:buFont typeface="Arial" charset="0"/>
              <a:buChar char="•"/>
            </a:pPr>
            <a:r>
              <a:rPr lang="cs-CZ" dirty="0" smtClean="0"/>
              <a:t>EBL </a:t>
            </a:r>
            <a:r>
              <a:rPr lang="cs-CZ" dirty="0" err="1" smtClean="0"/>
              <a:t>movement</a:t>
            </a:r>
            <a:r>
              <a:rPr lang="cs-CZ" dirty="0" smtClean="0"/>
              <a:t> (evidence-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librarianship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Evidence </a:t>
            </a:r>
            <a:r>
              <a:rPr lang="cs-CZ" b="1" dirty="0" err="1" smtClean="0"/>
              <a:t>Based</a:t>
            </a:r>
            <a:r>
              <a:rPr lang="cs-CZ" b="1" dirty="0" smtClean="0"/>
              <a:t> </a:t>
            </a:r>
            <a:r>
              <a:rPr lang="cs-CZ" b="1" dirty="0" err="1" smtClean="0"/>
              <a:t>Librarianship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95275" y="1489075"/>
          <a:ext cx="8518525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kurzu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Úkoly</a:t>
            </a:r>
          </a:p>
          <a:p>
            <a:endParaRPr lang="cs-CZ" dirty="0" smtClean="0"/>
          </a:p>
          <a:p>
            <a:r>
              <a:rPr lang="cs-CZ" dirty="0" smtClean="0"/>
              <a:t>Poznámky z četby (29. </a:t>
            </a:r>
            <a:r>
              <a:rPr lang="cs-CZ" dirty="0" smtClean="0"/>
              <a:t>září)</a:t>
            </a:r>
            <a:endParaRPr lang="cs-CZ" dirty="0" smtClean="0"/>
          </a:p>
          <a:p>
            <a:r>
              <a:rPr lang="cs-CZ" dirty="0" smtClean="0"/>
              <a:t>WIKI skripta (14. října)</a:t>
            </a:r>
            <a:endParaRPr lang="cs-CZ" dirty="0" smtClean="0"/>
          </a:p>
          <a:p>
            <a:r>
              <a:rPr lang="cs-CZ" dirty="0" smtClean="0"/>
              <a:t>Návrh výzkumu </a:t>
            </a:r>
            <a:r>
              <a:rPr lang="cs-CZ" dirty="0" smtClean="0"/>
              <a:t>(28. listopadu)</a:t>
            </a:r>
            <a:endParaRPr lang="cs-CZ" dirty="0" smtClean="0"/>
          </a:p>
          <a:p>
            <a:r>
              <a:rPr lang="cs-CZ" dirty="0" smtClean="0"/>
              <a:t>Test </a:t>
            </a:r>
            <a:r>
              <a:rPr lang="cs-CZ" dirty="0" smtClean="0"/>
              <a:t>(16. prosince, další termíny ve zkouškovém)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2.static.flickr.com/1061/545653437_5a1b7b17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336704" cy="47525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43808" y="5877272"/>
            <a:ext cx="3536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3"/>
              </a:rPr>
              <a:t>sucha</a:t>
            </a:r>
            <a:r>
              <a:rPr lang="en-US" sz="3200" dirty="0" smtClean="0">
                <a:hlinkClick r:id="rId3"/>
              </a:rPr>
              <a:t>@</a:t>
            </a:r>
            <a:r>
              <a:rPr lang="cs-CZ" sz="3200" dirty="0" err="1" smtClean="0">
                <a:hlinkClick r:id="rId3"/>
              </a:rPr>
              <a:t>phil.muni.cz</a:t>
            </a: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 čem to dnes bude?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Očekávání</a:t>
            </a:r>
          </a:p>
          <a:p>
            <a:r>
              <a:rPr lang="cs-CZ" dirty="0" smtClean="0"/>
              <a:t>Organizační pokyny</a:t>
            </a:r>
          </a:p>
          <a:p>
            <a:r>
              <a:rPr lang="cs-CZ" dirty="0" smtClean="0"/>
              <a:t>Věda a vědecké poznávání</a:t>
            </a:r>
          </a:p>
          <a:p>
            <a:r>
              <a:rPr lang="cs-CZ" dirty="0" smtClean="0"/>
              <a:t>Typy výzkumů</a:t>
            </a:r>
          </a:p>
          <a:p>
            <a:r>
              <a:rPr lang="cs-CZ" dirty="0" smtClean="0"/>
              <a:t>Co je ISK za vědu?</a:t>
            </a:r>
          </a:p>
          <a:p>
            <a:r>
              <a:rPr lang="cs-CZ" dirty="0" smtClean="0"/>
              <a:t>Historie výzkumů v ISK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poznáváme?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cs-CZ" b="1" i="1" dirty="0" smtClean="0"/>
              <a:t>Metody poznávání dle </a:t>
            </a:r>
            <a:r>
              <a:rPr lang="cs-CZ" b="1" i="1" dirty="0" err="1" smtClean="0"/>
              <a:t>Peirce</a:t>
            </a:r>
            <a:r>
              <a:rPr lang="cs-CZ" b="1" i="1" dirty="0" smtClean="0"/>
              <a:t> 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Tradice</a:t>
            </a:r>
          </a:p>
          <a:p>
            <a:r>
              <a:rPr lang="cs-CZ" dirty="0" smtClean="0"/>
              <a:t>Autorita</a:t>
            </a:r>
          </a:p>
          <a:p>
            <a:r>
              <a:rPr lang="cs-CZ" dirty="0" smtClean="0"/>
              <a:t>A priori</a:t>
            </a:r>
          </a:p>
          <a:p>
            <a:r>
              <a:rPr lang="cs-CZ" dirty="0" smtClean="0"/>
              <a:t>Věda</a:t>
            </a:r>
            <a:endParaRPr lang="cs-CZ" dirty="0"/>
          </a:p>
        </p:txBody>
      </p:sp>
      <p:pic>
        <p:nvPicPr>
          <p:cNvPr id="2050" name="Picture 2" descr="http://farm4.static.flickr.com/3437/3978414091_a12244f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568" y="1556792"/>
            <a:ext cx="35929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Věda vs. „zdravý rozum“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smtClean="0"/>
              <a:t>Z. </a:t>
            </a:r>
            <a:r>
              <a:rPr lang="cs-CZ" b="1" i="1" dirty="0" err="1" smtClean="0"/>
              <a:t>Bauman</a:t>
            </a:r>
            <a:r>
              <a:rPr lang="cs-CZ" b="1" i="1" dirty="0" smtClean="0"/>
              <a:t> (Myslet sociologicky)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Pravidla zodpovědného </a:t>
            </a:r>
            <a:r>
              <a:rPr lang="cs-CZ" dirty="0" err="1" smtClean="0"/>
              <a:t>diskurzu</a:t>
            </a:r>
            <a:r>
              <a:rPr lang="cs-CZ" dirty="0" smtClean="0"/>
              <a:t> (konceptuální schémata, teorie, empirické ověřování)</a:t>
            </a:r>
          </a:p>
          <a:p>
            <a:r>
              <a:rPr lang="cs-CZ" dirty="0" smtClean="0"/>
              <a:t>Rozsah pole (za každodenní zkušenost)</a:t>
            </a:r>
          </a:p>
          <a:p>
            <a:r>
              <a:rPr lang="cs-CZ" dirty="0" err="1" smtClean="0"/>
              <a:t>Osmyslnění</a:t>
            </a:r>
            <a:r>
              <a:rPr lang="cs-CZ" dirty="0" smtClean="0"/>
              <a:t> lidské reality (vztahy mezi jevy)</a:t>
            </a:r>
          </a:p>
          <a:p>
            <a:r>
              <a:rPr lang="cs-CZ" dirty="0" err="1" smtClean="0"/>
              <a:t>Oddůvěrnění</a:t>
            </a:r>
            <a:r>
              <a:rPr lang="cs-CZ" dirty="0" smtClean="0"/>
              <a:t> důvěrného (zpochybňování rutiny)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Vědecké poznávání (výzkum)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předmětné</a:t>
            </a:r>
          </a:p>
          <a:p>
            <a:r>
              <a:rPr lang="cs-CZ" dirty="0" smtClean="0"/>
              <a:t>systematické</a:t>
            </a:r>
          </a:p>
          <a:p>
            <a:r>
              <a:rPr lang="cs-CZ" dirty="0" smtClean="0"/>
              <a:t>empirické</a:t>
            </a:r>
          </a:p>
          <a:p>
            <a:r>
              <a:rPr lang="cs-CZ" dirty="0" smtClean="0"/>
              <a:t>kritické</a:t>
            </a:r>
          </a:p>
          <a:p>
            <a:r>
              <a:rPr lang="cs-CZ" dirty="0" smtClean="0"/>
              <a:t>kontrolovatelné</a:t>
            </a:r>
          </a:p>
          <a:p>
            <a:r>
              <a:rPr lang="cs-CZ" dirty="0" smtClean="0"/>
              <a:t>reprodukovatelné </a:t>
            </a:r>
          </a:p>
          <a:p>
            <a:endParaRPr lang="cs-CZ" dirty="0"/>
          </a:p>
          <a:p>
            <a:r>
              <a:rPr lang="cs-CZ" i="1" dirty="0" smtClean="0"/>
              <a:t>(A nezapomínejme na sociální dimenzi vědy)</a:t>
            </a:r>
            <a:endParaRPr lang="cs-CZ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 a jeho účel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Explorace</a:t>
            </a:r>
          </a:p>
          <a:p>
            <a:pPr lvl="1"/>
            <a:r>
              <a:rPr lang="cs-CZ" dirty="0" err="1" smtClean="0"/>
              <a:t>Předvýzkum</a:t>
            </a:r>
            <a:r>
              <a:rPr lang="cs-CZ" dirty="0" smtClean="0"/>
              <a:t>, pochopení jevu, testování metod</a:t>
            </a:r>
          </a:p>
          <a:p>
            <a:r>
              <a:rPr lang="cs-CZ" b="1" dirty="0" smtClean="0"/>
              <a:t>Deskripce</a:t>
            </a:r>
          </a:p>
          <a:p>
            <a:pPr lvl="1"/>
            <a:r>
              <a:rPr lang="cs-CZ" dirty="0" smtClean="0"/>
              <a:t>Popis jevů (jestli, co?)</a:t>
            </a:r>
          </a:p>
          <a:p>
            <a:r>
              <a:rPr lang="cs-CZ" b="1" dirty="0" smtClean="0"/>
              <a:t>Explanace</a:t>
            </a:r>
          </a:p>
          <a:p>
            <a:pPr lvl="1"/>
            <a:r>
              <a:rPr lang="cs-CZ" dirty="0" smtClean="0"/>
              <a:t>Vysvětlení (jak, proč?)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Výzkumné strategie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Kvantitativní</a:t>
                      </a:r>
                      <a:r>
                        <a:rPr lang="cs-CZ" sz="2400" baseline="0" dirty="0" smtClean="0"/>
                        <a:t> výzkum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Kvalitativní výzkum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Deduktivní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Induktivní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Testování</a:t>
                      </a:r>
                      <a:r>
                        <a:rPr lang="cs-CZ" sz="2400" baseline="0" dirty="0" smtClean="0"/>
                        <a:t> teorií, hypotéz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Vytváření teorií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Strukturované,</a:t>
                      </a:r>
                      <a:r>
                        <a:rPr lang="cs-CZ" sz="2400" baseline="0" dirty="0" smtClean="0"/>
                        <a:t> standardizované metody (dotazník)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Rozhovor, pozorování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Velký výzkumný vzorek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Menší výzkumný vzorek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Redukce informací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Vyčerpávající</a:t>
                      </a:r>
                      <a:r>
                        <a:rPr lang="cs-CZ" sz="2400" baseline="0" dirty="0" smtClean="0"/>
                        <a:t> informace o případu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Zprostředkovaný kontakt s respondenty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Těsný</a:t>
                      </a:r>
                      <a:r>
                        <a:rPr lang="cs-CZ" sz="2400" baseline="0" dirty="0" smtClean="0"/>
                        <a:t> a dlouhodobý kontakt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Výzkumné strategie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Kvantitativní</a:t>
                      </a:r>
                      <a:r>
                        <a:rPr lang="cs-CZ" sz="2400" baseline="0" dirty="0" smtClean="0"/>
                        <a:t> výzkum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Kvalitativní výzkum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Matematické, statistické zpracování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Kódování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Generalizace je možná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Generalizace je nemožná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r>
                        <a:rPr lang="cs-CZ" sz="2400" dirty="0" err="1" smtClean="0"/>
                        <a:t>reliabilita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Reliabilita</a:t>
                      </a:r>
                      <a:r>
                        <a:rPr lang="cs-CZ" sz="2400" dirty="0" smtClean="0"/>
                        <a:t> je nízká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validita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validita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Fáze výzkumu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Výzkumný problém </a:t>
            </a:r>
          </a:p>
          <a:p>
            <a:pPr lvl="1"/>
            <a:r>
              <a:rPr lang="cs-CZ" dirty="0" smtClean="0"/>
              <a:t>stanovení výzkumného problému – přehled literatury a teoretický rámec – logická struktura – cíle – výzkumné otázky / hypotézy</a:t>
            </a:r>
          </a:p>
          <a:p>
            <a:r>
              <a:rPr lang="cs-CZ" b="1" dirty="0" smtClean="0"/>
              <a:t>Výzkumný proces</a:t>
            </a:r>
          </a:p>
          <a:p>
            <a:pPr lvl="1"/>
            <a:r>
              <a:rPr lang="cs-CZ" dirty="0" smtClean="0"/>
              <a:t>design výzkumu – výběr vzorku – metoda sběru dat ...</a:t>
            </a:r>
          </a:p>
          <a:p>
            <a:pPr lvl="1"/>
            <a:r>
              <a:rPr lang="cs-CZ" dirty="0" smtClean="0"/>
              <a:t>Získávání, zpracování a analýza dat</a:t>
            </a:r>
          </a:p>
          <a:p>
            <a:r>
              <a:rPr lang="cs-CZ" b="1" dirty="0" smtClean="0"/>
              <a:t>Zajištění kvality výzkumu</a:t>
            </a:r>
          </a:p>
          <a:p>
            <a:pPr lvl="1"/>
            <a:r>
              <a:rPr lang="cs-CZ" dirty="0" err="1" smtClean="0"/>
              <a:t>Reliabilita</a:t>
            </a:r>
            <a:r>
              <a:rPr lang="cs-CZ" dirty="0" smtClean="0"/>
              <a:t> a validita – důvěryhodnost, přenositelnost, spolehlivost</a:t>
            </a:r>
          </a:p>
          <a:p>
            <a:r>
              <a:rPr lang="cs-CZ" b="1" dirty="0" smtClean="0"/>
              <a:t>Prezentace zjištění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605</Words>
  <Application>Microsoft Office PowerPoint</Application>
  <PresentationFormat>Předvádění na obrazovce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O čem to dnes bude?</vt:lpstr>
      <vt:lpstr>Jak poznáváme?</vt:lpstr>
      <vt:lpstr>Věda vs. „zdravý rozum“</vt:lpstr>
      <vt:lpstr>Vědecké poznávání (výzkum)</vt:lpstr>
      <vt:lpstr>Výzkum a jeho účel</vt:lpstr>
      <vt:lpstr>Výzkumné strategie</vt:lpstr>
      <vt:lpstr>Výzkumné strategie</vt:lpstr>
      <vt:lpstr>Fáze výzkumu</vt:lpstr>
      <vt:lpstr>Proč je výzkum důležitý?</vt:lpstr>
      <vt:lpstr>Výzkumy v přírodních a sociálních vědách</vt:lpstr>
      <vt:lpstr>Výzkum v ISK</vt:lpstr>
      <vt:lpstr>Historie výzkumu v ISK I</vt:lpstr>
      <vt:lpstr>Historie výzkumu v ISK II</vt:lpstr>
      <vt:lpstr>Historie výzkumu v ISK III</vt:lpstr>
      <vt:lpstr>Evidence Based Librarianship</vt:lpstr>
      <vt:lpstr>Organizace kurzu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 Zikuška</dc:creator>
  <cp:lastModifiedBy>Honza Zikuška</cp:lastModifiedBy>
  <cp:revision>11</cp:revision>
  <dcterms:created xsi:type="dcterms:W3CDTF">2011-02-24T21:39:59Z</dcterms:created>
  <dcterms:modified xsi:type="dcterms:W3CDTF">2011-09-23T04:44:34Z</dcterms:modified>
</cp:coreProperties>
</file>