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87" r:id="rId34"/>
    <p:sldId id="289" r:id="rId35"/>
    <p:sldId id="290" r:id="rId36"/>
    <p:sldId id="291" r:id="rId37"/>
    <p:sldId id="292" r:id="rId38"/>
    <p:sldId id="293" r:id="rId39"/>
    <p:sldId id="295" r:id="rId40"/>
    <p:sldId id="299" r:id="rId41"/>
    <p:sldId id="298" r:id="rId42"/>
    <p:sldId id="297" r:id="rId43"/>
    <p:sldId id="296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3376-425E-42D3-96FF-9918171647AC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050F337-27B8-4720-8E23-5041FFA50E10}">
      <dgm:prSet phldrT="[Text]" custT="1"/>
      <dgm:spPr/>
      <dgm:t>
        <a:bodyPr/>
        <a:lstStyle/>
        <a:p>
          <a:r>
            <a:rPr lang="cs-CZ" sz="2400" b="1" dirty="0" smtClean="0"/>
            <a:t>Teorie</a:t>
          </a:r>
          <a:endParaRPr lang="cs-CZ" sz="2400" b="1" dirty="0"/>
        </a:p>
      </dgm:t>
    </dgm:pt>
    <dgm:pt modelId="{5C54AD5D-B76B-4241-A9A6-27B9082586E0}" type="parTrans" cxnId="{D41D0112-F1BE-4E07-AE26-96B13A44CEA5}">
      <dgm:prSet/>
      <dgm:spPr/>
      <dgm:t>
        <a:bodyPr/>
        <a:lstStyle/>
        <a:p>
          <a:endParaRPr lang="cs-CZ"/>
        </a:p>
      </dgm:t>
    </dgm:pt>
    <dgm:pt modelId="{66AC307D-2BA5-4C5F-85C3-11CDD8109BB1}" type="sibTrans" cxnId="{D41D0112-F1BE-4E07-AE26-96B13A44CEA5}">
      <dgm:prSet/>
      <dgm:spPr/>
      <dgm:t>
        <a:bodyPr/>
        <a:lstStyle/>
        <a:p>
          <a:endParaRPr lang="cs-CZ"/>
        </a:p>
      </dgm:t>
    </dgm:pt>
    <dgm:pt modelId="{B047D958-940F-4594-8461-8F29FD9D6C56}">
      <dgm:prSet phldrT="[Text]" custT="1"/>
      <dgm:spPr/>
      <dgm:t>
        <a:bodyPr/>
        <a:lstStyle/>
        <a:p>
          <a:r>
            <a:rPr lang="cs-CZ" sz="2400" b="1" dirty="0" smtClean="0"/>
            <a:t>Hypotézy</a:t>
          </a:r>
          <a:endParaRPr lang="cs-CZ" sz="2400" b="1" dirty="0"/>
        </a:p>
      </dgm:t>
    </dgm:pt>
    <dgm:pt modelId="{B8461A6D-13DE-4088-A39F-4B9ECF3BB3B5}" type="parTrans" cxnId="{0FF25782-53BA-4946-8F3C-94CBEB08A79D}">
      <dgm:prSet/>
      <dgm:spPr/>
      <dgm:t>
        <a:bodyPr/>
        <a:lstStyle/>
        <a:p>
          <a:endParaRPr lang="cs-CZ"/>
        </a:p>
      </dgm:t>
    </dgm:pt>
    <dgm:pt modelId="{3ECA50BC-EE54-4A6D-BAC6-41B8F00FE2D4}" type="sibTrans" cxnId="{0FF25782-53BA-4946-8F3C-94CBEB08A79D}">
      <dgm:prSet/>
      <dgm:spPr/>
      <dgm:t>
        <a:bodyPr/>
        <a:lstStyle/>
        <a:p>
          <a:endParaRPr lang="cs-CZ"/>
        </a:p>
      </dgm:t>
    </dgm:pt>
    <dgm:pt modelId="{2E3695DE-7D04-4211-8297-AF9496F6526B}">
      <dgm:prSet phldrT="[Text]" custT="1"/>
      <dgm:spPr/>
      <dgm:t>
        <a:bodyPr/>
        <a:lstStyle/>
        <a:p>
          <a:r>
            <a:rPr lang="cs-CZ" sz="2400" b="1" dirty="0" smtClean="0"/>
            <a:t>Operacionalizace</a:t>
          </a:r>
          <a:endParaRPr lang="cs-CZ" sz="2400" b="1" dirty="0"/>
        </a:p>
      </dgm:t>
    </dgm:pt>
    <dgm:pt modelId="{8E7A3407-D896-442B-A4B8-A586B88AA9E5}" type="parTrans" cxnId="{51D32382-FECB-430B-B189-7DAF5BD1558A}">
      <dgm:prSet/>
      <dgm:spPr/>
      <dgm:t>
        <a:bodyPr/>
        <a:lstStyle/>
        <a:p>
          <a:endParaRPr lang="cs-CZ"/>
        </a:p>
      </dgm:t>
    </dgm:pt>
    <dgm:pt modelId="{B5311FCD-C414-434B-9749-DC43FBBE4F90}" type="sibTrans" cxnId="{51D32382-FECB-430B-B189-7DAF5BD1558A}">
      <dgm:prSet/>
      <dgm:spPr/>
      <dgm:t>
        <a:bodyPr/>
        <a:lstStyle/>
        <a:p>
          <a:endParaRPr lang="cs-CZ"/>
        </a:p>
      </dgm:t>
    </dgm:pt>
    <dgm:pt modelId="{04C06460-8F19-46C7-A8DC-27A305FE36D3}">
      <dgm:prSet phldrT="[Text]" custT="1"/>
      <dgm:spPr/>
      <dgm:t>
        <a:bodyPr/>
        <a:lstStyle/>
        <a:p>
          <a:r>
            <a:rPr lang="cs-CZ" sz="2400" b="1" dirty="0" smtClean="0"/>
            <a:t>Vzorkování</a:t>
          </a:r>
          <a:endParaRPr lang="cs-CZ" sz="2400" b="1" dirty="0"/>
        </a:p>
      </dgm:t>
    </dgm:pt>
    <dgm:pt modelId="{A4F0B638-36C3-4991-8E47-25275A7CE8D6}" type="parTrans" cxnId="{39F0C78D-538A-4914-921A-0808F127693E}">
      <dgm:prSet/>
      <dgm:spPr/>
      <dgm:t>
        <a:bodyPr/>
        <a:lstStyle/>
        <a:p>
          <a:endParaRPr lang="cs-CZ"/>
        </a:p>
      </dgm:t>
    </dgm:pt>
    <dgm:pt modelId="{A071525F-B31A-4889-B0CF-AE94842B3F40}" type="sibTrans" cxnId="{39F0C78D-538A-4914-921A-0808F127693E}">
      <dgm:prSet/>
      <dgm:spPr/>
      <dgm:t>
        <a:bodyPr/>
        <a:lstStyle/>
        <a:p>
          <a:endParaRPr lang="cs-CZ"/>
        </a:p>
      </dgm:t>
    </dgm:pt>
    <dgm:pt modelId="{58CA3E59-7CAA-4393-8724-82489C0DB259}">
      <dgm:prSet phldrT="[Text]" custT="1"/>
      <dgm:spPr/>
      <dgm:t>
        <a:bodyPr/>
        <a:lstStyle/>
        <a:p>
          <a:r>
            <a:rPr lang="cs-CZ" sz="2400" b="1" dirty="0" smtClean="0"/>
            <a:t>Sběr</a:t>
          </a:r>
          <a:endParaRPr lang="cs-CZ" sz="2400" b="1" dirty="0"/>
        </a:p>
      </dgm:t>
    </dgm:pt>
    <dgm:pt modelId="{4F994A7F-20A3-4783-8E75-E5D5F7F63299}" type="parTrans" cxnId="{6464C165-A56B-4EC2-A236-29B31540D80F}">
      <dgm:prSet/>
      <dgm:spPr/>
      <dgm:t>
        <a:bodyPr/>
        <a:lstStyle/>
        <a:p>
          <a:endParaRPr lang="cs-CZ"/>
        </a:p>
      </dgm:t>
    </dgm:pt>
    <dgm:pt modelId="{41669414-97D2-4008-9F95-15C0FDB551A9}" type="sibTrans" cxnId="{6464C165-A56B-4EC2-A236-29B31540D80F}">
      <dgm:prSet/>
      <dgm:spPr/>
      <dgm:t>
        <a:bodyPr/>
        <a:lstStyle/>
        <a:p>
          <a:endParaRPr lang="cs-CZ"/>
        </a:p>
      </dgm:t>
    </dgm:pt>
    <dgm:pt modelId="{C7DF3B54-66E7-4518-A77E-525086E9DFE4}">
      <dgm:prSet phldrT="[Text]" custT="1"/>
      <dgm:spPr/>
      <dgm:t>
        <a:bodyPr/>
        <a:lstStyle/>
        <a:p>
          <a:r>
            <a:rPr lang="cs-CZ" sz="2400" b="1" dirty="0" smtClean="0"/>
            <a:t>Interpretace</a:t>
          </a:r>
          <a:endParaRPr lang="cs-CZ" sz="2400" b="1" dirty="0"/>
        </a:p>
      </dgm:t>
    </dgm:pt>
    <dgm:pt modelId="{A1419784-E907-43CB-A37D-32AB15F60B43}" type="parTrans" cxnId="{6E8AFF8E-D385-4419-B48F-1D530C7C4C60}">
      <dgm:prSet/>
      <dgm:spPr/>
      <dgm:t>
        <a:bodyPr/>
        <a:lstStyle/>
        <a:p>
          <a:endParaRPr lang="cs-CZ"/>
        </a:p>
      </dgm:t>
    </dgm:pt>
    <dgm:pt modelId="{BCD45795-79E9-49AF-AD62-31A77CACFAEB}" type="sibTrans" cxnId="{6E8AFF8E-D385-4419-B48F-1D530C7C4C60}">
      <dgm:prSet/>
      <dgm:spPr/>
      <dgm:t>
        <a:bodyPr/>
        <a:lstStyle/>
        <a:p>
          <a:endParaRPr lang="cs-CZ"/>
        </a:p>
      </dgm:t>
    </dgm:pt>
    <dgm:pt modelId="{08478620-2AAB-4AD2-8EF1-82F41D3F0E50}">
      <dgm:prSet phldrT="[Text]" custT="1"/>
      <dgm:spPr/>
      <dgm:t>
        <a:bodyPr/>
        <a:lstStyle/>
        <a:p>
          <a:r>
            <a:rPr lang="cs-CZ" sz="2400" b="1" dirty="0" err="1" smtClean="0"/>
            <a:t>Validizace</a:t>
          </a:r>
          <a:endParaRPr lang="cs-CZ" sz="2400" b="1" dirty="0"/>
        </a:p>
      </dgm:t>
    </dgm:pt>
    <dgm:pt modelId="{219E2E6E-7041-43D0-8573-D8DC5311E23B}" type="parTrans" cxnId="{14A432EA-CBC5-474E-BC0D-731161F6CE78}">
      <dgm:prSet/>
      <dgm:spPr/>
      <dgm:t>
        <a:bodyPr/>
        <a:lstStyle/>
        <a:p>
          <a:endParaRPr lang="cs-CZ"/>
        </a:p>
      </dgm:t>
    </dgm:pt>
    <dgm:pt modelId="{DF600DA0-2204-4062-9DFB-E2C20CAA10B3}" type="sibTrans" cxnId="{14A432EA-CBC5-474E-BC0D-731161F6CE78}">
      <dgm:prSet/>
      <dgm:spPr/>
      <dgm:t>
        <a:bodyPr/>
        <a:lstStyle/>
        <a:p>
          <a:endParaRPr lang="cs-CZ"/>
        </a:p>
      </dgm:t>
    </dgm:pt>
    <dgm:pt modelId="{45D97453-1B1A-4ECA-A79A-83D55A1FBE9D}" type="pres">
      <dgm:prSet presAssocID="{DA333376-425E-42D3-96FF-9918171647AC}" presName="diagram" presStyleCnt="0">
        <dgm:presLayoutVars>
          <dgm:dir/>
          <dgm:resizeHandles val="exact"/>
        </dgm:presLayoutVars>
      </dgm:prSet>
      <dgm:spPr/>
    </dgm:pt>
    <dgm:pt modelId="{BE8167EA-89F3-4BE5-B7B4-2C54AB6CA3A9}" type="pres">
      <dgm:prSet presAssocID="{8050F337-27B8-4720-8E23-5041FFA50E10}" presName="node" presStyleLbl="node1" presStyleIdx="0" presStyleCnt="7">
        <dgm:presLayoutVars>
          <dgm:bulletEnabled val="1"/>
        </dgm:presLayoutVars>
      </dgm:prSet>
      <dgm:spPr/>
    </dgm:pt>
    <dgm:pt modelId="{302AE572-9A0E-4BC8-A3D9-E0E618896BFF}" type="pres">
      <dgm:prSet presAssocID="{66AC307D-2BA5-4C5F-85C3-11CDD8109BB1}" presName="sibTrans" presStyleLbl="sibTrans2D1" presStyleIdx="0" presStyleCnt="6"/>
      <dgm:spPr/>
    </dgm:pt>
    <dgm:pt modelId="{452A9D29-1EBE-48A7-9F46-2B5EF72A6839}" type="pres">
      <dgm:prSet presAssocID="{66AC307D-2BA5-4C5F-85C3-11CDD8109BB1}" presName="connectorText" presStyleLbl="sibTrans2D1" presStyleIdx="0" presStyleCnt="6"/>
      <dgm:spPr/>
    </dgm:pt>
    <dgm:pt modelId="{878233E8-DF07-4774-8578-64C7D6BDB662}" type="pres">
      <dgm:prSet presAssocID="{B047D958-940F-4594-8461-8F29FD9D6C56}" presName="node" presStyleLbl="node1" presStyleIdx="1" presStyleCnt="7">
        <dgm:presLayoutVars>
          <dgm:bulletEnabled val="1"/>
        </dgm:presLayoutVars>
      </dgm:prSet>
      <dgm:spPr/>
    </dgm:pt>
    <dgm:pt modelId="{D7EE8D37-C89C-4627-970A-4D48BCD678B6}" type="pres">
      <dgm:prSet presAssocID="{3ECA50BC-EE54-4A6D-BAC6-41B8F00FE2D4}" presName="sibTrans" presStyleLbl="sibTrans2D1" presStyleIdx="1" presStyleCnt="6"/>
      <dgm:spPr/>
    </dgm:pt>
    <dgm:pt modelId="{97BCD1FB-EDA4-4620-89B2-221E3766A775}" type="pres">
      <dgm:prSet presAssocID="{3ECA50BC-EE54-4A6D-BAC6-41B8F00FE2D4}" presName="connectorText" presStyleLbl="sibTrans2D1" presStyleIdx="1" presStyleCnt="6"/>
      <dgm:spPr/>
    </dgm:pt>
    <dgm:pt modelId="{BF5379E6-21E3-4CD7-8C8A-61F82F586DCD}" type="pres">
      <dgm:prSet presAssocID="{2E3695DE-7D04-4211-8297-AF9496F652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F6E37A-ABAF-4FE2-A0D7-0BEF74A27D85}" type="pres">
      <dgm:prSet presAssocID="{B5311FCD-C414-434B-9749-DC43FBBE4F90}" presName="sibTrans" presStyleLbl="sibTrans2D1" presStyleIdx="2" presStyleCnt="6"/>
      <dgm:spPr/>
    </dgm:pt>
    <dgm:pt modelId="{F0087A88-CFDE-4FC4-A860-33659A1D74DA}" type="pres">
      <dgm:prSet presAssocID="{B5311FCD-C414-434B-9749-DC43FBBE4F90}" presName="connectorText" presStyleLbl="sibTrans2D1" presStyleIdx="2" presStyleCnt="6"/>
      <dgm:spPr/>
    </dgm:pt>
    <dgm:pt modelId="{F17CFE73-787B-4F0F-BDCE-9DC7F7E1A980}" type="pres">
      <dgm:prSet presAssocID="{04C06460-8F19-46C7-A8DC-27A305FE36D3}" presName="node" presStyleLbl="node1" presStyleIdx="3" presStyleCnt="7">
        <dgm:presLayoutVars>
          <dgm:bulletEnabled val="1"/>
        </dgm:presLayoutVars>
      </dgm:prSet>
      <dgm:spPr/>
    </dgm:pt>
    <dgm:pt modelId="{878BF68D-8532-4D4A-BF78-E784352D7E6A}" type="pres">
      <dgm:prSet presAssocID="{A071525F-B31A-4889-B0CF-AE94842B3F40}" presName="sibTrans" presStyleLbl="sibTrans2D1" presStyleIdx="3" presStyleCnt="6"/>
      <dgm:spPr/>
    </dgm:pt>
    <dgm:pt modelId="{70197062-E184-4E47-A83A-210D3274FD7D}" type="pres">
      <dgm:prSet presAssocID="{A071525F-B31A-4889-B0CF-AE94842B3F40}" presName="connectorText" presStyleLbl="sibTrans2D1" presStyleIdx="3" presStyleCnt="6"/>
      <dgm:spPr/>
    </dgm:pt>
    <dgm:pt modelId="{62868FEE-F09A-4BE1-8EBF-1113EF537EC5}" type="pres">
      <dgm:prSet presAssocID="{58CA3E59-7CAA-4393-8724-82489C0DB259}" presName="node" presStyleLbl="node1" presStyleIdx="4" presStyleCnt="7">
        <dgm:presLayoutVars>
          <dgm:bulletEnabled val="1"/>
        </dgm:presLayoutVars>
      </dgm:prSet>
      <dgm:spPr/>
    </dgm:pt>
    <dgm:pt modelId="{A8DECE79-891E-43FE-9ADF-4C9FF6524188}" type="pres">
      <dgm:prSet presAssocID="{41669414-97D2-4008-9F95-15C0FDB551A9}" presName="sibTrans" presStyleLbl="sibTrans2D1" presStyleIdx="4" presStyleCnt="6"/>
      <dgm:spPr/>
    </dgm:pt>
    <dgm:pt modelId="{FAE24CDB-651A-430D-B1DA-28968834A3F5}" type="pres">
      <dgm:prSet presAssocID="{41669414-97D2-4008-9F95-15C0FDB551A9}" presName="connectorText" presStyleLbl="sibTrans2D1" presStyleIdx="4" presStyleCnt="6"/>
      <dgm:spPr/>
    </dgm:pt>
    <dgm:pt modelId="{F5E67DF3-3B7C-46EB-9D92-E600D1CA3D27}" type="pres">
      <dgm:prSet presAssocID="{C7DF3B54-66E7-4518-A77E-525086E9DFE4}" presName="node" presStyleLbl="node1" presStyleIdx="5" presStyleCnt="7">
        <dgm:presLayoutVars>
          <dgm:bulletEnabled val="1"/>
        </dgm:presLayoutVars>
      </dgm:prSet>
      <dgm:spPr/>
    </dgm:pt>
    <dgm:pt modelId="{32F949AD-2235-4B3B-8C7E-2BBEF3B27C0D}" type="pres">
      <dgm:prSet presAssocID="{BCD45795-79E9-49AF-AD62-31A77CACFAEB}" presName="sibTrans" presStyleLbl="sibTrans2D1" presStyleIdx="5" presStyleCnt="6"/>
      <dgm:spPr/>
    </dgm:pt>
    <dgm:pt modelId="{85583567-58C4-421F-BDA9-4C826B2788CB}" type="pres">
      <dgm:prSet presAssocID="{BCD45795-79E9-49AF-AD62-31A77CACFAEB}" presName="connectorText" presStyleLbl="sibTrans2D1" presStyleIdx="5" presStyleCnt="6"/>
      <dgm:spPr/>
    </dgm:pt>
    <dgm:pt modelId="{6FB8601C-4E16-489B-B6D8-7A42DADBE6CB}" type="pres">
      <dgm:prSet presAssocID="{08478620-2AAB-4AD2-8EF1-82F41D3F0E50}" presName="node" presStyleLbl="node1" presStyleIdx="6" presStyleCnt="7">
        <dgm:presLayoutVars>
          <dgm:bulletEnabled val="1"/>
        </dgm:presLayoutVars>
      </dgm:prSet>
      <dgm:spPr/>
    </dgm:pt>
  </dgm:ptLst>
  <dgm:cxnLst>
    <dgm:cxn modelId="{D41D0112-F1BE-4E07-AE26-96B13A44CEA5}" srcId="{DA333376-425E-42D3-96FF-9918171647AC}" destId="{8050F337-27B8-4720-8E23-5041FFA50E10}" srcOrd="0" destOrd="0" parTransId="{5C54AD5D-B76B-4241-A9A6-27B9082586E0}" sibTransId="{66AC307D-2BA5-4C5F-85C3-11CDD8109BB1}"/>
    <dgm:cxn modelId="{9FB0C018-83DF-492A-8DAE-289DEA6E8269}" type="presOf" srcId="{C7DF3B54-66E7-4518-A77E-525086E9DFE4}" destId="{F5E67DF3-3B7C-46EB-9D92-E600D1CA3D27}" srcOrd="0" destOrd="0" presId="urn:microsoft.com/office/officeart/2005/8/layout/process5"/>
    <dgm:cxn modelId="{7066A545-42A3-4936-AE98-D4AED0D0B369}" type="presOf" srcId="{BCD45795-79E9-49AF-AD62-31A77CACFAEB}" destId="{32F949AD-2235-4B3B-8C7E-2BBEF3B27C0D}" srcOrd="0" destOrd="0" presId="urn:microsoft.com/office/officeart/2005/8/layout/process5"/>
    <dgm:cxn modelId="{BFBFD228-4044-4597-A6D3-DE31D0783A52}" type="presOf" srcId="{A071525F-B31A-4889-B0CF-AE94842B3F40}" destId="{878BF68D-8532-4D4A-BF78-E784352D7E6A}" srcOrd="0" destOrd="0" presId="urn:microsoft.com/office/officeart/2005/8/layout/process5"/>
    <dgm:cxn modelId="{0195CB97-A7CE-4C36-9B06-458C10400933}" type="presOf" srcId="{04C06460-8F19-46C7-A8DC-27A305FE36D3}" destId="{F17CFE73-787B-4F0F-BDCE-9DC7F7E1A980}" srcOrd="0" destOrd="0" presId="urn:microsoft.com/office/officeart/2005/8/layout/process5"/>
    <dgm:cxn modelId="{8AAD8D62-3DB4-452B-8FAA-940C5229CA52}" type="presOf" srcId="{B047D958-940F-4594-8461-8F29FD9D6C56}" destId="{878233E8-DF07-4774-8578-64C7D6BDB662}" srcOrd="0" destOrd="0" presId="urn:microsoft.com/office/officeart/2005/8/layout/process5"/>
    <dgm:cxn modelId="{E7B9A152-606A-490D-AA22-220831611E80}" type="presOf" srcId="{41669414-97D2-4008-9F95-15C0FDB551A9}" destId="{FAE24CDB-651A-430D-B1DA-28968834A3F5}" srcOrd="1" destOrd="0" presId="urn:microsoft.com/office/officeart/2005/8/layout/process5"/>
    <dgm:cxn modelId="{0FF25782-53BA-4946-8F3C-94CBEB08A79D}" srcId="{DA333376-425E-42D3-96FF-9918171647AC}" destId="{B047D958-940F-4594-8461-8F29FD9D6C56}" srcOrd="1" destOrd="0" parTransId="{B8461A6D-13DE-4088-A39F-4B9ECF3BB3B5}" sibTransId="{3ECA50BC-EE54-4A6D-BAC6-41B8F00FE2D4}"/>
    <dgm:cxn modelId="{B021D74B-110C-442F-9566-0CD52D1EC34E}" type="presOf" srcId="{B5311FCD-C414-434B-9749-DC43FBBE4F90}" destId="{74F6E37A-ABAF-4FE2-A0D7-0BEF74A27D85}" srcOrd="0" destOrd="0" presId="urn:microsoft.com/office/officeart/2005/8/layout/process5"/>
    <dgm:cxn modelId="{B3B113D9-AB92-462E-A208-3EA68ED6955B}" type="presOf" srcId="{3ECA50BC-EE54-4A6D-BAC6-41B8F00FE2D4}" destId="{97BCD1FB-EDA4-4620-89B2-221E3766A775}" srcOrd="1" destOrd="0" presId="urn:microsoft.com/office/officeart/2005/8/layout/process5"/>
    <dgm:cxn modelId="{6464C165-A56B-4EC2-A236-29B31540D80F}" srcId="{DA333376-425E-42D3-96FF-9918171647AC}" destId="{58CA3E59-7CAA-4393-8724-82489C0DB259}" srcOrd="4" destOrd="0" parTransId="{4F994A7F-20A3-4783-8E75-E5D5F7F63299}" sibTransId="{41669414-97D2-4008-9F95-15C0FDB551A9}"/>
    <dgm:cxn modelId="{FE2625A0-14CB-49F9-A0F8-008867B7D1D1}" type="presOf" srcId="{08478620-2AAB-4AD2-8EF1-82F41D3F0E50}" destId="{6FB8601C-4E16-489B-B6D8-7A42DADBE6CB}" srcOrd="0" destOrd="0" presId="urn:microsoft.com/office/officeart/2005/8/layout/process5"/>
    <dgm:cxn modelId="{E741AF5A-CB65-4F11-B46F-5112956B5D1F}" type="presOf" srcId="{8050F337-27B8-4720-8E23-5041FFA50E10}" destId="{BE8167EA-89F3-4BE5-B7B4-2C54AB6CA3A9}" srcOrd="0" destOrd="0" presId="urn:microsoft.com/office/officeart/2005/8/layout/process5"/>
    <dgm:cxn modelId="{51D32382-FECB-430B-B189-7DAF5BD1558A}" srcId="{DA333376-425E-42D3-96FF-9918171647AC}" destId="{2E3695DE-7D04-4211-8297-AF9496F6526B}" srcOrd="2" destOrd="0" parTransId="{8E7A3407-D896-442B-A4B8-A586B88AA9E5}" sibTransId="{B5311FCD-C414-434B-9749-DC43FBBE4F90}"/>
    <dgm:cxn modelId="{B70C6FB6-D891-41FB-8E0F-A3A401F29F24}" type="presOf" srcId="{DA333376-425E-42D3-96FF-9918171647AC}" destId="{45D97453-1B1A-4ECA-A79A-83D55A1FBE9D}" srcOrd="0" destOrd="0" presId="urn:microsoft.com/office/officeart/2005/8/layout/process5"/>
    <dgm:cxn modelId="{14A432EA-CBC5-474E-BC0D-731161F6CE78}" srcId="{DA333376-425E-42D3-96FF-9918171647AC}" destId="{08478620-2AAB-4AD2-8EF1-82F41D3F0E50}" srcOrd="6" destOrd="0" parTransId="{219E2E6E-7041-43D0-8573-D8DC5311E23B}" sibTransId="{DF600DA0-2204-4062-9DFB-E2C20CAA10B3}"/>
    <dgm:cxn modelId="{6E8AFF8E-D385-4419-B48F-1D530C7C4C60}" srcId="{DA333376-425E-42D3-96FF-9918171647AC}" destId="{C7DF3B54-66E7-4518-A77E-525086E9DFE4}" srcOrd="5" destOrd="0" parTransId="{A1419784-E907-43CB-A37D-32AB15F60B43}" sibTransId="{BCD45795-79E9-49AF-AD62-31A77CACFAEB}"/>
    <dgm:cxn modelId="{E87DC40A-DB94-498B-B867-070275ECA6C1}" type="presOf" srcId="{A071525F-B31A-4889-B0CF-AE94842B3F40}" destId="{70197062-E184-4E47-A83A-210D3274FD7D}" srcOrd="1" destOrd="0" presId="urn:microsoft.com/office/officeart/2005/8/layout/process5"/>
    <dgm:cxn modelId="{39F0C78D-538A-4914-921A-0808F127693E}" srcId="{DA333376-425E-42D3-96FF-9918171647AC}" destId="{04C06460-8F19-46C7-A8DC-27A305FE36D3}" srcOrd="3" destOrd="0" parTransId="{A4F0B638-36C3-4991-8E47-25275A7CE8D6}" sibTransId="{A071525F-B31A-4889-B0CF-AE94842B3F40}"/>
    <dgm:cxn modelId="{2C1E525A-109D-4A0B-987B-FDDA5354E96C}" type="presOf" srcId="{58CA3E59-7CAA-4393-8724-82489C0DB259}" destId="{62868FEE-F09A-4BE1-8EBF-1113EF537EC5}" srcOrd="0" destOrd="0" presId="urn:microsoft.com/office/officeart/2005/8/layout/process5"/>
    <dgm:cxn modelId="{73E4D563-EBDE-4712-852E-A56B725E293E}" type="presOf" srcId="{BCD45795-79E9-49AF-AD62-31A77CACFAEB}" destId="{85583567-58C4-421F-BDA9-4C826B2788CB}" srcOrd="1" destOrd="0" presId="urn:microsoft.com/office/officeart/2005/8/layout/process5"/>
    <dgm:cxn modelId="{AF749192-A39F-41CA-9683-9147C65B9A37}" type="presOf" srcId="{41669414-97D2-4008-9F95-15C0FDB551A9}" destId="{A8DECE79-891E-43FE-9ADF-4C9FF6524188}" srcOrd="0" destOrd="0" presId="urn:microsoft.com/office/officeart/2005/8/layout/process5"/>
    <dgm:cxn modelId="{B14B5BD2-B162-4803-8953-56F953336534}" type="presOf" srcId="{66AC307D-2BA5-4C5F-85C3-11CDD8109BB1}" destId="{302AE572-9A0E-4BC8-A3D9-E0E618896BFF}" srcOrd="0" destOrd="0" presId="urn:microsoft.com/office/officeart/2005/8/layout/process5"/>
    <dgm:cxn modelId="{ABE271E9-026B-436A-8838-150BAF537166}" type="presOf" srcId="{66AC307D-2BA5-4C5F-85C3-11CDD8109BB1}" destId="{452A9D29-1EBE-48A7-9F46-2B5EF72A6839}" srcOrd="1" destOrd="0" presId="urn:microsoft.com/office/officeart/2005/8/layout/process5"/>
    <dgm:cxn modelId="{EE5B8C13-A1E4-4DC1-9427-E410548B5F1A}" type="presOf" srcId="{3ECA50BC-EE54-4A6D-BAC6-41B8F00FE2D4}" destId="{D7EE8D37-C89C-4627-970A-4D48BCD678B6}" srcOrd="0" destOrd="0" presId="urn:microsoft.com/office/officeart/2005/8/layout/process5"/>
    <dgm:cxn modelId="{024210A8-A368-481B-B0A3-31775DB7217D}" type="presOf" srcId="{2E3695DE-7D04-4211-8297-AF9496F6526B}" destId="{BF5379E6-21E3-4CD7-8C8A-61F82F586DCD}" srcOrd="0" destOrd="0" presId="urn:microsoft.com/office/officeart/2005/8/layout/process5"/>
    <dgm:cxn modelId="{264F5925-22AB-4B00-8C00-E223854FD6DF}" type="presOf" srcId="{B5311FCD-C414-434B-9749-DC43FBBE4F90}" destId="{F0087A88-CFDE-4FC4-A860-33659A1D74DA}" srcOrd="1" destOrd="0" presId="urn:microsoft.com/office/officeart/2005/8/layout/process5"/>
    <dgm:cxn modelId="{EEF96613-B08C-4CE5-953C-A22A52EFD704}" type="presParOf" srcId="{45D97453-1B1A-4ECA-A79A-83D55A1FBE9D}" destId="{BE8167EA-89F3-4BE5-B7B4-2C54AB6CA3A9}" srcOrd="0" destOrd="0" presId="urn:microsoft.com/office/officeart/2005/8/layout/process5"/>
    <dgm:cxn modelId="{171B649B-62DE-45BF-AB7C-7C857A4A3CD3}" type="presParOf" srcId="{45D97453-1B1A-4ECA-A79A-83D55A1FBE9D}" destId="{302AE572-9A0E-4BC8-A3D9-E0E618896BFF}" srcOrd="1" destOrd="0" presId="urn:microsoft.com/office/officeart/2005/8/layout/process5"/>
    <dgm:cxn modelId="{3F8C2562-632A-4CBC-A8AC-FFB9904B5C3B}" type="presParOf" srcId="{302AE572-9A0E-4BC8-A3D9-E0E618896BFF}" destId="{452A9D29-1EBE-48A7-9F46-2B5EF72A6839}" srcOrd="0" destOrd="0" presId="urn:microsoft.com/office/officeart/2005/8/layout/process5"/>
    <dgm:cxn modelId="{F54F80D6-3043-469D-A11E-6A296FEABC5E}" type="presParOf" srcId="{45D97453-1B1A-4ECA-A79A-83D55A1FBE9D}" destId="{878233E8-DF07-4774-8578-64C7D6BDB662}" srcOrd="2" destOrd="0" presId="urn:microsoft.com/office/officeart/2005/8/layout/process5"/>
    <dgm:cxn modelId="{B985EE02-369C-4AC3-BB8A-4CF45B31EA29}" type="presParOf" srcId="{45D97453-1B1A-4ECA-A79A-83D55A1FBE9D}" destId="{D7EE8D37-C89C-4627-970A-4D48BCD678B6}" srcOrd="3" destOrd="0" presId="urn:microsoft.com/office/officeart/2005/8/layout/process5"/>
    <dgm:cxn modelId="{59EDB11F-496C-4BE3-9CFD-AA7F97119F8C}" type="presParOf" srcId="{D7EE8D37-C89C-4627-970A-4D48BCD678B6}" destId="{97BCD1FB-EDA4-4620-89B2-221E3766A775}" srcOrd="0" destOrd="0" presId="urn:microsoft.com/office/officeart/2005/8/layout/process5"/>
    <dgm:cxn modelId="{26024AD5-1ED7-4F90-B4FD-66730FB10E89}" type="presParOf" srcId="{45D97453-1B1A-4ECA-A79A-83D55A1FBE9D}" destId="{BF5379E6-21E3-4CD7-8C8A-61F82F586DCD}" srcOrd="4" destOrd="0" presId="urn:microsoft.com/office/officeart/2005/8/layout/process5"/>
    <dgm:cxn modelId="{693A362D-76E1-4CA5-AA91-E48B20E634CB}" type="presParOf" srcId="{45D97453-1B1A-4ECA-A79A-83D55A1FBE9D}" destId="{74F6E37A-ABAF-4FE2-A0D7-0BEF74A27D85}" srcOrd="5" destOrd="0" presId="urn:microsoft.com/office/officeart/2005/8/layout/process5"/>
    <dgm:cxn modelId="{AEA3EEB5-6B80-4C95-A476-A887E9634EDE}" type="presParOf" srcId="{74F6E37A-ABAF-4FE2-A0D7-0BEF74A27D85}" destId="{F0087A88-CFDE-4FC4-A860-33659A1D74DA}" srcOrd="0" destOrd="0" presId="urn:microsoft.com/office/officeart/2005/8/layout/process5"/>
    <dgm:cxn modelId="{C2BC8744-6531-4742-A001-1ACD92E40FF7}" type="presParOf" srcId="{45D97453-1B1A-4ECA-A79A-83D55A1FBE9D}" destId="{F17CFE73-787B-4F0F-BDCE-9DC7F7E1A980}" srcOrd="6" destOrd="0" presId="urn:microsoft.com/office/officeart/2005/8/layout/process5"/>
    <dgm:cxn modelId="{09DBA795-AF4A-4298-890A-2AC2C7AC5519}" type="presParOf" srcId="{45D97453-1B1A-4ECA-A79A-83D55A1FBE9D}" destId="{878BF68D-8532-4D4A-BF78-E784352D7E6A}" srcOrd="7" destOrd="0" presId="urn:microsoft.com/office/officeart/2005/8/layout/process5"/>
    <dgm:cxn modelId="{C0B22009-3E10-407E-8AB9-1E0E8C125B16}" type="presParOf" srcId="{878BF68D-8532-4D4A-BF78-E784352D7E6A}" destId="{70197062-E184-4E47-A83A-210D3274FD7D}" srcOrd="0" destOrd="0" presId="urn:microsoft.com/office/officeart/2005/8/layout/process5"/>
    <dgm:cxn modelId="{37F5E97F-8324-4124-98B2-02DA843B6335}" type="presParOf" srcId="{45D97453-1B1A-4ECA-A79A-83D55A1FBE9D}" destId="{62868FEE-F09A-4BE1-8EBF-1113EF537EC5}" srcOrd="8" destOrd="0" presId="urn:microsoft.com/office/officeart/2005/8/layout/process5"/>
    <dgm:cxn modelId="{2E49991D-8156-4CD9-BC26-F6F2E54B0595}" type="presParOf" srcId="{45D97453-1B1A-4ECA-A79A-83D55A1FBE9D}" destId="{A8DECE79-891E-43FE-9ADF-4C9FF6524188}" srcOrd="9" destOrd="0" presId="urn:microsoft.com/office/officeart/2005/8/layout/process5"/>
    <dgm:cxn modelId="{4E548CB4-8349-4AB8-B1BB-E89B7E28724F}" type="presParOf" srcId="{A8DECE79-891E-43FE-9ADF-4C9FF6524188}" destId="{FAE24CDB-651A-430D-B1DA-28968834A3F5}" srcOrd="0" destOrd="0" presId="urn:microsoft.com/office/officeart/2005/8/layout/process5"/>
    <dgm:cxn modelId="{41967582-53D0-4A46-948E-C112043AED8A}" type="presParOf" srcId="{45D97453-1B1A-4ECA-A79A-83D55A1FBE9D}" destId="{F5E67DF3-3B7C-46EB-9D92-E600D1CA3D27}" srcOrd="10" destOrd="0" presId="urn:microsoft.com/office/officeart/2005/8/layout/process5"/>
    <dgm:cxn modelId="{210757A2-0AD2-4E54-A536-96492E064FFE}" type="presParOf" srcId="{45D97453-1B1A-4ECA-A79A-83D55A1FBE9D}" destId="{32F949AD-2235-4B3B-8C7E-2BBEF3B27C0D}" srcOrd="11" destOrd="0" presId="urn:microsoft.com/office/officeart/2005/8/layout/process5"/>
    <dgm:cxn modelId="{1F9C3896-E724-41AB-8EEC-A7B3BAABC60C}" type="presParOf" srcId="{32F949AD-2235-4B3B-8C7E-2BBEF3B27C0D}" destId="{85583567-58C4-421F-BDA9-4C826B2788CB}" srcOrd="0" destOrd="0" presId="urn:microsoft.com/office/officeart/2005/8/layout/process5"/>
    <dgm:cxn modelId="{FFD7B9D8-5C90-4547-A400-92D432698D50}" type="presParOf" srcId="{45D97453-1B1A-4ECA-A79A-83D55A1FBE9D}" destId="{6FB8601C-4E16-489B-B6D8-7A42DADBE6C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60651-DD5B-4A00-8492-EE6EEC2FBEC6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C2CCD7F-1753-440B-B954-8B64FA55A271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50530125-13BF-48F4-A865-D2F73F89BFC3}" type="parTrans" cxnId="{9FBBBA92-ED1F-4969-90CD-29CF5771211A}">
      <dgm:prSet/>
      <dgm:spPr/>
      <dgm:t>
        <a:bodyPr/>
        <a:lstStyle/>
        <a:p>
          <a:endParaRPr lang="cs-CZ"/>
        </a:p>
      </dgm:t>
    </dgm:pt>
    <dgm:pt modelId="{9974E0CE-0351-437F-8B7E-5138545AF553}" type="sibTrans" cxnId="{9FBBBA92-ED1F-4969-90CD-29CF5771211A}">
      <dgm:prSet/>
      <dgm:spPr/>
      <dgm:t>
        <a:bodyPr/>
        <a:lstStyle/>
        <a:p>
          <a:endParaRPr lang="cs-CZ"/>
        </a:p>
      </dgm:t>
    </dgm:pt>
    <dgm:pt modelId="{8C1D109F-37E0-48D5-975D-0D669B8C77F1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8E3BAFE7-01EB-4DFE-A883-969C9BF87C64}" type="parTrans" cxnId="{CD3FDB80-8EF0-4830-BDDF-BF6E010FD2EF}">
      <dgm:prSet/>
      <dgm:spPr/>
      <dgm:t>
        <a:bodyPr/>
        <a:lstStyle/>
        <a:p>
          <a:endParaRPr lang="cs-CZ"/>
        </a:p>
      </dgm:t>
    </dgm:pt>
    <dgm:pt modelId="{F2C00980-6DCF-4336-936F-D7434AC4DF6F}" type="sibTrans" cxnId="{CD3FDB80-8EF0-4830-BDDF-BF6E010FD2EF}">
      <dgm:prSet/>
      <dgm:spPr/>
      <dgm:t>
        <a:bodyPr/>
        <a:lstStyle/>
        <a:p>
          <a:endParaRPr lang="cs-CZ"/>
        </a:p>
      </dgm:t>
    </dgm:pt>
    <dgm:pt modelId="{43AF0041-BFC3-4399-9C2E-A118F45DADB2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2B33546D-B59E-4470-AD3D-58A8F0B7FE5D}" type="parTrans" cxnId="{11E7256B-8E05-462A-AC7E-5B87F539CC1F}">
      <dgm:prSet/>
      <dgm:spPr/>
      <dgm:t>
        <a:bodyPr/>
        <a:lstStyle/>
        <a:p>
          <a:endParaRPr lang="cs-CZ"/>
        </a:p>
      </dgm:t>
    </dgm:pt>
    <dgm:pt modelId="{82B9733E-F587-444B-BED9-4863F90C174B}" type="sibTrans" cxnId="{11E7256B-8E05-462A-AC7E-5B87F539CC1F}">
      <dgm:prSet/>
      <dgm:spPr/>
      <dgm:t>
        <a:bodyPr/>
        <a:lstStyle/>
        <a:p>
          <a:endParaRPr lang="cs-CZ"/>
        </a:p>
      </dgm:t>
    </dgm:pt>
    <dgm:pt modelId="{63C5085B-DAA3-4C12-9512-A3BE13F29267}" type="pres">
      <dgm:prSet presAssocID="{61760651-DD5B-4A00-8492-EE6EEC2FBEC6}" presName="cycle" presStyleCnt="0">
        <dgm:presLayoutVars>
          <dgm:dir/>
          <dgm:resizeHandles val="exact"/>
        </dgm:presLayoutVars>
      </dgm:prSet>
      <dgm:spPr/>
    </dgm:pt>
    <dgm:pt modelId="{0CFC57D2-EC7F-4276-B7CE-FBD348A49D88}" type="pres">
      <dgm:prSet presAssocID="{BC2CCD7F-1753-440B-B954-8B64FA55A2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3C70F5-9922-4037-83A6-6E3989CDDDBF}" type="pres">
      <dgm:prSet presAssocID="{BC2CCD7F-1753-440B-B954-8B64FA55A271}" presName="spNode" presStyleCnt="0"/>
      <dgm:spPr/>
    </dgm:pt>
    <dgm:pt modelId="{2D0EC834-B11F-4143-B4FC-AFE242BFBB80}" type="pres">
      <dgm:prSet presAssocID="{9974E0CE-0351-437F-8B7E-5138545AF553}" presName="sibTrans" presStyleLbl="sibTrans1D1" presStyleIdx="0" presStyleCnt="3"/>
      <dgm:spPr/>
    </dgm:pt>
    <dgm:pt modelId="{9E1B8398-B3E0-46E1-A18E-75FE071C3D11}" type="pres">
      <dgm:prSet presAssocID="{8C1D109F-37E0-48D5-975D-0D669B8C77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9ABC3E-B704-47B1-A22A-21CDB08B5861}" type="pres">
      <dgm:prSet presAssocID="{8C1D109F-37E0-48D5-975D-0D669B8C77F1}" presName="spNode" presStyleCnt="0"/>
      <dgm:spPr/>
    </dgm:pt>
    <dgm:pt modelId="{E76056FA-CC58-4B66-8D3A-71597D9B671C}" type="pres">
      <dgm:prSet presAssocID="{F2C00980-6DCF-4336-936F-D7434AC4DF6F}" presName="sibTrans" presStyleLbl="sibTrans1D1" presStyleIdx="1" presStyleCnt="3"/>
      <dgm:spPr/>
    </dgm:pt>
    <dgm:pt modelId="{9298AAD8-1BD3-4718-B820-11F4C718764C}" type="pres">
      <dgm:prSet presAssocID="{43AF0041-BFC3-4399-9C2E-A118F45DAD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5A651B-76DA-4AD3-B809-E054642B35EE}" type="pres">
      <dgm:prSet presAssocID="{43AF0041-BFC3-4399-9C2E-A118F45DADB2}" presName="spNode" presStyleCnt="0"/>
      <dgm:spPr/>
    </dgm:pt>
    <dgm:pt modelId="{A545FBF1-7C1A-42C3-8546-0240C9B3BC21}" type="pres">
      <dgm:prSet presAssocID="{82B9733E-F587-444B-BED9-4863F90C174B}" presName="sibTrans" presStyleLbl="sibTrans1D1" presStyleIdx="2" presStyleCnt="3"/>
      <dgm:spPr/>
    </dgm:pt>
  </dgm:ptLst>
  <dgm:cxnLst>
    <dgm:cxn modelId="{D352BAEC-4783-43F9-9F79-3EE40D71E0F8}" type="presOf" srcId="{82B9733E-F587-444B-BED9-4863F90C174B}" destId="{A545FBF1-7C1A-42C3-8546-0240C9B3BC21}" srcOrd="0" destOrd="0" presId="urn:microsoft.com/office/officeart/2005/8/layout/cycle6"/>
    <dgm:cxn modelId="{9FBBBA92-ED1F-4969-90CD-29CF5771211A}" srcId="{61760651-DD5B-4A00-8492-EE6EEC2FBEC6}" destId="{BC2CCD7F-1753-440B-B954-8B64FA55A271}" srcOrd="0" destOrd="0" parTransId="{50530125-13BF-48F4-A865-D2F73F89BFC3}" sibTransId="{9974E0CE-0351-437F-8B7E-5138545AF553}"/>
    <dgm:cxn modelId="{CD3FDB80-8EF0-4830-BDDF-BF6E010FD2EF}" srcId="{61760651-DD5B-4A00-8492-EE6EEC2FBEC6}" destId="{8C1D109F-37E0-48D5-975D-0D669B8C77F1}" srcOrd="1" destOrd="0" parTransId="{8E3BAFE7-01EB-4DFE-A883-969C9BF87C64}" sibTransId="{F2C00980-6DCF-4336-936F-D7434AC4DF6F}"/>
    <dgm:cxn modelId="{E839A914-96AE-49AA-8958-B919F7463441}" type="presOf" srcId="{9974E0CE-0351-437F-8B7E-5138545AF553}" destId="{2D0EC834-B11F-4143-B4FC-AFE242BFBB80}" srcOrd="0" destOrd="0" presId="urn:microsoft.com/office/officeart/2005/8/layout/cycle6"/>
    <dgm:cxn modelId="{A0E21A5D-75B9-4147-8448-33A5FD8BB927}" type="presOf" srcId="{F2C00980-6DCF-4336-936F-D7434AC4DF6F}" destId="{E76056FA-CC58-4B66-8D3A-71597D9B671C}" srcOrd="0" destOrd="0" presId="urn:microsoft.com/office/officeart/2005/8/layout/cycle6"/>
    <dgm:cxn modelId="{9C24DC86-E13F-4DA2-A0B9-C90DBE9DC226}" type="presOf" srcId="{BC2CCD7F-1753-440B-B954-8B64FA55A271}" destId="{0CFC57D2-EC7F-4276-B7CE-FBD348A49D88}" srcOrd="0" destOrd="0" presId="urn:microsoft.com/office/officeart/2005/8/layout/cycle6"/>
    <dgm:cxn modelId="{11E7256B-8E05-462A-AC7E-5B87F539CC1F}" srcId="{61760651-DD5B-4A00-8492-EE6EEC2FBEC6}" destId="{43AF0041-BFC3-4399-9C2E-A118F45DADB2}" srcOrd="2" destOrd="0" parTransId="{2B33546D-B59E-4470-AD3D-58A8F0B7FE5D}" sibTransId="{82B9733E-F587-444B-BED9-4863F90C174B}"/>
    <dgm:cxn modelId="{33E295BA-3CFC-443B-89A1-4ADE8181808D}" type="presOf" srcId="{61760651-DD5B-4A00-8492-EE6EEC2FBEC6}" destId="{63C5085B-DAA3-4C12-9512-A3BE13F29267}" srcOrd="0" destOrd="0" presId="urn:microsoft.com/office/officeart/2005/8/layout/cycle6"/>
    <dgm:cxn modelId="{CF298BB0-D218-43AE-A3A8-7D379B1C9773}" type="presOf" srcId="{8C1D109F-37E0-48D5-975D-0D669B8C77F1}" destId="{9E1B8398-B3E0-46E1-A18E-75FE071C3D11}" srcOrd="0" destOrd="0" presId="urn:microsoft.com/office/officeart/2005/8/layout/cycle6"/>
    <dgm:cxn modelId="{E43195C8-7D97-4EE2-B72D-883A3EF62AA6}" type="presOf" srcId="{43AF0041-BFC3-4399-9C2E-A118F45DADB2}" destId="{9298AAD8-1BD3-4718-B820-11F4C718764C}" srcOrd="0" destOrd="0" presId="urn:microsoft.com/office/officeart/2005/8/layout/cycle6"/>
    <dgm:cxn modelId="{1D368226-3043-4988-8163-CEA6AAC2773F}" type="presParOf" srcId="{63C5085B-DAA3-4C12-9512-A3BE13F29267}" destId="{0CFC57D2-EC7F-4276-B7CE-FBD348A49D88}" srcOrd="0" destOrd="0" presId="urn:microsoft.com/office/officeart/2005/8/layout/cycle6"/>
    <dgm:cxn modelId="{E2A88E75-E54B-4F1A-9091-CECFCD1CE1A3}" type="presParOf" srcId="{63C5085B-DAA3-4C12-9512-A3BE13F29267}" destId="{693C70F5-9922-4037-83A6-6E3989CDDDBF}" srcOrd="1" destOrd="0" presId="urn:microsoft.com/office/officeart/2005/8/layout/cycle6"/>
    <dgm:cxn modelId="{8F23179B-D93E-4EEE-8E22-43A264FEF97C}" type="presParOf" srcId="{63C5085B-DAA3-4C12-9512-A3BE13F29267}" destId="{2D0EC834-B11F-4143-B4FC-AFE242BFBB80}" srcOrd="2" destOrd="0" presId="urn:microsoft.com/office/officeart/2005/8/layout/cycle6"/>
    <dgm:cxn modelId="{F70740D2-D23F-4E38-8E91-786E8F1ABDD4}" type="presParOf" srcId="{63C5085B-DAA3-4C12-9512-A3BE13F29267}" destId="{9E1B8398-B3E0-46E1-A18E-75FE071C3D11}" srcOrd="3" destOrd="0" presId="urn:microsoft.com/office/officeart/2005/8/layout/cycle6"/>
    <dgm:cxn modelId="{7CD8C878-7C5B-4D45-AA47-4F0B558D7303}" type="presParOf" srcId="{63C5085B-DAA3-4C12-9512-A3BE13F29267}" destId="{989ABC3E-B704-47B1-A22A-21CDB08B5861}" srcOrd="4" destOrd="0" presId="urn:microsoft.com/office/officeart/2005/8/layout/cycle6"/>
    <dgm:cxn modelId="{178A1E71-5896-4E67-B4FF-8EEEDEAABAD0}" type="presParOf" srcId="{63C5085B-DAA3-4C12-9512-A3BE13F29267}" destId="{E76056FA-CC58-4B66-8D3A-71597D9B671C}" srcOrd="5" destOrd="0" presId="urn:microsoft.com/office/officeart/2005/8/layout/cycle6"/>
    <dgm:cxn modelId="{84DEB392-21B0-4E5A-8967-2CDEFABA6B57}" type="presParOf" srcId="{63C5085B-DAA3-4C12-9512-A3BE13F29267}" destId="{9298AAD8-1BD3-4718-B820-11F4C718764C}" srcOrd="6" destOrd="0" presId="urn:microsoft.com/office/officeart/2005/8/layout/cycle6"/>
    <dgm:cxn modelId="{57624630-0A9B-43F1-A74C-A079C11B15D9}" type="presParOf" srcId="{63C5085B-DAA3-4C12-9512-A3BE13F29267}" destId="{4D5A651B-76DA-4AD3-B809-E054642B35EE}" srcOrd="7" destOrd="0" presId="urn:microsoft.com/office/officeart/2005/8/layout/cycle6"/>
    <dgm:cxn modelId="{BB6767BC-B39C-4CB5-89B1-433BA1517A30}" type="presParOf" srcId="{63C5085B-DAA3-4C12-9512-A3BE13F29267}" destId="{A545FBF1-7C1A-42C3-8546-0240C9B3BC2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1D8DB-7A6E-46D0-AE96-6D1C543125DC}" type="doc">
      <dgm:prSet loTypeId="urn:microsoft.com/office/officeart/2005/8/layout/matrix2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03A9F8A-7B69-46BB-A7A0-249036F5F6D5}">
      <dgm:prSet phldrT="[Text]"/>
      <dgm:spPr/>
      <dgm:t>
        <a:bodyPr/>
        <a:lstStyle/>
        <a:p>
          <a:r>
            <a:rPr lang="cs-CZ" dirty="0" smtClean="0"/>
            <a:t>Kompletní </a:t>
          </a:r>
          <a:r>
            <a:rPr lang="cs-CZ" dirty="0" err="1" smtClean="0"/>
            <a:t>participant</a:t>
          </a:r>
          <a:endParaRPr lang="cs-CZ" dirty="0"/>
        </a:p>
      </dgm:t>
    </dgm:pt>
    <dgm:pt modelId="{0374243B-E2AF-49A1-9B24-6CBE65CAE597}" type="parTrans" cxnId="{B8EF37B4-8193-49B1-9F99-D71D1365DD64}">
      <dgm:prSet/>
      <dgm:spPr/>
      <dgm:t>
        <a:bodyPr/>
        <a:lstStyle/>
        <a:p>
          <a:endParaRPr lang="cs-CZ"/>
        </a:p>
      </dgm:t>
    </dgm:pt>
    <dgm:pt modelId="{0ACB2941-C6B9-42DA-A2C9-CF6D1BF9A6C9}" type="sibTrans" cxnId="{B8EF37B4-8193-49B1-9F99-D71D1365DD64}">
      <dgm:prSet/>
      <dgm:spPr/>
      <dgm:t>
        <a:bodyPr/>
        <a:lstStyle/>
        <a:p>
          <a:endParaRPr lang="cs-CZ"/>
        </a:p>
      </dgm:t>
    </dgm:pt>
    <dgm:pt modelId="{CCD1A154-605F-4464-9B6F-46B9BCACBA05}">
      <dgm:prSet phldrT="[Text]"/>
      <dgm:spPr/>
      <dgm:t>
        <a:bodyPr/>
        <a:lstStyle/>
        <a:p>
          <a:r>
            <a:rPr lang="cs-CZ" dirty="0" err="1" smtClean="0"/>
            <a:t>Participant</a:t>
          </a:r>
          <a:r>
            <a:rPr lang="cs-CZ" dirty="0" smtClean="0"/>
            <a:t> jako pozorovatel</a:t>
          </a:r>
          <a:endParaRPr lang="cs-CZ" dirty="0"/>
        </a:p>
      </dgm:t>
    </dgm:pt>
    <dgm:pt modelId="{9781FA9F-F651-4888-87F4-34EED17D6EC3}" type="parTrans" cxnId="{7FAF7A60-5B7A-4B3A-8B82-B06930C67B1F}">
      <dgm:prSet/>
      <dgm:spPr/>
      <dgm:t>
        <a:bodyPr/>
        <a:lstStyle/>
        <a:p>
          <a:endParaRPr lang="cs-CZ"/>
        </a:p>
      </dgm:t>
    </dgm:pt>
    <dgm:pt modelId="{698972F2-5ECB-4628-BA03-363625F4A771}" type="sibTrans" cxnId="{7FAF7A60-5B7A-4B3A-8B82-B06930C67B1F}">
      <dgm:prSet/>
      <dgm:spPr/>
      <dgm:t>
        <a:bodyPr/>
        <a:lstStyle/>
        <a:p>
          <a:endParaRPr lang="cs-CZ"/>
        </a:p>
      </dgm:t>
    </dgm:pt>
    <dgm:pt modelId="{4E80AA2A-9B50-4AF8-8BCA-379984ECFD99}">
      <dgm:prSet phldrT="[Text]"/>
      <dgm:spPr/>
      <dgm:t>
        <a:bodyPr/>
        <a:lstStyle/>
        <a:p>
          <a:r>
            <a:rPr lang="cs-CZ" dirty="0" smtClean="0"/>
            <a:t>Pozorovatel jako </a:t>
          </a:r>
          <a:r>
            <a:rPr lang="cs-CZ" dirty="0" err="1" smtClean="0"/>
            <a:t>participant</a:t>
          </a:r>
          <a:endParaRPr lang="cs-CZ" dirty="0"/>
        </a:p>
      </dgm:t>
    </dgm:pt>
    <dgm:pt modelId="{36F2406E-B8CD-4488-9DF3-FB3744C1FD9B}" type="parTrans" cxnId="{ED50469E-B78F-4569-9FFE-5A0A57637265}">
      <dgm:prSet/>
      <dgm:spPr/>
      <dgm:t>
        <a:bodyPr/>
        <a:lstStyle/>
        <a:p>
          <a:endParaRPr lang="cs-CZ"/>
        </a:p>
      </dgm:t>
    </dgm:pt>
    <dgm:pt modelId="{3BFA86EF-F5CB-4C26-A449-FCD0307E8081}" type="sibTrans" cxnId="{ED50469E-B78F-4569-9FFE-5A0A57637265}">
      <dgm:prSet/>
      <dgm:spPr/>
      <dgm:t>
        <a:bodyPr/>
        <a:lstStyle/>
        <a:p>
          <a:endParaRPr lang="cs-CZ"/>
        </a:p>
      </dgm:t>
    </dgm:pt>
    <dgm:pt modelId="{6AA41F79-A257-4F40-814A-8CCA4636FBD2}">
      <dgm:prSet phldrT="[Text]"/>
      <dgm:spPr/>
      <dgm:t>
        <a:bodyPr/>
        <a:lstStyle/>
        <a:p>
          <a:r>
            <a:rPr lang="cs-CZ" dirty="0" smtClean="0"/>
            <a:t>Kompletní pozorovatel</a:t>
          </a:r>
          <a:endParaRPr lang="cs-CZ" dirty="0"/>
        </a:p>
      </dgm:t>
    </dgm:pt>
    <dgm:pt modelId="{98A66AA5-A46F-42D3-AC3D-C25FC4332A3B}" type="parTrans" cxnId="{4651D074-FC48-498E-81E6-88E73CA406B9}">
      <dgm:prSet/>
      <dgm:spPr/>
      <dgm:t>
        <a:bodyPr/>
        <a:lstStyle/>
        <a:p>
          <a:endParaRPr lang="cs-CZ"/>
        </a:p>
      </dgm:t>
    </dgm:pt>
    <dgm:pt modelId="{A1876F38-2ADB-4571-98EF-80F27B68EEE9}" type="sibTrans" cxnId="{4651D074-FC48-498E-81E6-88E73CA406B9}">
      <dgm:prSet/>
      <dgm:spPr/>
      <dgm:t>
        <a:bodyPr/>
        <a:lstStyle/>
        <a:p>
          <a:endParaRPr lang="cs-CZ"/>
        </a:p>
      </dgm:t>
    </dgm:pt>
    <dgm:pt modelId="{0AFFF712-0186-4455-A24A-D1DFF86EFCC1}" type="pres">
      <dgm:prSet presAssocID="{1161D8DB-7A6E-46D0-AE96-6D1C543125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EBB0669-0DE2-4356-88E3-36E94A528C18}" type="pres">
      <dgm:prSet presAssocID="{1161D8DB-7A6E-46D0-AE96-6D1C543125DC}" presName="axisShape" presStyleLbl="bgShp" presStyleIdx="0" presStyleCnt="1"/>
      <dgm:spPr/>
      <dgm:t>
        <a:bodyPr/>
        <a:lstStyle/>
        <a:p>
          <a:endParaRPr lang="cs-CZ"/>
        </a:p>
      </dgm:t>
    </dgm:pt>
    <dgm:pt modelId="{B2DECA00-C42F-4453-8312-7F1ECB09BA5C}" type="pres">
      <dgm:prSet presAssocID="{1161D8DB-7A6E-46D0-AE96-6D1C543125D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DEA668-9637-4EE9-98BE-11EB4D3FBB50}" type="pres">
      <dgm:prSet presAssocID="{1161D8DB-7A6E-46D0-AE96-6D1C543125D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185FB8-0BAF-4B16-B87F-26D0D2458309}" type="pres">
      <dgm:prSet presAssocID="{1161D8DB-7A6E-46D0-AE96-6D1C543125D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8E52E0-2EC5-4B9D-BD3A-1D3F4028649E}" type="pres">
      <dgm:prSet presAssocID="{1161D8DB-7A6E-46D0-AE96-6D1C543125D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0DB0F2-C13D-409D-9B72-F3E578C16621}" type="presOf" srcId="{603A9F8A-7B69-46BB-A7A0-249036F5F6D5}" destId="{B2DECA00-C42F-4453-8312-7F1ECB09BA5C}" srcOrd="0" destOrd="0" presId="urn:microsoft.com/office/officeart/2005/8/layout/matrix2"/>
    <dgm:cxn modelId="{4651D074-FC48-498E-81E6-88E73CA406B9}" srcId="{1161D8DB-7A6E-46D0-AE96-6D1C543125DC}" destId="{6AA41F79-A257-4F40-814A-8CCA4636FBD2}" srcOrd="3" destOrd="0" parTransId="{98A66AA5-A46F-42D3-AC3D-C25FC4332A3B}" sibTransId="{A1876F38-2ADB-4571-98EF-80F27B68EEE9}"/>
    <dgm:cxn modelId="{8D41AB88-B5FE-4AD8-BEC1-976B5589F0D9}" type="presOf" srcId="{4E80AA2A-9B50-4AF8-8BCA-379984ECFD99}" destId="{BA185FB8-0BAF-4B16-B87F-26D0D2458309}" srcOrd="0" destOrd="0" presId="urn:microsoft.com/office/officeart/2005/8/layout/matrix2"/>
    <dgm:cxn modelId="{8322B4CB-D299-4E5A-9A30-6FFC907CF8F7}" type="presOf" srcId="{CCD1A154-605F-4464-9B6F-46B9BCACBA05}" destId="{72DEA668-9637-4EE9-98BE-11EB4D3FBB50}" srcOrd="0" destOrd="0" presId="urn:microsoft.com/office/officeart/2005/8/layout/matrix2"/>
    <dgm:cxn modelId="{3571D859-DCAF-4A56-AD13-5406CA370C0F}" type="presOf" srcId="{1161D8DB-7A6E-46D0-AE96-6D1C543125DC}" destId="{0AFFF712-0186-4455-A24A-D1DFF86EFCC1}" srcOrd="0" destOrd="0" presId="urn:microsoft.com/office/officeart/2005/8/layout/matrix2"/>
    <dgm:cxn modelId="{ED50469E-B78F-4569-9FFE-5A0A57637265}" srcId="{1161D8DB-7A6E-46D0-AE96-6D1C543125DC}" destId="{4E80AA2A-9B50-4AF8-8BCA-379984ECFD99}" srcOrd="2" destOrd="0" parTransId="{36F2406E-B8CD-4488-9DF3-FB3744C1FD9B}" sibTransId="{3BFA86EF-F5CB-4C26-A449-FCD0307E8081}"/>
    <dgm:cxn modelId="{B8EF37B4-8193-49B1-9F99-D71D1365DD64}" srcId="{1161D8DB-7A6E-46D0-AE96-6D1C543125DC}" destId="{603A9F8A-7B69-46BB-A7A0-249036F5F6D5}" srcOrd="0" destOrd="0" parTransId="{0374243B-E2AF-49A1-9B24-6CBE65CAE597}" sibTransId="{0ACB2941-C6B9-42DA-A2C9-CF6D1BF9A6C9}"/>
    <dgm:cxn modelId="{7FAF7A60-5B7A-4B3A-8B82-B06930C67B1F}" srcId="{1161D8DB-7A6E-46D0-AE96-6D1C543125DC}" destId="{CCD1A154-605F-4464-9B6F-46B9BCACBA05}" srcOrd="1" destOrd="0" parTransId="{9781FA9F-F651-4888-87F4-34EED17D6EC3}" sibTransId="{698972F2-5ECB-4628-BA03-363625F4A771}"/>
    <dgm:cxn modelId="{73FFFD5D-04CA-4FF4-ACBA-CD22A100EAC4}" type="presOf" srcId="{6AA41F79-A257-4F40-814A-8CCA4636FBD2}" destId="{B58E52E0-2EC5-4B9D-BD3A-1D3F4028649E}" srcOrd="0" destOrd="0" presId="urn:microsoft.com/office/officeart/2005/8/layout/matrix2"/>
    <dgm:cxn modelId="{27926361-FF50-49C8-8A83-AE429CB284C5}" type="presParOf" srcId="{0AFFF712-0186-4455-A24A-D1DFF86EFCC1}" destId="{0EBB0669-0DE2-4356-88E3-36E94A528C18}" srcOrd="0" destOrd="0" presId="urn:microsoft.com/office/officeart/2005/8/layout/matrix2"/>
    <dgm:cxn modelId="{2E93450F-8A2A-4E3D-8AAC-AE53CB27B18B}" type="presParOf" srcId="{0AFFF712-0186-4455-A24A-D1DFF86EFCC1}" destId="{B2DECA00-C42F-4453-8312-7F1ECB09BA5C}" srcOrd="1" destOrd="0" presId="urn:microsoft.com/office/officeart/2005/8/layout/matrix2"/>
    <dgm:cxn modelId="{17525FC4-61A1-444D-AED6-29C7DDD568C7}" type="presParOf" srcId="{0AFFF712-0186-4455-A24A-D1DFF86EFCC1}" destId="{72DEA668-9637-4EE9-98BE-11EB4D3FBB50}" srcOrd="2" destOrd="0" presId="urn:microsoft.com/office/officeart/2005/8/layout/matrix2"/>
    <dgm:cxn modelId="{0B29B1F1-4E95-4BC9-B266-0185BBAE4E98}" type="presParOf" srcId="{0AFFF712-0186-4455-A24A-D1DFF86EFCC1}" destId="{BA185FB8-0BAF-4B16-B87F-26D0D2458309}" srcOrd="3" destOrd="0" presId="urn:microsoft.com/office/officeart/2005/8/layout/matrix2"/>
    <dgm:cxn modelId="{23577DC2-2BE4-4199-97FA-C0B6B7896E7A}" type="presParOf" srcId="{0AFFF712-0186-4455-A24A-D1DFF86EFCC1}" destId="{B58E52E0-2EC5-4B9D-BD3A-1D3F402864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5F281-0F70-4636-A66F-E931DB4C66B4}" type="doc">
      <dgm:prSet loTypeId="urn:microsoft.com/office/officeart/2005/8/layout/process1" loCatId="process" qsTypeId="urn:microsoft.com/office/officeart/2005/8/quickstyle/3d1" qsCatId="3D" csTypeId="urn:microsoft.com/office/officeart/2005/8/colors/accent3_3" csCatId="accent3" phldr="1"/>
      <dgm:spPr/>
    </dgm:pt>
    <dgm:pt modelId="{154CE7D1-207A-4522-A7FC-65144978DE3A}">
      <dgm:prSet phldrT="[Text]"/>
      <dgm:spPr/>
      <dgm:t>
        <a:bodyPr/>
        <a:lstStyle/>
        <a:p>
          <a:r>
            <a:rPr lang="cs-CZ" dirty="0" smtClean="0"/>
            <a:t>Nízká standardizace</a:t>
          </a:r>
          <a:endParaRPr lang="cs-CZ" dirty="0"/>
        </a:p>
      </dgm:t>
    </dgm:pt>
    <dgm:pt modelId="{426CFD3F-AB1A-41D7-9B0F-68AD7077FBBE}" type="parTrans" cxnId="{BE20461D-5881-4063-A14F-4B8A346CF55D}">
      <dgm:prSet/>
      <dgm:spPr/>
      <dgm:t>
        <a:bodyPr/>
        <a:lstStyle/>
        <a:p>
          <a:endParaRPr lang="cs-CZ"/>
        </a:p>
      </dgm:t>
    </dgm:pt>
    <dgm:pt modelId="{69231521-A84E-4A14-BE56-D41F2D7F9354}" type="sibTrans" cxnId="{BE20461D-5881-4063-A14F-4B8A346CF55D}">
      <dgm:prSet/>
      <dgm:spPr/>
      <dgm:t>
        <a:bodyPr/>
        <a:lstStyle/>
        <a:p>
          <a:endParaRPr lang="cs-CZ"/>
        </a:p>
      </dgm:t>
    </dgm:pt>
    <dgm:pt modelId="{B5D95086-1986-491E-B281-71AB15D198CD}">
      <dgm:prSet phldrT="[Text]"/>
      <dgm:spPr/>
      <dgm:t>
        <a:bodyPr/>
        <a:lstStyle/>
        <a:p>
          <a:r>
            <a:rPr lang="cs-CZ" dirty="0" smtClean="0"/>
            <a:t>Nízká </a:t>
          </a:r>
          <a:r>
            <a:rPr lang="cs-CZ" dirty="0" err="1" smtClean="0"/>
            <a:t>reliabilita</a:t>
          </a:r>
          <a:endParaRPr lang="cs-CZ" dirty="0"/>
        </a:p>
      </dgm:t>
    </dgm:pt>
    <dgm:pt modelId="{ECD1948A-4423-4F82-B298-BF6293C281E0}" type="parTrans" cxnId="{0EAC6A85-6EC2-46FF-90E3-8CEECAC709C4}">
      <dgm:prSet/>
      <dgm:spPr/>
      <dgm:t>
        <a:bodyPr/>
        <a:lstStyle/>
        <a:p>
          <a:endParaRPr lang="cs-CZ"/>
        </a:p>
      </dgm:t>
    </dgm:pt>
    <dgm:pt modelId="{3C502621-9C95-4ED9-8D58-308D4765979C}" type="sibTrans" cxnId="{0EAC6A85-6EC2-46FF-90E3-8CEECAC709C4}">
      <dgm:prSet/>
      <dgm:spPr/>
      <dgm:t>
        <a:bodyPr/>
        <a:lstStyle/>
        <a:p>
          <a:endParaRPr lang="cs-CZ"/>
        </a:p>
      </dgm:t>
    </dgm:pt>
    <dgm:pt modelId="{C8AD82D8-3E3A-430F-A3DE-C3C907AD32D5}" type="pres">
      <dgm:prSet presAssocID="{BC75F281-0F70-4636-A66F-E931DB4C66B4}" presName="Name0" presStyleCnt="0">
        <dgm:presLayoutVars>
          <dgm:dir/>
          <dgm:resizeHandles val="exact"/>
        </dgm:presLayoutVars>
      </dgm:prSet>
      <dgm:spPr/>
    </dgm:pt>
    <dgm:pt modelId="{FBC7201D-C497-4714-B415-340079F4B13B}" type="pres">
      <dgm:prSet presAssocID="{154CE7D1-207A-4522-A7FC-65144978DE3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58A695-4F30-4FC4-895D-82C5C4B7E95E}" type="pres">
      <dgm:prSet presAssocID="{69231521-A84E-4A14-BE56-D41F2D7F9354}" presName="sibTrans" presStyleLbl="sibTrans2D1" presStyleIdx="0" presStyleCnt="1"/>
      <dgm:spPr/>
      <dgm:t>
        <a:bodyPr/>
        <a:lstStyle/>
        <a:p>
          <a:endParaRPr lang="cs-CZ"/>
        </a:p>
      </dgm:t>
    </dgm:pt>
    <dgm:pt modelId="{1F5790EA-75BD-4D3D-9F37-FE20909DAA5A}" type="pres">
      <dgm:prSet presAssocID="{69231521-A84E-4A14-BE56-D41F2D7F9354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6E02A581-4BA5-4CB3-B012-BDC92A26659A}" type="pres">
      <dgm:prSet presAssocID="{B5D95086-1986-491E-B281-71AB15D198C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CAD3FF-6E32-4A2D-95D0-BE8E59DA0B72}" type="presOf" srcId="{B5D95086-1986-491E-B281-71AB15D198CD}" destId="{6E02A581-4BA5-4CB3-B012-BDC92A26659A}" srcOrd="0" destOrd="0" presId="urn:microsoft.com/office/officeart/2005/8/layout/process1"/>
    <dgm:cxn modelId="{61F1B0A4-7DDB-4C17-A5CF-8797C1AB4009}" type="presOf" srcId="{69231521-A84E-4A14-BE56-D41F2D7F9354}" destId="{1F5790EA-75BD-4D3D-9F37-FE20909DAA5A}" srcOrd="1" destOrd="0" presId="urn:microsoft.com/office/officeart/2005/8/layout/process1"/>
    <dgm:cxn modelId="{0EAC6A85-6EC2-46FF-90E3-8CEECAC709C4}" srcId="{BC75F281-0F70-4636-A66F-E931DB4C66B4}" destId="{B5D95086-1986-491E-B281-71AB15D198CD}" srcOrd="1" destOrd="0" parTransId="{ECD1948A-4423-4F82-B298-BF6293C281E0}" sibTransId="{3C502621-9C95-4ED9-8D58-308D4765979C}"/>
    <dgm:cxn modelId="{5C8B98D3-62B1-4144-983F-088373B5BB74}" type="presOf" srcId="{154CE7D1-207A-4522-A7FC-65144978DE3A}" destId="{FBC7201D-C497-4714-B415-340079F4B13B}" srcOrd="0" destOrd="0" presId="urn:microsoft.com/office/officeart/2005/8/layout/process1"/>
    <dgm:cxn modelId="{A5D974DF-81B1-45E9-BEF9-9E04D074D659}" type="presOf" srcId="{69231521-A84E-4A14-BE56-D41F2D7F9354}" destId="{E158A695-4F30-4FC4-895D-82C5C4B7E95E}" srcOrd="0" destOrd="0" presId="urn:microsoft.com/office/officeart/2005/8/layout/process1"/>
    <dgm:cxn modelId="{48CD1634-B9E5-4BB7-AC8E-E5CC7C991F9C}" type="presOf" srcId="{BC75F281-0F70-4636-A66F-E931DB4C66B4}" destId="{C8AD82D8-3E3A-430F-A3DE-C3C907AD32D5}" srcOrd="0" destOrd="0" presId="urn:microsoft.com/office/officeart/2005/8/layout/process1"/>
    <dgm:cxn modelId="{BE20461D-5881-4063-A14F-4B8A346CF55D}" srcId="{BC75F281-0F70-4636-A66F-E931DB4C66B4}" destId="{154CE7D1-207A-4522-A7FC-65144978DE3A}" srcOrd="0" destOrd="0" parTransId="{426CFD3F-AB1A-41D7-9B0F-68AD7077FBBE}" sibTransId="{69231521-A84E-4A14-BE56-D41F2D7F9354}"/>
    <dgm:cxn modelId="{808503B6-FACA-4EE9-8F08-A7EB0028F410}" type="presParOf" srcId="{C8AD82D8-3E3A-430F-A3DE-C3C907AD32D5}" destId="{FBC7201D-C497-4714-B415-340079F4B13B}" srcOrd="0" destOrd="0" presId="urn:microsoft.com/office/officeart/2005/8/layout/process1"/>
    <dgm:cxn modelId="{B58BEF14-0C14-40F3-9BF3-8526C808E754}" type="presParOf" srcId="{C8AD82D8-3E3A-430F-A3DE-C3C907AD32D5}" destId="{E158A695-4F30-4FC4-895D-82C5C4B7E95E}" srcOrd="1" destOrd="0" presId="urn:microsoft.com/office/officeart/2005/8/layout/process1"/>
    <dgm:cxn modelId="{32334735-D68C-4ABE-BFD4-509EEE551CED}" type="presParOf" srcId="{E158A695-4F30-4FC4-895D-82C5C4B7E95E}" destId="{1F5790EA-75BD-4D3D-9F37-FE20909DAA5A}" srcOrd="0" destOrd="0" presId="urn:microsoft.com/office/officeart/2005/8/layout/process1"/>
    <dgm:cxn modelId="{F07187C5-9F9D-49F6-A401-C648CC78186B}" type="presParOf" srcId="{C8AD82D8-3E3A-430F-A3DE-C3C907AD32D5}" destId="{6E02A581-4BA5-4CB3-B012-BDC92A2665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75F281-0F70-4636-A66F-E931DB4C66B4}" type="doc">
      <dgm:prSet loTypeId="urn:microsoft.com/office/officeart/2005/8/layout/process1" loCatId="process" qsTypeId="urn:microsoft.com/office/officeart/2005/8/quickstyle/3d1" qsCatId="3D" csTypeId="urn:microsoft.com/office/officeart/2005/8/colors/accent4_3" csCatId="accent4" phldr="1"/>
      <dgm:spPr/>
    </dgm:pt>
    <dgm:pt modelId="{154CE7D1-207A-4522-A7FC-65144978DE3A}">
      <dgm:prSet phldrT="[Text]"/>
      <dgm:spPr/>
      <dgm:t>
        <a:bodyPr/>
        <a:lstStyle/>
        <a:p>
          <a:r>
            <a:rPr lang="cs-CZ" dirty="0" smtClean="0"/>
            <a:t>Nedochází k redukci</a:t>
          </a:r>
          <a:endParaRPr lang="cs-CZ" dirty="0"/>
        </a:p>
      </dgm:t>
    </dgm:pt>
    <dgm:pt modelId="{426CFD3F-AB1A-41D7-9B0F-68AD7077FBBE}" type="parTrans" cxnId="{BE20461D-5881-4063-A14F-4B8A346CF55D}">
      <dgm:prSet/>
      <dgm:spPr/>
      <dgm:t>
        <a:bodyPr/>
        <a:lstStyle/>
        <a:p>
          <a:endParaRPr lang="cs-CZ"/>
        </a:p>
      </dgm:t>
    </dgm:pt>
    <dgm:pt modelId="{69231521-A84E-4A14-BE56-D41F2D7F9354}" type="sibTrans" cxnId="{BE20461D-5881-4063-A14F-4B8A346CF55D}">
      <dgm:prSet/>
      <dgm:spPr/>
      <dgm:t>
        <a:bodyPr/>
        <a:lstStyle/>
        <a:p>
          <a:endParaRPr lang="cs-CZ"/>
        </a:p>
      </dgm:t>
    </dgm:pt>
    <dgm:pt modelId="{B5D95086-1986-491E-B281-71AB15D198CD}">
      <dgm:prSet phldrT="[Text]"/>
      <dgm:spPr/>
      <dgm:t>
        <a:bodyPr/>
        <a:lstStyle/>
        <a:p>
          <a:r>
            <a:rPr lang="cs-CZ" dirty="0" smtClean="0"/>
            <a:t>Vysoká validita</a:t>
          </a:r>
          <a:endParaRPr lang="cs-CZ" dirty="0"/>
        </a:p>
      </dgm:t>
    </dgm:pt>
    <dgm:pt modelId="{ECD1948A-4423-4F82-B298-BF6293C281E0}" type="parTrans" cxnId="{0EAC6A85-6EC2-46FF-90E3-8CEECAC709C4}">
      <dgm:prSet/>
      <dgm:spPr/>
      <dgm:t>
        <a:bodyPr/>
        <a:lstStyle/>
        <a:p>
          <a:endParaRPr lang="cs-CZ"/>
        </a:p>
      </dgm:t>
    </dgm:pt>
    <dgm:pt modelId="{3C502621-9C95-4ED9-8D58-308D4765979C}" type="sibTrans" cxnId="{0EAC6A85-6EC2-46FF-90E3-8CEECAC709C4}">
      <dgm:prSet/>
      <dgm:spPr/>
      <dgm:t>
        <a:bodyPr/>
        <a:lstStyle/>
        <a:p>
          <a:endParaRPr lang="cs-CZ"/>
        </a:p>
      </dgm:t>
    </dgm:pt>
    <dgm:pt modelId="{C8AD82D8-3E3A-430F-A3DE-C3C907AD32D5}" type="pres">
      <dgm:prSet presAssocID="{BC75F281-0F70-4636-A66F-E931DB4C66B4}" presName="Name0" presStyleCnt="0">
        <dgm:presLayoutVars>
          <dgm:dir/>
          <dgm:resizeHandles val="exact"/>
        </dgm:presLayoutVars>
      </dgm:prSet>
      <dgm:spPr/>
    </dgm:pt>
    <dgm:pt modelId="{FBC7201D-C497-4714-B415-340079F4B13B}" type="pres">
      <dgm:prSet presAssocID="{154CE7D1-207A-4522-A7FC-65144978DE3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58A695-4F30-4FC4-895D-82C5C4B7E95E}" type="pres">
      <dgm:prSet presAssocID="{69231521-A84E-4A14-BE56-D41F2D7F9354}" presName="sibTrans" presStyleLbl="sibTrans2D1" presStyleIdx="0" presStyleCnt="1"/>
      <dgm:spPr/>
      <dgm:t>
        <a:bodyPr/>
        <a:lstStyle/>
        <a:p>
          <a:endParaRPr lang="cs-CZ"/>
        </a:p>
      </dgm:t>
    </dgm:pt>
    <dgm:pt modelId="{1F5790EA-75BD-4D3D-9F37-FE20909DAA5A}" type="pres">
      <dgm:prSet presAssocID="{69231521-A84E-4A14-BE56-D41F2D7F9354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6E02A581-4BA5-4CB3-B012-BDC92A26659A}" type="pres">
      <dgm:prSet presAssocID="{B5D95086-1986-491E-B281-71AB15D198C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AC6A85-6EC2-46FF-90E3-8CEECAC709C4}" srcId="{BC75F281-0F70-4636-A66F-E931DB4C66B4}" destId="{B5D95086-1986-491E-B281-71AB15D198CD}" srcOrd="1" destOrd="0" parTransId="{ECD1948A-4423-4F82-B298-BF6293C281E0}" sibTransId="{3C502621-9C95-4ED9-8D58-308D4765979C}"/>
    <dgm:cxn modelId="{6D534938-891A-4619-8127-B47579A29032}" type="presOf" srcId="{154CE7D1-207A-4522-A7FC-65144978DE3A}" destId="{FBC7201D-C497-4714-B415-340079F4B13B}" srcOrd="0" destOrd="0" presId="urn:microsoft.com/office/officeart/2005/8/layout/process1"/>
    <dgm:cxn modelId="{97BD2B26-4265-48E2-A755-DC9D667A59F7}" type="presOf" srcId="{69231521-A84E-4A14-BE56-D41F2D7F9354}" destId="{1F5790EA-75BD-4D3D-9F37-FE20909DAA5A}" srcOrd="1" destOrd="0" presId="urn:microsoft.com/office/officeart/2005/8/layout/process1"/>
    <dgm:cxn modelId="{82D901FA-67E0-41EC-93F1-84CE1174126F}" type="presOf" srcId="{B5D95086-1986-491E-B281-71AB15D198CD}" destId="{6E02A581-4BA5-4CB3-B012-BDC92A26659A}" srcOrd="0" destOrd="0" presId="urn:microsoft.com/office/officeart/2005/8/layout/process1"/>
    <dgm:cxn modelId="{A492F615-2CB4-4815-B836-561FBFEFCE19}" type="presOf" srcId="{69231521-A84E-4A14-BE56-D41F2D7F9354}" destId="{E158A695-4F30-4FC4-895D-82C5C4B7E95E}" srcOrd="0" destOrd="0" presId="urn:microsoft.com/office/officeart/2005/8/layout/process1"/>
    <dgm:cxn modelId="{3C975601-B1D4-4129-88BB-F47498ED1199}" type="presOf" srcId="{BC75F281-0F70-4636-A66F-E931DB4C66B4}" destId="{C8AD82D8-3E3A-430F-A3DE-C3C907AD32D5}" srcOrd="0" destOrd="0" presId="urn:microsoft.com/office/officeart/2005/8/layout/process1"/>
    <dgm:cxn modelId="{BE20461D-5881-4063-A14F-4B8A346CF55D}" srcId="{BC75F281-0F70-4636-A66F-E931DB4C66B4}" destId="{154CE7D1-207A-4522-A7FC-65144978DE3A}" srcOrd="0" destOrd="0" parTransId="{426CFD3F-AB1A-41D7-9B0F-68AD7077FBBE}" sibTransId="{69231521-A84E-4A14-BE56-D41F2D7F9354}"/>
    <dgm:cxn modelId="{8A1C84CC-1EF1-4188-B8BA-09BACE939DB0}" type="presParOf" srcId="{C8AD82D8-3E3A-430F-A3DE-C3C907AD32D5}" destId="{FBC7201D-C497-4714-B415-340079F4B13B}" srcOrd="0" destOrd="0" presId="urn:microsoft.com/office/officeart/2005/8/layout/process1"/>
    <dgm:cxn modelId="{483685DE-E722-46E3-BA60-FB94E3E78559}" type="presParOf" srcId="{C8AD82D8-3E3A-430F-A3DE-C3C907AD32D5}" destId="{E158A695-4F30-4FC4-895D-82C5C4B7E95E}" srcOrd="1" destOrd="0" presId="urn:microsoft.com/office/officeart/2005/8/layout/process1"/>
    <dgm:cxn modelId="{70C7F2D5-EC09-4277-848A-3F23BDD3B310}" type="presParOf" srcId="{E158A695-4F30-4FC4-895D-82C5C4B7E95E}" destId="{1F5790EA-75BD-4D3D-9F37-FE20909DAA5A}" srcOrd="0" destOrd="0" presId="urn:microsoft.com/office/officeart/2005/8/layout/process1"/>
    <dgm:cxn modelId="{27D12C9F-B4F4-4367-9513-658BC4683996}" type="presParOf" srcId="{C8AD82D8-3E3A-430F-A3DE-C3C907AD32D5}" destId="{6E02A581-4BA5-4CB3-B012-BDC92A2665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67EA-89F3-4BE5-B7B4-2C54AB6CA3A9}">
      <dsp:nvSpPr>
        <dsp:cNvPr id="0" name=""/>
        <dsp:cNvSpPr/>
      </dsp:nvSpPr>
      <dsp:spPr>
        <a:xfrm>
          <a:off x="267990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Teorie</a:t>
          </a:r>
          <a:endParaRPr lang="cs-CZ" sz="2400" b="1" kern="1200" dirty="0"/>
        </a:p>
      </dsp:txBody>
      <dsp:txXfrm>
        <a:off x="267990" y="2063"/>
        <a:ext cx="1810748" cy="1086448"/>
      </dsp:txXfrm>
    </dsp:sp>
    <dsp:sp modelId="{302AE572-9A0E-4BC8-A3D9-E0E618896BFF}">
      <dsp:nvSpPr>
        <dsp:cNvPr id="0" name=""/>
        <dsp:cNvSpPr/>
      </dsp:nvSpPr>
      <dsp:spPr>
        <a:xfrm>
          <a:off x="2238084" y="320755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238084" y="320755"/>
        <a:ext cx="383878" cy="449065"/>
      </dsp:txXfrm>
    </dsp:sp>
    <dsp:sp modelId="{878233E8-DF07-4774-8578-64C7D6BDB662}">
      <dsp:nvSpPr>
        <dsp:cNvPr id="0" name=""/>
        <dsp:cNvSpPr/>
      </dsp:nvSpPr>
      <dsp:spPr>
        <a:xfrm>
          <a:off x="2803037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2300600"/>
            <a:satOff val="-6064"/>
            <a:lumOff val="-156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Hypotézy</a:t>
          </a:r>
          <a:endParaRPr lang="cs-CZ" sz="2400" b="1" kern="1200" dirty="0"/>
        </a:p>
      </dsp:txBody>
      <dsp:txXfrm>
        <a:off x="2803037" y="2063"/>
        <a:ext cx="1810748" cy="1086448"/>
      </dsp:txXfrm>
    </dsp:sp>
    <dsp:sp modelId="{D7EE8D37-C89C-4627-970A-4D48BCD678B6}">
      <dsp:nvSpPr>
        <dsp:cNvPr id="0" name=""/>
        <dsp:cNvSpPr/>
      </dsp:nvSpPr>
      <dsp:spPr>
        <a:xfrm>
          <a:off x="4773131" y="320755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760720"/>
            <a:satOff val="-7277"/>
            <a:lumOff val="-1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773131" y="320755"/>
        <a:ext cx="383878" cy="449065"/>
      </dsp:txXfrm>
    </dsp:sp>
    <dsp:sp modelId="{BF5379E6-21E3-4CD7-8C8A-61F82F586DCD}">
      <dsp:nvSpPr>
        <dsp:cNvPr id="0" name=""/>
        <dsp:cNvSpPr/>
      </dsp:nvSpPr>
      <dsp:spPr>
        <a:xfrm>
          <a:off x="5338085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4601200"/>
            <a:satOff val="-12128"/>
            <a:lumOff val="-313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Operacionalizace</a:t>
          </a:r>
          <a:endParaRPr lang="cs-CZ" sz="2400" b="1" kern="1200" dirty="0"/>
        </a:p>
      </dsp:txBody>
      <dsp:txXfrm>
        <a:off x="5338085" y="2063"/>
        <a:ext cx="1810748" cy="1086448"/>
      </dsp:txXfrm>
    </dsp:sp>
    <dsp:sp modelId="{74F6E37A-ABAF-4FE2-A0D7-0BEF74A27D85}">
      <dsp:nvSpPr>
        <dsp:cNvPr id="0" name=""/>
        <dsp:cNvSpPr/>
      </dsp:nvSpPr>
      <dsp:spPr>
        <a:xfrm rot="5400000">
          <a:off x="6051519" y="1215264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521439"/>
            <a:satOff val="-14554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6051519" y="1215264"/>
        <a:ext cx="383878" cy="449065"/>
      </dsp:txXfrm>
    </dsp:sp>
    <dsp:sp modelId="{F17CFE73-787B-4F0F-BDCE-9DC7F7E1A980}">
      <dsp:nvSpPr>
        <dsp:cNvPr id="0" name=""/>
        <dsp:cNvSpPr/>
      </dsp:nvSpPr>
      <dsp:spPr>
        <a:xfrm>
          <a:off x="5338085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Vzorkování</a:t>
          </a:r>
          <a:endParaRPr lang="cs-CZ" sz="2400" b="1" kern="1200" dirty="0"/>
        </a:p>
      </dsp:txBody>
      <dsp:txXfrm>
        <a:off x="5338085" y="1812811"/>
        <a:ext cx="1810748" cy="1086448"/>
      </dsp:txXfrm>
    </dsp:sp>
    <dsp:sp modelId="{878BF68D-8532-4D4A-BF78-E784352D7E6A}">
      <dsp:nvSpPr>
        <dsp:cNvPr id="0" name=""/>
        <dsp:cNvSpPr/>
      </dsp:nvSpPr>
      <dsp:spPr>
        <a:xfrm rot="10800000">
          <a:off x="4794860" y="2131503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282159"/>
            <a:satOff val="-21831"/>
            <a:lumOff val="-5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4794860" y="2131503"/>
        <a:ext cx="383878" cy="449065"/>
      </dsp:txXfrm>
    </dsp:sp>
    <dsp:sp modelId="{62868FEE-F09A-4BE1-8EBF-1113EF537EC5}">
      <dsp:nvSpPr>
        <dsp:cNvPr id="0" name=""/>
        <dsp:cNvSpPr/>
      </dsp:nvSpPr>
      <dsp:spPr>
        <a:xfrm>
          <a:off x="2803037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9202399"/>
            <a:satOff val="-24257"/>
            <a:lumOff val="-627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Sběr</a:t>
          </a:r>
          <a:endParaRPr lang="cs-CZ" sz="2400" b="1" kern="1200" dirty="0"/>
        </a:p>
      </dsp:txBody>
      <dsp:txXfrm>
        <a:off x="2803037" y="1812811"/>
        <a:ext cx="1810748" cy="1086448"/>
      </dsp:txXfrm>
    </dsp:sp>
    <dsp:sp modelId="{A8DECE79-891E-43FE-9ADF-4C9FF6524188}">
      <dsp:nvSpPr>
        <dsp:cNvPr id="0" name=""/>
        <dsp:cNvSpPr/>
      </dsp:nvSpPr>
      <dsp:spPr>
        <a:xfrm rot="10800000">
          <a:off x="2259813" y="2131503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042878"/>
            <a:satOff val="-29108"/>
            <a:lumOff val="-7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259813" y="2131503"/>
        <a:ext cx="383878" cy="449065"/>
      </dsp:txXfrm>
    </dsp:sp>
    <dsp:sp modelId="{F5E67DF3-3B7C-46EB-9D92-E600D1CA3D27}">
      <dsp:nvSpPr>
        <dsp:cNvPr id="0" name=""/>
        <dsp:cNvSpPr/>
      </dsp:nvSpPr>
      <dsp:spPr>
        <a:xfrm>
          <a:off x="267990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11502998"/>
            <a:satOff val="-30321"/>
            <a:lumOff val="-784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Interpretace</a:t>
          </a:r>
          <a:endParaRPr lang="cs-CZ" sz="2400" b="1" kern="1200" dirty="0"/>
        </a:p>
      </dsp:txBody>
      <dsp:txXfrm>
        <a:off x="267990" y="1812811"/>
        <a:ext cx="1810748" cy="1086448"/>
      </dsp:txXfrm>
    </dsp:sp>
    <dsp:sp modelId="{32F949AD-2235-4B3B-8C7E-2BBEF3B27C0D}">
      <dsp:nvSpPr>
        <dsp:cNvPr id="0" name=""/>
        <dsp:cNvSpPr/>
      </dsp:nvSpPr>
      <dsp:spPr>
        <a:xfrm rot="5400000">
          <a:off x="981425" y="3026012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981425" y="3026012"/>
        <a:ext cx="383878" cy="449065"/>
      </dsp:txXfrm>
    </dsp:sp>
    <dsp:sp modelId="{6FB8601C-4E16-489B-B6D8-7A42DADBE6CB}">
      <dsp:nvSpPr>
        <dsp:cNvPr id="0" name=""/>
        <dsp:cNvSpPr/>
      </dsp:nvSpPr>
      <dsp:spPr>
        <a:xfrm>
          <a:off x="267990" y="3623559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Validizace</a:t>
          </a:r>
          <a:endParaRPr lang="cs-CZ" sz="2400" b="1" kern="1200" dirty="0"/>
        </a:p>
      </dsp:txBody>
      <dsp:txXfrm>
        <a:off x="267990" y="3623559"/>
        <a:ext cx="1810748" cy="1086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C57D2-EC7F-4276-B7CE-FBD348A49D88}">
      <dsp:nvSpPr>
        <dsp:cNvPr id="0" name=""/>
        <dsp:cNvSpPr/>
      </dsp:nvSpPr>
      <dsp:spPr>
        <a:xfrm>
          <a:off x="2313819" y="2212"/>
          <a:ext cx="2285128" cy="1485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2313819" y="2212"/>
        <a:ext cx="2285128" cy="1485333"/>
      </dsp:txXfrm>
    </dsp:sp>
    <dsp:sp modelId="{2D0EC834-B11F-4143-B4FC-AFE242BFBB80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3140685" y="374433"/>
              </a:moveTo>
              <a:arcTo wR="1981510" hR="1981510" stAng="18348161" swAng="3647982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B8398-B3E0-46E1-A18E-75FE071C3D11}">
      <dsp:nvSpPr>
        <dsp:cNvPr id="0" name=""/>
        <dsp:cNvSpPr/>
      </dsp:nvSpPr>
      <dsp:spPr>
        <a:xfrm>
          <a:off x="4029857" y="2974477"/>
          <a:ext cx="2285128" cy="1485333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4029857" y="2974477"/>
        <a:ext cx="2285128" cy="1485333"/>
      </dsp:txXfrm>
    </dsp:sp>
    <dsp:sp modelId="{E76056FA-CC58-4B66-8D3A-71597D9B671C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2924685" y="3724153"/>
              </a:moveTo>
              <a:arcTo wR="1981510" hR="1981510" stAng="3694578" swAng="3410843"/>
            </a:path>
          </a:pathLst>
        </a:custGeom>
        <a:noFill/>
        <a:ln w="6350" cap="rnd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8AAD8-1BD3-4718-B820-11F4C718764C}">
      <dsp:nvSpPr>
        <dsp:cNvPr id="0" name=""/>
        <dsp:cNvSpPr/>
      </dsp:nvSpPr>
      <dsp:spPr>
        <a:xfrm>
          <a:off x="597781" y="2974477"/>
          <a:ext cx="2285128" cy="1485333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597781" y="2974477"/>
        <a:ext cx="2285128" cy="1485333"/>
      </dsp:txXfrm>
    </dsp:sp>
    <dsp:sp modelId="{A545FBF1-7C1A-42C3-8546-0240C9B3BC21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13141" y="2209341"/>
              </a:moveTo>
              <a:arcTo wR="1981510" hR="1981510" stAng="10403857" swAng="3647982"/>
            </a:path>
          </a:pathLst>
        </a:custGeom>
        <a:noFill/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BB0669-0DE2-4356-88E3-36E94A528C18}">
      <dsp:nvSpPr>
        <dsp:cNvPr id="0" name=""/>
        <dsp:cNvSpPr/>
      </dsp:nvSpPr>
      <dsp:spPr>
        <a:xfrm>
          <a:off x="1188342" y="0"/>
          <a:ext cx="4824113" cy="482411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ECA00-C42F-4453-8312-7F1ECB09BA5C}">
      <dsp:nvSpPr>
        <dsp:cNvPr id="0" name=""/>
        <dsp:cNvSpPr/>
      </dsp:nvSpPr>
      <dsp:spPr>
        <a:xfrm>
          <a:off x="1501910" y="313567"/>
          <a:ext cx="1929645" cy="19296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Kompletní </a:t>
          </a:r>
          <a:r>
            <a:rPr lang="cs-CZ" sz="2400" kern="1200" dirty="0" err="1" smtClean="0"/>
            <a:t>participant</a:t>
          </a:r>
          <a:endParaRPr lang="cs-CZ" sz="2400" kern="1200" dirty="0"/>
        </a:p>
      </dsp:txBody>
      <dsp:txXfrm>
        <a:off x="1501910" y="313567"/>
        <a:ext cx="1929645" cy="1929645"/>
      </dsp:txXfrm>
    </dsp:sp>
    <dsp:sp modelId="{72DEA668-9637-4EE9-98BE-11EB4D3FBB50}">
      <dsp:nvSpPr>
        <dsp:cNvPr id="0" name=""/>
        <dsp:cNvSpPr/>
      </dsp:nvSpPr>
      <dsp:spPr>
        <a:xfrm>
          <a:off x="3769243" y="313567"/>
          <a:ext cx="1929645" cy="19296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Participant</a:t>
          </a:r>
          <a:r>
            <a:rPr lang="cs-CZ" sz="2400" kern="1200" dirty="0" smtClean="0"/>
            <a:t> jako pozorovatel</a:t>
          </a:r>
          <a:endParaRPr lang="cs-CZ" sz="2400" kern="1200" dirty="0"/>
        </a:p>
      </dsp:txBody>
      <dsp:txXfrm>
        <a:off x="3769243" y="313567"/>
        <a:ext cx="1929645" cy="1929645"/>
      </dsp:txXfrm>
    </dsp:sp>
    <dsp:sp modelId="{BA185FB8-0BAF-4B16-B87F-26D0D2458309}">
      <dsp:nvSpPr>
        <dsp:cNvPr id="0" name=""/>
        <dsp:cNvSpPr/>
      </dsp:nvSpPr>
      <dsp:spPr>
        <a:xfrm>
          <a:off x="1501910" y="2580900"/>
          <a:ext cx="1929645" cy="19296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Pozorovatel jako </a:t>
          </a:r>
          <a:r>
            <a:rPr lang="cs-CZ" sz="2400" kern="1200" dirty="0" err="1" smtClean="0"/>
            <a:t>participant</a:t>
          </a:r>
          <a:endParaRPr lang="cs-CZ" sz="2400" kern="1200" dirty="0"/>
        </a:p>
      </dsp:txBody>
      <dsp:txXfrm>
        <a:off x="1501910" y="2580900"/>
        <a:ext cx="1929645" cy="1929645"/>
      </dsp:txXfrm>
    </dsp:sp>
    <dsp:sp modelId="{B58E52E0-2EC5-4B9D-BD3A-1D3F4028649E}">
      <dsp:nvSpPr>
        <dsp:cNvPr id="0" name=""/>
        <dsp:cNvSpPr/>
      </dsp:nvSpPr>
      <dsp:spPr>
        <a:xfrm>
          <a:off x="3769243" y="2580900"/>
          <a:ext cx="1929645" cy="19296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Kompletní pozorovatel</a:t>
          </a:r>
          <a:endParaRPr lang="cs-CZ" sz="2400" kern="1200" dirty="0"/>
        </a:p>
      </dsp:txBody>
      <dsp:txXfrm>
        <a:off x="3769243" y="2580900"/>
        <a:ext cx="1929645" cy="19296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7201D-C497-4714-B415-340079F4B13B}">
      <dsp:nvSpPr>
        <dsp:cNvPr id="0" name=""/>
        <dsp:cNvSpPr/>
      </dsp:nvSpPr>
      <dsp:spPr>
        <a:xfrm>
          <a:off x="1190" y="254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shade val="8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Nízká standardizace</a:t>
          </a:r>
          <a:endParaRPr lang="cs-CZ" sz="3000" kern="1200" dirty="0"/>
        </a:p>
      </dsp:txBody>
      <dsp:txXfrm>
        <a:off x="1190" y="254297"/>
        <a:ext cx="2539007" cy="1523404"/>
      </dsp:txXfrm>
    </dsp:sp>
    <dsp:sp modelId="{E158A695-4F30-4FC4-895D-82C5C4B7E95E}">
      <dsp:nvSpPr>
        <dsp:cNvPr id="0" name=""/>
        <dsp:cNvSpPr/>
      </dsp:nvSpPr>
      <dsp:spPr>
        <a:xfrm>
          <a:off x="2794099" y="701163"/>
          <a:ext cx="538269" cy="629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shade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2794099" y="701163"/>
        <a:ext cx="538269" cy="629673"/>
      </dsp:txXfrm>
    </dsp:sp>
    <dsp:sp modelId="{6E02A581-4BA5-4CB3-B012-BDC92A26659A}">
      <dsp:nvSpPr>
        <dsp:cNvPr id="0" name=""/>
        <dsp:cNvSpPr/>
      </dsp:nvSpPr>
      <dsp:spPr>
        <a:xfrm>
          <a:off x="3555801" y="254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19896"/>
                <a:satOff val="11900"/>
                <a:lumOff val="20184"/>
                <a:alphaOff val="0"/>
                <a:shade val="47500"/>
                <a:satMod val="137000"/>
              </a:schemeClr>
            </a:gs>
            <a:gs pos="55000">
              <a:schemeClr val="accent3">
                <a:shade val="80000"/>
                <a:hueOff val="119896"/>
                <a:satOff val="11900"/>
                <a:lumOff val="20184"/>
                <a:alphaOff val="0"/>
                <a:shade val="69000"/>
                <a:satMod val="137000"/>
              </a:schemeClr>
            </a:gs>
            <a:gs pos="100000">
              <a:schemeClr val="accent3">
                <a:shade val="80000"/>
                <a:hueOff val="119896"/>
                <a:satOff val="11900"/>
                <a:lumOff val="2018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Nízká </a:t>
          </a:r>
          <a:r>
            <a:rPr lang="cs-CZ" sz="3000" kern="1200" dirty="0" err="1" smtClean="0"/>
            <a:t>reliabilita</a:t>
          </a:r>
          <a:endParaRPr lang="cs-CZ" sz="3000" kern="1200" dirty="0"/>
        </a:p>
      </dsp:txBody>
      <dsp:txXfrm>
        <a:off x="3555801" y="254297"/>
        <a:ext cx="2539007" cy="15234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7201D-C497-4714-B415-340079F4B13B}">
      <dsp:nvSpPr>
        <dsp:cNvPr id="0" name=""/>
        <dsp:cNvSpPr/>
      </dsp:nvSpPr>
      <dsp:spPr>
        <a:xfrm>
          <a:off x="1190" y="254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Nedochází k redukci</a:t>
          </a:r>
          <a:endParaRPr lang="cs-CZ" sz="3800" kern="1200" dirty="0"/>
        </a:p>
      </dsp:txBody>
      <dsp:txXfrm>
        <a:off x="1190" y="254297"/>
        <a:ext cx="2539007" cy="1523404"/>
      </dsp:txXfrm>
    </dsp:sp>
    <dsp:sp modelId="{E158A695-4F30-4FC4-895D-82C5C4B7E95E}">
      <dsp:nvSpPr>
        <dsp:cNvPr id="0" name=""/>
        <dsp:cNvSpPr/>
      </dsp:nvSpPr>
      <dsp:spPr>
        <a:xfrm>
          <a:off x="2794099" y="701163"/>
          <a:ext cx="538269" cy="629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shade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2794099" y="701163"/>
        <a:ext cx="538269" cy="629673"/>
      </dsp:txXfrm>
    </dsp:sp>
    <dsp:sp modelId="{6E02A581-4BA5-4CB3-B012-BDC92A26659A}">
      <dsp:nvSpPr>
        <dsp:cNvPr id="0" name=""/>
        <dsp:cNvSpPr/>
      </dsp:nvSpPr>
      <dsp:spPr>
        <a:xfrm>
          <a:off x="3555801" y="254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20299"/>
                <a:satOff val="896"/>
                <a:lumOff val="22847"/>
                <a:alphaOff val="0"/>
                <a:shade val="47500"/>
                <a:satMod val="137000"/>
              </a:schemeClr>
            </a:gs>
            <a:gs pos="55000">
              <a:schemeClr val="accent4">
                <a:shade val="80000"/>
                <a:hueOff val="-20299"/>
                <a:satOff val="896"/>
                <a:lumOff val="22847"/>
                <a:alphaOff val="0"/>
                <a:shade val="69000"/>
                <a:satMod val="137000"/>
              </a:schemeClr>
            </a:gs>
            <a:gs pos="100000">
              <a:schemeClr val="accent4">
                <a:shade val="80000"/>
                <a:hueOff val="-20299"/>
                <a:satOff val="896"/>
                <a:lumOff val="2284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Vysoká validita</a:t>
          </a:r>
          <a:endParaRPr lang="cs-CZ" sz="3800" kern="1200" dirty="0"/>
        </a:p>
      </dsp:txBody>
      <dsp:txXfrm>
        <a:off x="3555801" y="254297"/>
        <a:ext cx="2539007" cy="1523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D97C1D-FB0D-48E7-9850-35256E49F3B7}" type="datetimeFigureOut">
              <a:rPr lang="cs-CZ" smtClean="0"/>
              <a:t>11.11.2011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1142B1-0C11-4016-BE22-92FCB90B670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_iuAkJHqOk&amp;feature=relat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vonneleif/" TargetMode="External"/><Relationship Id="rId2" Type="http://schemas.openxmlformats.org/officeDocument/2006/relationships/hyperlink" Target="http://www.flickr.com/photos/childofw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hnosnacker.com/2009_09_01_archive.html" TargetMode="External"/><Relationship Id="rId5" Type="http://schemas.openxmlformats.org/officeDocument/2006/relationships/hyperlink" Target="http://www.cogsci.unitn.it/ecn2009" TargetMode="External"/><Relationship Id="rId4" Type="http://schemas.openxmlformats.org/officeDocument/2006/relationships/hyperlink" Target="http://www.flickr.com/photos/silkysilk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sk.phil.muni.cz/wiki/Kisk:Metodologie_pro_informa%C4%8Dn%C3%AD_studia_a_knihovnictv%C3%AD/projekt-vyzkumu#Projekt_v_p.C5.99.C3.ADpad.C4.9B_kvalitativn.C3.ADho_v.C3.BDzkum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.flickr.com/3029/3097124543_f37e93f688_b.jpg"/>
          <p:cNvPicPr>
            <a:picLocks noChangeAspect="1" noChangeArrowheads="1"/>
          </p:cNvPicPr>
          <p:nvPr/>
        </p:nvPicPr>
        <p:blipFill>
          <a:blip r:embed="rId2" cstate="print"/>
          <a:srcRect l="8305" r="5536"/>
          <a:stretch>
            <a:fillRect/>
          </a:stretch>
        </p:blipFill>
        <p:spPr bwMode="auto">
          <a:xfrm>
            <a:off x="-14239" y="0"/>
            <a:ext cx="9195264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1560" y="5445224"/>
            <a:ext cx="5700728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</a:rPr>
              <a:t>Kvalitativní výzkum</a:t>
            </a:r>
          </a:p>
          <a:p>
            <a:r>
              <a:rPr lang="cs-CZ" sz="3600" i="1" dirty="0" smtClean="0"/>
              <a:t>Metodologie v ISK, 11/11/2011</a:t>
            </a:r>
            <a:endParaRPr lang="cs-CZ" sz="3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kvalitativního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Výzkumník obvykle sbírá data v </a:t>
            </a:r>
            <a:r>
              <a:rPr lang="cs-CZ" b="1" dirty="0" smtClean="0">
                <a:cs typeface="Calibri" pitchFamily="34" charset="0"/>
              </a:rPr>
              <a:t>přirozeném prostředí</a:t>
            </a:r>
            <a:r>
              <a:rPr lang="cs-CZ" dirty="0" smtClean="0">
                <a:cs typeface="Calibri" pitchFamily="34" charset="0"/>
              </a:rPr>
              <a:t> – sám se stává výzkumným nástrojem – intenzivní a dlouhodobý kontakt</a:t>
            </a:r>
          </a:p>
          <a:p>
            <a:r>
              <a:rPr lang="cs-CZ" dirty="0" smtClean="0">
                <a:cs typeface="Calibri" pitchFamily="34" charset="0"/>
              </a:rPr>
              <a:t>Zaměření na </a:t>
            </a:r>
            <a:r>
              <a:rPr lang="cs-CZ" b="1" dirty="0" smtClean="0">
                <a:cs typeface="Calibri" pitchFamily="34" charset="0"/>
              </a:rPr>
              <a:t>aktivitu/proces</a:t>
            </a:r>
            <a:r>
              <a:rPr lang="cs-CZ" dirty="0" smtClean="0">
                <a:cs typeface="Calibri" pitchFamily="34" charset="0"/>
              </a:rPr>
              <a:t>, nikoliv na výsledky </a:t>
            </a:r>
          </a:p>
          <a:p>
            <a:r>
              <a:rPr lang="cs-CZ" dirty="0" smtClean="0">
                <a:cs typeface="Calibri" pitchFamily="34" charset="0"/>
              </a:rPr>
              <a:t>Sesbíraná data jsou </a:t>
            </a:r>
            <a:r>
              <a:rPr lang="cs-CZ" b="1" dirty="0" smtClean="0">
                <a:cs typeface="Calibri" pitchFamily="34" charset="0"/>
              </a:rPr>
              <a:t>obvykle textová</a:t>
            </a:r>
            <a:r>
              <a:rPr lang="cs-CZ" dirty="0" smtClean="0">
                <a:cs typeface="Calibri" pitchFamily="34" charset="0"/>
              </a:rPr>
              <a:t>, nikoliv </a:t>
            </a:r>
            <a:r>
              <a:rPr lang="cs-CZ" dirty="0" smtClean="0">
                <a:cs typeface="Calibri" pitchFamily="34" charset="0"/>
              </a:rPr>
              <a:t>numerická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kvalitativního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cs typeface="Calibri" pitchFamily="34" charset="0"/>
              </a:rPr>
              <a:t>Otevřenost</a:t>
            </a:r>
            <a:r>
              <a:rPr lang="cs-CZ" dirty="0" smtClean="0">
                <a:cs typeface="Calibri" pitchFamily="34" charset="0"/>
              </a:rPr>
              <a:t> k novým cestám zkoumání</a:t>
            </a:r>
          </a:p>
          <a:p>
            <a:r>
              <a:rPr lang="cs-CZ" dirty="0" smtClean="0">
                <a:cs typeface="Calibri" pitchFamily="34" charset="0"/>
              </a:rPr>
              <a:t>Usilování o co </a:t>
            </a:r>
            <a:r>
              <a:rPr lang="cs-CZ" b="1" dirty="0" smtClean="0">
                <a:cs typeface="Calibri" pitchFamily="34" charset="0"/>
              </a:rPr>
              <a:t>nejplastičtější obraz problému</a:t>
            </a:r>
          </a:p>
          <a:p>
            <a:r>
              <a:rPr lang="cs-CZ" dirty="0" smtClean="0">
                <a:cs typeface="Calibri" pitchFamily="34" charset="0"/>
              </a:rPr>
              <a:t>Snaha o </a:t>
            </a:r>
            <a:r>
              <a:rPr lang="cs-CZ" b="1" dirty="0" smtClean="0">
                <a:cs typeface="Calibri" pitchFamily="34" charset="0"/>
              </a:rPr>
              <a:t>pochopení</a:t>
            </a:r>
            <a:r>
              <a:rPr lang="cs-CZ" dirty="0" smtClean="0">
                <a:cs typeface="Calibri" pitchFamily="34" charset="0"/>
              </a:rPr>
              <a:t> (ne jen popis)</a:t>
            </a:r>
          </a:p>
          <a:p>
            <a:r>
              <a:rPr lang="cs-CZ" dirty="0" smtClean="0">
                <a:cs typeface="Calibri" pitchFamily="34" charset="0"/>
              </a:rPr>
              <a:t>Nestandardizované/</a:t>
            </a:r>
            <a:r>
              <a:rPr lang="cs-CZ" dirty="0" err="1" smtClean="0">
                <a:cs typeface="Calibri" pitchFamily="34" charset="0"/>
              </a:rPr>
              <a:t>nestandardizovatelné</a:t>
            </a:r>
            <a:r>
              <a:rPr lang="cs-CZ" dirty="0" smtClean="0">
                <a:cs typeface="Calibri" pitchFamily="34" charset="0"/>
              </a:rPr>
              <a:t> postupy</a:t>
            </a:r>
          </a:p>
          <a:p>
            <a:r>
              <a:rPr lang="cs-CZ" dirty="0" smtClean="0">
                <a:cs typeface="Calibri" pitchFamily="34" charset="0"/>
              </a:rPr>
              <a:t>Etika</a:t>
            </a:r>
          </a:p>
          <a:p>
            <a:r>
              <a:rPr lang="cs-CZ" b="1" dirty="0" smtClean="0">
                <a:cs typeface="Calibri" pitchFamily="34" charset="0"/>
              </a:rPr>
              <a:t>Subjektivita</a:t>
            </a:r>
            <a:r>
              <a:rPr lang="cs-CZ" dirty="0" smtClean="0">
                <a:cs typeface="Calibri" pitchFamily="34" charset="0"/>
              </a:rPr>
              <a:t> vs. </a:t>
            </a:r>
            <a:r>
              <a:rPr lang="cs-CZ" b="1" dirty="0" smtClean="0">
                <a:cs typeface="Calibri" pitchFamily="34" charset="0"/>
              </a:rPr>
              <a:t>kritická reflexe </a:t>
            </a:r>
            <a:r>
              <a:rPr lang="cs-CZ" dirty="0" smtClean="0">
                <a:cs typeface="Calibri" pitchFamily="34" charset="0"/>
              </a:rPr>
              <a:t>(otázka objektivity)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Výzkumné designy (</a:t>
            </a:r>
            <a:r>
              <a:rPr lang="cs-CZ" dirty="0" err="1" smtClean="0"/>
              <a:t>kvali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cs typeface="Calibri" pitchFamily="34" charset="0"/>
              </a:rPr>
              <a:t>Fenomenologický výzkum</a:t>
            </a:r>
          </a:p>
          <a:p>
            <a:r>
              <a:rPr lang="cs-CZ" b="1" dirty="0" smtClean="0">
                <a:cs typeface="Calibri" pitchFamily="34" charset="0"/>
              </a:rPr>
              <a:t>Etnografický výzkum</a:t>
            </a:r>
          </a:p>
          <a:p>
            <a:r>
              <a:rPr lang="cs-CZ" b="1" dirty="0" smtClean="0">
                <a:cs typeface="Calibri" pitchFamily="34" charset="0"/>
              </a:rPr>
              <a:t>Zakotvená teorie</a:t>
            </a:r>
          </a:p>
          <a:p>
            <a:r>
              <a:rPr lang="cs-CZ" b="1" dirty="0" smtClean="0">
                <a:cs typeface="Calibri" pitchFamily="34" charset="0"/>
              </a:rPr>
              <a:t>Biografický design</a:t>
            </a:r>
          </a:p>
          <a:p>
            <a:r>
              <a:rPr lang="cs-CZ" dirty="0" smtClean="0"/>
              <a:t>(…)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farm1.static.flickr.com/133/348708208_5032aafec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048" y="0"/>
            <a:ext cx="9214048" cy="6910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1412776"/>
            <a:ext cx="43150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Constance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Mellon</a:t>
            </a:r>
            <a:r>
              <a:rPr lang="cs-CZ" sz="3600" b="1" dirty="0" smtClean="0"/>
              <a:t>:</a:t>
            </a:r>
          </a:p>
          <a:p>
            <a:r>
              <a:rPr lang="cs-CZ" sz="3600" b="1" dirty="0" err="1" smtClean="0"/>
              <a:t>Library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Anxiety</a:t>
            </a:r>
            <a:endParaRPr lang="cs-CZ" sz="3600" b="1" dirty="0" smtClean="0"/>
          </a:p>
          <a:p>
            <a:r>
              <a:rPr lang="cs-CZ" sz="3600" dirty="0" smtClean="0"/>
              <a:t>(příklady výzkumných </a:t>
            </a:r>
          </a:p>
          <a:p>
            <a:r>
              <a:rPr lang="cs-CZ" sz="3600" dirty="0" smtClean="0"/>
              <a:t>designů)</a:t>
            </a:r>
            <a:endParaRPr lang="cs-CZ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I: kvantitativní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cs typeface="Calibri" pitchFamily="34" charset="0"/>
              </a:rPr>
              <a:t>Otázky</a:t>
            </a:r>
            <a:r>
              <a:rPr lang="cs-CZ" dirty="0" smtClean="0">
                <a:cs typeface="Calibri" pitchFamily="34" charset="0"/>
              </a:rPr>
              <a:t>: co? Kdy? Jak často? Kde</a:t>
            </a:r>
            <a:r>
              <a:rPr lang="cs-CZ" dirty="0" smtClean="0">
                <a:cs typeface="Calibri" pitchFamily="34" charset="0"/>
              </a:rPr>
              <a:t>?</a:t>
            </a:r>
          </a:p>
          <a:p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Výsledky: </a:t>
            </a:r>
          </a:p>
          <a:p>
            <a:pPr lvl="1"/>
            <a:r>
              <a:rPr lang="cs-CZ" dirty="0" smtClean="0">
                <a:cs typeface="Calibri" pitchFamily="34" charset="0"/>
              </a:rPr>
              <a:t>Jaké typy úzkosti?</a:t>
            </a:r>
          </a:p>
          <a:p>
            <a:pPr lvl="1"/>
            <a:r>
              <a:rPr lang="cs-CZ" dirty="0" smtClean="0">
                <a:cs typeface="Calibri" pitchFamily="34" charset="0"/>
              </a:rPr>
              <a:t>Jaká frekvence?</a:t>
            </a:r>
          </a:p>
          <a:p>
            <a:pPr lvl="1"/>
            <a:r>
              <a:rPr lang="cs-CZ" dirty="0" smtClean="0">
                <a:cs typeface="Calibri" pitchFamily="34" charset="0"/>
              </a:rPr>
              <a:t>Jaké jsou nejčastější příčiny?</a:t>
            </a:r>
          </a:p>
          <a:p>
            <a:endParaRPr lang="cs-CZ" dirty="0" smtClean="0">
              <a:cs typeface="Calibri" pitchFamily="34" charset="0"/>
            </a:endParaRPr>
          </a:p>
          <a:p>
            <a:pPr>
              <a:buNone/>
            </a:pPr>
            <a:r>
              <a:rPr lang="cs-CZ" b="1" i="1" dirty="0" smtClean="0">
                <a:cs typeface="Calibri" pitchFamily="34" charset="0"/>
              </a:rPr>
              <a:t>Ale co to znamená pro samotné student(k)y?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II: Fenomenologický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Fenomenologie = studium fenoménů (událostí, zkušeností, konceptů, situací)</a:t>
            </a:r>
          </a:p>
          <a:p>
            <a:r>
              <a:rPr lang="cs-CZ" dirty="0" smtClean="0">
                <a:cs typeface="Calibri" pitchFamily="34" charset="0"/>
              </a:rPr>
              <a:t>Snaha </a:t>
            </a:r>
            <a:r>
              <a:rPr lang="cs-CZ" b="1" dirty="0" smtClean="0">
                <a:cs typeface="Calibri" pitchFamily="34" charset="0"/>
              </a:rPr>
              <a:t>porozumět povaze </a:t>
            </a:r>
            <a:r>
              <a:rPr lang="cs-CZ" dirty="0" smtClean="0">
                <a:cs typeface="Calibri" pitchFamily="34" charset="0"/>
              </a:rPr>
              <a:t>strachu pociťovaného studenty</a:t>
            </a:r>
          </a:p>
          <a:p>
            <a:r>
              <a:rPr lang="cs-CZ" dirty="0" smtClean="0">
                <a:cs typeface="Calibri" pitchFamily="34" charset="0"/>
              </a:rPr>
              <a:t>Co strach způsobuje? Jaký má dopad na život/studium</a:t>
            </a:r>
            <a:r>
              <a:rPr lang="cs-CZ" dirty="0" smtClean="0">
                <a:cs typeface="Calibri" pitchFamily="34" charset="0"/>
              </a:rPr>
              <a:t>? Jaký význam mu </a:t>
            </a:r>
            <a:r>
              <a:rPr lang="cs-CZ" dirty="0" err="1" smtClean="0">
                <a:cs typeface="Calibri" pitchFamily="34" charset="0"/>
              </a:rPr>
              <a:t>příkládají</a:t>
            </a:r>
            <a:r>
              <a:rPr lang="cs-CZ" dirty="0" smtClean="0">
                <a:cs typeface="Calibri" pitchFamily="34" charset="0"/>
              </a:rPr>
              <a:t> </a:t>
            </a:r>
            <a:r>
              <a:rPr lang="cs-CZ" dirty="0" err="1" smtClean="0">
                <a:cs typeface="Calibri" pitchFamily="34" charset="0"/>
              </a:rPr>
              <a:t>informanti</a:t>
            </a:r>
            <a:r>
              <a:rPr lang="cs-CZ" dirty="0" smtClean="0">
                <a:cs typeface="Calibri" pitchFamily="34" charset="0"/>
              </a:rPr>
              <a:t>?</a:t>
            </a:r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Malá skupina (5-8 lidí), ale hloubkové zkoumání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III: etnografický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Etnografie – základ v antropologii</a:t>
            </a:r>
          </a:p>
          <a:p>
            <a:r>
              <a:rPr lang="cs-CZ" dirty="0" smtClean="0">
                <a:cs typeface="Calibri" pitchFamily="34" charset="0"/>
              </a:rPr>
              <a:t>Soustředění na </a:t>
            </a:r>
            <a:r>
              <a:rPr lang="cs-CZ" b="1" dirty="0" smtClean="0">
                <a:cs typeface="Calibri" pitchFamily="34" charset="0"/>
              </a:rPr>
              <a:t>detailní, přesný popis </a:t>
            </a:r>
            <a:r>
              <a:rPr lang="cs-CZ" dirty="0" smtClean="0">
                <a:cs typeface="Calibri" pitchFamily="34" charset="0"/>
              </a:rPr>
              <a:t>(spíše než vysvětlení) – realitu je potřeba pozorovat a popsat „taková, jaká je“ (naturalistická tradice)</a:t>
            </a:r>
          </a:p>
          <a:p>
            <a:r>
              <a:rPr lang="cs-CZ" b="1" dirty="0" smtClean="0">
                <a:cs typeface="Calibri" pitchFamily="34" charset="0"/>
              </a:rPr>
              <a:t>Extenzivní výzkum v terénu</a:t>
            </a:r>
            <a:r>
              <a:rPr lang="cs-CZ" dirty="0" smtClean="0">
                <a:cs typeface="Calibri" pitchFamily="34" charset="0"/>
              </a:rPr>
              <a:t>, zúčastněné pozorování, život v </a:t>
            </a:r>
            <a:r>
              <a:rPr lang="cs-CZ" dirty="0" smtClean="0">
                <a:cs typeface="Calibri" pitchFamily="34" charset="0"/>
              </a:rPr>
              <a:t>komunitě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Analýza – z perspektivy zkoumané populace (včetně jazyka)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Spolupráce s „informátory“ – zvyšování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validity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před prezentací závěrů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je pot</a:t>
            </a:r>
            <a:r>
              <a:rPr lang="cs-CZ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řeba</a:t>
            </a:r>
            <a:r>
              <a:rPr lang="cs-CZ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větší skupina (15-20), výzkum probíhá </a:t>
            </a:r>
            <a:r>
              <a:rPr lang="cs-CZ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 přirozeném prostředí</a:t>
            </a:r>
            <a:r>
              <a:rPr lang="cs-CZ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interakce s dalšími skupinami (referenční knihovníci)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IV: 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Zakotvená teorie = propojení pozitivistické a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interakcionistické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tradice </a:t>
            </a:r>
          </a:p>
          <a:p>
            <a:pPr lvl="1"/>
            <a:r>
              <a:rPr lang="cs-CZ" dirty="0" err="1" smtClean="0">
                <a:latin typeface="Calibri" pitchFamily="34" charset="0"/>
                <a:cs typeface="Calibri" pitchFamily="34" charset="0"/>
              </a:rPr>
              <a:t>Glaser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Strauss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1967</a:t>
            </a:r>
          </a:p>
          <a:p>
            <a:pPr lvl="1"/>
            <a:r>
              <a:rPr lang="cs-CZ" dirty="0" err="1" smtClean="0">
                <a:latin typeface="Calibri" pitchFamily="34" charset="0"/>
                <a:cs typeface="Calibri" pitchFamily="34" charset="0"/>
              </a:rPr>
              <a:t>Strauss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Corbin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1990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Pokus o vytvoření nové teorie na základě sběru dat o studovaném fenoménu – ale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vysvětluje výzkumník, nikoliv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aktér</a:t>
            </a:r>
            <a:endParaRPr lang="cs-CZ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IV: 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cs typeface="Calibri" pitchFamily="34" charset="0"/>
              </a:rPr>
              <a:t>3 hlavní zásady</a:t>
            </a:r>
            <a:r>
              <a:rPr lang="cs-CZ" dirty="0" smtClean="0">
                <a:cs typeface="Calibri" pitchFamily="34" charset="0"/>
              </a:rPr>
              <a:t>:</a:t>
            </a:r>
          </a:p>
          <a:p>
            <a:r>
              <a:rPr lang="cs-CZ" dirty="0" smtClean="0">
                <a:cs typeface="Calibri" pitchFamily="34" charset="0"/>
              </a:rPr>
              <a:t>(Objektivní) </a:t>
            </a:r>
            <a:r>
              <a:rPr lang="cs-CZ" b="1" dirty="0" smtClean="0">
                <a:cs typeface="Calibri" pitchFamily="34" charset="0"/>
              </a:rPr>
              <a:t>odstup od problému </a:t>
            </a:r>
            <a:r>
              <a:rPr lang="cs-CZ" dirty="0" smtClean="0">
                <a:cs typeface="Calibri" pitchFamily="34" charset="0"/>
              </a:rPr>
              <a:t>(</a:t>
            </a:r>
            <a:r>
              <a:rPr lang="cs-CZ" i="1" dirty="0" smtClean="0">
                <a:cs typeface="Calibri" pitchFamily="34" charset="0"/>
              </a:rPr>
              <a:t>vstup do terénu bez </a:t>
            </a:r>
            <a:r>
              <a:rPr lang="cs-CZ" i="1" dirty="0" err="1" smtClean="0">
                <a:cs typeface="Calibri" pitchFamily="34" charset="0"/>
              </a:rPr>
              <a:t>prekoncepcí</a:t>
            </a:r>
            <a:r>
              <a:rPr lang="cs-CZ" dirty="0" smtClean="0">
                <a:cs typeface="Calibri" pitchFamily="34" charset="0"/>
              </a:rPr>
              <a:t>) – zeptej se: </a:t>
            </a:r>
            <a:r>
              <a:rPr lang="cs-CZ" i="1" dirty="0" smtClean="0">
                <a:cs typeface="Calibri" pitchFamily="34" charset="0"/>
              </a:rPr>
              <a:t>Co se tam </a:t>
            </a:r>
            <a:r>
              <a:rPr lang="cs-CZ" i="1" dirty="0" err="1" smtClean="0">
                <a:cs typeface="Calibri" pitchFamily="34" charset="0"/>
              </a:rPr>
              <a:t>dějě</a:t>
            </a:r>
            <a:r>
              <a:rPr lang="cs-CZ" i="1" dirty="0" smtClean="0">
                <a:cs typeface="Calibri" pitchFamily="34" charset="0"/>
              </a:rPr>
              <a:t>? Je má domněnka o tom, co se děje, ve shodě s daty?</a:t>
            </a:r>
          </a:p>
          <a:p>
            <a:r>
              <a:rPr lang="cs-CZ" b="1" dirty="0" smtClean="0">
                <a:cs typeface="Calibri" pitchFamily="34" charset="0"/>
              </a:rPr>
              <a:t>Skeptický duch</a:t>
            </a:r>
            <a:r>
              <a:rPr lang="cs-CZ" dirty="0" smtClean="0">
                <a:cs typeface="Calibri" pitchFamily="34" charset="0"/>
              </a:rPr>
              <a:t>: </a:t>
            </a:r>
            <a:r>
              <a:rPr lang="cs-CZ" i="1" dirty="0" smtClean="0">
                <a:cs typeface="Calibri" pitchFamily="34" charset="0"/>
              </a:rPr>
              <a:t>Vysvětlení pocházejí z literatury či zkušeností. Chápej všechna vysvětlení jako </a:t>
            </a:r>
            <a:r>
              <a:rPr lang="cs-CZ" i="1" dirty="0" err="1" smtClean="0">
                <a:cs typeface="Calibri" pitchFamily="34" charset="0"/>
              </a:rPr>
              <a:t>prozatimní</a:t>
            </a:r>
            <a:r>
              <a:rPr lang="cs-CZ" i="1" dirty="0" smtClean="0">
                <a:cs typeface="Calibri" pitchFamily="34" charset="0"/>
              </a:rPr>
              <a:t>. Neustále je konfrontuj s daty.</a:t>
            </a:r>
          </a:p>
          <a:p>
            <a:r>
              <a:rPr lang="cs-CZ" dirty="0" smtClean="0">
                <a:cs typeface="Calibri" pitchFamily="34" charset="0"/>
              </a:rPr>
              <a:t>Drž se </a:t>
            </a:r>
            <a:r>
              <a:rPr lang="cs-CZ" b="1" dirty="0" smtClean="0">
                <a:cs typeface="Calibri" pitchFamily="34" charset="0"/>
              </a:rPr>
              <a:t>výzkumných procedur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</a:t>
            </a:r>
            <a:r>
              <a:rPr lang="cs-CZ" b="1" dirty="0" smtClean="0"/>
              <a:t>Beletrie psaná pod přísahou</a:t>
            </a:r>
            <a:r>
              <a:rPr lang="cs-CZ" dirty="0" smtClean="0"/>
              <a:t>“ (</a:t>
            </a:r>
            <a:r>
              <a:rPr lang="cs-CZ" dirty="0" err="1" smtClean="0"/>
              <a:t>MacDonald</a:t>
            </a:r>
            <a:r>
              <a:rPr lang="cs-CZ" dirty="0" smtClean="0"/>
              <a:t>, </a:t>
            </a:r>
            <a:r>
              <a:rPr lang="cs-CZ" dirty="0" err="1" smtClean="0"/>
              <a:t>Švaříček</a:t>
            </a:r>
            <a:r>
              <a:rPr lang="cs-CZ" dirty="0" smtClean="0"/>
              <a:t> a </a:t>
            </a:r>
            <a:r>
              <a:rPr lang="cs-CZ" dirty="0" err="1" smtClean="0"/>
              <a:t>Šeďová</a:t>
            </a:r>
            <a:r>
              <a:rPr lang="cs-CZ" dirty="0" smtClean="0"/>
              <a:t> 2007)</a:t>
            </a:r>
          </a:p>
          <a:p>
            <a:r>
              <a:rPr lang="cs-CZ" dirty="0" smtClean="0"/>
              <a:t>KV umožňuje </a:t>
            </a:r>
            <a:r>
              <a:rPr lang="cs-CZ" b="1" dirty="0" smtClean="0"/>
              <a:t>pozorovat sociální fenomény a procesy</a:t>
            </a:r>
            <a:r>
              <a:rPr lang="cs-CZ" dirty="0" smtClean="0"/>
              <a:t> v jejich </a:t>
            </a:r>
            <a:r>
              <a:rPr lang="cs-CZ" b="1" dirty="0" smtClean="0"/>
              <a:t>přirozeném prostředí</a:t>
            </a:r>
            <a:r>
              <a:rPr lang="cs-CZ" dirty="0" smtClean="0"/>
              <a:t>. Tento typ výzkumu tak umožňuje </a:t>
            </a:r>
            <a:r>
              <a:rPr lang="cs-CZ" b="1" dirty="0" smtClean="0"/>
              <a:t>hluboké pochopení </a:t>
            </a:r>
            <a:r>
              <a:rPr lang="cs-CZ" dirty="0" smtClean="0"/>
              <a:t>sociálního života, neboť umožňuje zjistit významy, které aktéři sociálního života těmto fenoménům a procesům připisují (</a:t>
            </a:r>
            <a:r>
              <a:rPr lang="cs-CZ" dirty="0" err="1" smtClean="0"/>
              <a:t>Hancock</a:t>
            </a:r>
            <a:r>
              <a:rPr lang="cs-CZ" dirty="0" smtClean="0"/>
              <a:t>, </a:t>
            </a:r>
            <a:r>
              <a:rPr lang="cs-CZ" dirty="0" err="1" smtClean="0"/>
              <a:t>Beverley</a:t>
            </a:r>
            <a:r>
              <a:rPr lang="cs-CZ" dirty="0" smtClean="0"/>
              <a:t>, 1998, </a:t>
            </a:r>
            <a:r>
              <a:rPr lang="cs-CZ" dirty="0" err="1" smtClean="0"/>
              <a:t>Rabušic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IV: 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cs typeface="Calibri" pitchFamily="34" charset="0"/>
              </a:rPr>
              <a:t>Teorie je vyvíjena přímo </a:t>
            </a:r>
            <a:r>
              <a:rPr lang="cs-CZ" b="1" dirty="0" smtClean="0">
                <a:cs typeface="Calibri" pitchFamily="34" charset="0"/>
              </a:rPr>
              <a:t>z existujících dat</a:t>
            </a:r>
          </a:p>
          <a:p>
            <a:r>
              <a:rPr lang="cs-CZ" b="1" dirty="0" err="1" smtClean="0">
                <a:cs typeface="Calibri" pitchFamily="34" charset="0"/>
              </a:rPr>
              <a:t>Theoretical</a:t>
            </a:r>
            <a:r>
              <a:rPr lang="cs-CZ" b="1" dirty="0" smtClean="0">
                <a:cs typeface="Calibri" pitchFamily="34" charset="0"/>
              </a:rPr>
              <a:t> </a:t>
            </a:r>
            <a:r>
              <a:rPr lang="cs-CZ" b="1" dirty="0" err="1" smtClean="0">
                <a:cs typeface="Calibri" pitchFamily="34" charset="0"/>
              </a:rPr>
              <a:t>sampling</a:t>
            </a:r>
            <a:r>
              <a:rPr lang="cs-CZ" b="1" dirty="0" smtClean="0">
                <a:cs typeface="Calibri" pitchFamily="34" charset="0"/>
              </a:rPr>
              <a:t> </a:t>
            </a:r>
            <a:r>
              <a:rPr lang="cs-CZ" dirty="0" smtClean="0">
                <a:cs typeface="Calibri" pitchFamily="34" charset="0"/>
              </a:rPr>
              <a:t>– současně probíhá sběr dat, analýza, výběr vzorku, až dojde k teoretické </a:t>
            </a:r>
            <a:r>
              <a:rPr lang="cs-CZ" dirty="0" smtClean="0">
                <a:cs typeface="Calibri" pitchFamily="34" charset="0"/>
              </a:rPr>
              <a:t>saturaci</a:t>
            </a:r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Metoda </a:t>
            </a:r>
            <a:r>
              <a:rPr lang="cs-CZ" b="1" dirty="0" smtClean="0">
                <a:cs typeface="Calibri" pitchFamily="34" charset="0"/>
              </a:rPr>
              <a:t>konstantního </a:t>
            </a:r>
            <a:r>
              <a:rPr lang="cs-CZ" b="1" dirty="0" smtClean="0">
                <a:cs typeface="Calibri" pitchFamily="34" charset="0"/>
              </a:rPr>
              <a:t>srovnávání </a:t>
            </a:r>
            <a:r>
              <a:rPr lang="cs-CZ" dirty="0" smtClean="0">
                <a:cs typeface="Calibri" pitchFamily="34" charset="0"/>
              </a:rPr>
              <a:t>– metodologie není vytvořena předem, ale během výzkumu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IV: zakotvená teorie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7" y="1916832"/>
          <a:ext cx="7704855" cy="436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Sběr dat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Kódování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Poznámkování</a:t>
                      </a:r>
                      <a:endParaRPr lang="cs-CZ" sz="2800" dirty="0"/>
                    </a:p>
                  </a:txBody>
                  <a:tcPr/>
                </a:tc>
              </a:tr>
              <a:tr h="364040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2339752" y="3068960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5148064" y="4365104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2123728" y="5733256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5220072" y="2924944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051720" y="3645024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555776" y="5301208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2195736" y="4127376"/>
            <a:ext cx="2498576" cy="21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2483768" y="4653136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 flipV="1">
            <a:off x="5372472" y="3365376"/>
            <a:ext cx="1935832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>
            <a:off x="5148064" y="5733256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H="1">
            <a:off x="5508104" y="5157192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H="1">
            <a:off x="5580112" y="3894584"/>
            <a:ext cx="1113656" cy="11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IV: 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cs typeface="Calibri" pitchFamily="34" charset="0"/>
              </a:rPr>
              <a:t>Popis sociálních a psychologických procesů, kterými respondenti procházejí v knihovně</a:t>
            </a:r>
          </a:p>
          <a:p>
            <a:r>
              <a:rPr lang="cs-CZ" dirty="0" smtClean="0">
                <a:cs typeface="Calibri" pitchFamily="34" charset="0"/>
              </a:rPr>
              <a:t>Opět větší skupina (15-20 lidí) složená nejen ze studentů, ale širší palety respondentů</a:t>
            </a:r>
          </a:p>
          <a:p>
            <a:endParaRPr lang="cs-CZ" dirty="0" smtClean="0">
              <a:cs typeface="Calibri" pitchFamily="34" charset="0"/>
            </a:endParaRPr>
          </a:p>
          <a:p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Striktně </a:t>
            </a:r>
            <a:r>
              <a:rPr lang="cs-CZ" dirty="0" smtClean="0">
                <a:cs typeface="Calibri" pitchFamily="34" charset="0"/>
              </a:rPr>
              <a:t>daná </a:t>
            </a:r>
            <a:r>
              <a:rPr lang="cs-CZ" b="1" dirty="0" smtClean="0">
                <a:cs typeface="Calibri" pitchFamily="34" charset="0"/>
              </a:rPr>
              <a:t>pravidla kódování </a:t>
            </a:r>
            <a:r>
              <a:rPr lang="cs-CZ" dirty="0" smtClean="0">
                <a:cs typeface="Calibri" pitchFamily="34" charset="0"/>
              </a:rPr>
              <a:t>a zpracování </a:t>
            </a:r>
            <a:r>
              <a:rPr lang="cs-CZ" dirty="0" smtClean="0">
                <a:cs typeface="Calibri" pitchFamily="34" charset="0"/>
              </a:rPr>
              <a:t>výzkumu </a:t>
            </a:r>
            <a:br>
              <a:rPr lang="cs-CZ" dirty="0" smtClean="0">
                <a:cs typeface="Calibri" pitchFamily="34" charset="0"/>
              </a:rPr>
            </a:br>
            <a:r>
              <a:rPr lang="cs-CZ" dirty="0" smtClean="0">
                <a:cs typeface="Calibri" pitchFamily="34" charset="0"/>
              </a:rPr>
              <a:t>(datové úryvky – kódy – kategorie)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achieveemotionalfreedom.com/wp-content/uploads/2011/07/bigstock_Stressed_Student_Doing_Her_Hom_8244451.jpg"/>
          <p:cNvPicPr>
            <a:picLocks noChangeAspect="1" noChangeArrowheads="1"/>
          </p:cNvPicPr>
          <p:nvPr/>
        </p:nvPicPr>
        <p:blipFill>
          <a:blip r:embed="rId2" cstate="print"/>
          <a:srcRect l="3150" r="8189"/>
          <a:stretch>
            <a:fillRect/>
          </a:stretch>
        </p:blipFill>
        <p:spPr bwMode="auto">
          <a:xfrm>
            <a:off x="622" y="0"/>
            <a:ext cx="9166827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80112" y="1124744"/>
            <a:ext cx="281679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sz="3600" b="1" dirty="0" smtClean="0">
                <a:solidFill>
                  <a:srgbClr val="FFC000"/>
                </a:solidFill>
              </a:rPr>
              <a:t>Výběr vzorku</a:t>
            </a:r>
          </a:p>
          <a:p>
            <a:pPr algn="r"/>
            <a:r>
              <a:rPr lang="cs-CZ" sz="3600" b="1" dirty="0" smtClean="0">
                <a:solidFill>
                  <a:srgbClr val="FFC000"/>
                </a:solidFill>
              </a:rPr>
              <a:t>Sběr dat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výběru vzorku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cs typeface="Calibri" pitchFamily="34" charset="0"/>
              </a:rPr>
              <a:t>Kvalifikovaný zaměřený výběr</a:t>
            </a:r>
            <a:endParaRPr lang="cs-CZ" dirty="0" smtClean="0">
              <a:cs typeface="Calibri" pitchFamily="34" charset="0"/>
            </a:endParaRPr>
          </a:p>
          <a:p>
            <a:pPr lvl="1"/>
            <a:r>
              <a:rPr lang="cs-CZ" dirty="0" smtClean="0">
                <a:cs typeface="Calibri" pitchFamily="34" charset="0"/>
              </a:rPr>
              <a:t>Znalost kontextu x diskutabilní </a:t>
            </a:r>
            <a:r>
              <a:rPr lang="cs-CZ" dirty="0" err="1" smtClean="0">
                <a:cs typeface="Calibri" pitchFamily="34" charset="0"/>
              </a:rPr>
              <a:t>reprezentativita</a:t>
            </a:r>
            <a:endParaRPr lang="cs-CZ" dirty="0" smtClean="0">
              <a:cs typeface="Calibri" pitchFamily="34" charset="0"/>
            </a:endParaRPr>
          </a:p>
          <a:p>
            <a:r>
              <a:rPr lang="cs-CZ" b="1" dirty="0" smtClean="0">
                <a:cs typeface="Calibri" pitchFamily="34" charset="0"/>
              </a:rPr>
              <a:t>Snowball technika</a:t>
            </a:r>
          </a:p>
          <a:p>
            <a:pPr lvl="1"/>
            <a:r>
              <a:rPr lang="cs-CZ" dirty="0" smtClean="0">
                <a:cs typeface="Calibri" pitchFamily="34" charset="0"/>
              </a:rPr>
              <a:t>Specifické ne-známé soubory</a:t>
            </a:r>
          </a:p>
          <a:p>
            <a:pPr lvl="1"/>
            <a:r>
              <a:rPr lang="cs-CZ" dirty="0" err="1" smtClean="0">
                <a:cs typeface="Calibri" pitchFamily="34" charset="0"/>
              </a:rPr>
              <a:t>Reprezentativita</a:t>
            </a:r>
            <a:r>
              <a:rPr lang="cs-CZ" dirty="0" smtClean="0">
                <a:cs typeface="Calibri" pitchFamily="34" charset="0"/>
              </a:rPr>
              <a:t> pole</a:t>
            </a:r>
          </a:p>
          <a:p>
            <a:r>
              <a:rPr lang="cs-CZ" b="1" dirty="0" err="1" smtClean="0">
                <a:cs typeface="Calibri" pitchFamily="34" charset="0"/>
              </a:rPr>
              <a:t>Cenzovní</a:t>
            </a:r>
            <a:r>
              <a:rPr lang="cs-CZ" b="1" dirty="0" smtClean="0">
                <a:cs typeface="Calibri" pitchFamily="34" charset="0"/>
              </a:rPr>
              <a:t> výběry</a:t>
            </a:r>
          </a:p>
          <a:p>
            <a:pPr lvl="1"/>
            <a:r>
              <a:rPr lang="cs-CZ" dirty="0" smtClean="0">
                <a:cs typeface="Calibri" pitchFamily="34" charset="0"/>
              </a:rPr>
              <a:t>Malé komunity</a:t>
            </a:r>
          </a:p>
          <a:p>
            <a:r>
              <a:rPr lang="cs-CZ" b="1" dirty="0" smtClean="0">
                <a:cs typeface="Calibri" pitchFamily="34" charset="0"/>
              </a:rPr>
              <a:t>Dobrovolné výběry</a:t>
            </a:r>
          </a:p>
          <a:p>
            <a:endParaRPr lang="cs-CZ" dirty="0"/>
          </a:p>
        </p:txBody>
      </p:sp>
      <p:pic>
        <p:nvPicPr>
          <p:cNvPr id="4" name="Picture 2" descr="http://www.experiment-resources.com/images/exponential-non-discriminative-snowball-samp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176588"/>
            <a:ext cx="26638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Nestandardizované, </a:t>
            </a:r>
            <a:r>
              <a:rPr lang="cs-CZ" dirty="0" err="1" smtClean="0">
                <a:cs typeface="Calibri" pitchFamily="34" charset="0"/>
              </a:rPr>
              <a:t>polostandardizované</a:t>
            </a:r>
            <a:r>
              <a:rPr lang="cs-CZ" dirty="0" smtClean="0">
                <a:cs typeface="Calibri" pitchFamily="34" charset="0"/>
              </a:rPr>
              <a:t>, standardizované</a:t>
            </a:r>
          </a:p>
          <a:p>
            <a:r>
              <a:rPr lang="cs-CZ" dirty="0" smtClean="0">
                <a:cs typeface="Calibri" pitchFamily="34" charset="0"/>
              </a:rPr>
              <a:t>Typy rozhovorů:</a:t>
            </a:r>
          </a:p>
          <a:p>
            <a:pPr lvl="1"/>
            <a:r>
              <a:rPr lang="cs-CZ" dirty="0" smtClean="0">
                <a:cs typeface="Calibri" pitchFamily="34" charset="0"/>
              </a:rPr>
              <a:t>Neformální (komunikace, vztah s respondentem, otázka etiky, složitá analýza)</a:t>
            </a:r>
          </a:p>
          <a:p>
            <a:pPr lvl="1"/>
            <a:r>
              <a:rPr lang="cs-CZ" dirty="0" smtClean="0">
                <a:cs typeface="Calibri" pitchFamily="34" charset="0"/>
              </a:rPr>
              <a:t>Narativní (volné vyprávění respondenta, výzkumník spíše stimuluje)</a:t>
            </a:r>
          </a:p>
          <a:p>
            <a:pPr lvl="1"/>
            <a:r>
              <a:rPr lang="cs-CZ" dirty="0" smtClean="0">
                <a:cs typeface="Calibri" pitchFamily="34" charset="0"/>
              </a:rPr>
              <a:t>Fenomenologický (historie života, zkušenosti a reflexe zkušeností</a:t>
            </a:r>
            <a:r>
              <a:rPr lang="cs-CZ" dirty="0" smtClean="0">
                <a:cs typeface="Calibri" pitchFamily="34" charset="0"/>
              </a:rPr>
              <a:t>)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Úvod rozhovoru: objasnění účelu, etika, anonymita, neexistují dobré a špatné odpovědi</a:t>
            </a:r>
          </a:p>
          <a:p>
            <a:r>
              <a:rPr lang="cs-CZ" dirty="0" smtClean="0">
                <a:cs typeface="Calibri" pitchFamily="34" charset="0"/>
              </a:rPr>
              <a:t>Pořadí otázek: </a:t>
            </a:r>
          </a:p>
          <a:p>
            <a:pPr lvl="1"/>
            <a:r>
              <a:rPr lang="cs-CZ" dirty="0" smtClean="0">
                <a:cs typeface="Calibri" pitchFamily="34" charset="0"/>
              </a:rPr>
              <a:t>nejprve současnost, minulost</a:t>
            </a:r>
          </a:p>
          <a:p>
            <a:pPr lvl="1"/>
            <a:r>
              <a:rPr lang="cs-CZ" dirty="0" smtClean="0">
                <a:cs typeface="Calibri" pitchFamily="34" charset="0"/>
              </a:rPr>
              <a:t>bezproblémové, popisné otázky na úvod</a:t>
            </a:r>
          </a:p>
          <a:p>
            <a:pPr lvl="1"/>
            <a:r>
              <a:rPr lang="cs-CZ" dirty="0" smtClean="0">
                <a:cs typeface="Calibri" pitchFamily="34" charset="0"/>
              </a:rPr>
              <a:t>poté složitější otázky vyžadující interpretaci</a:t>
            </a:r>
          </a:p>
          <a:p>
            <a:pPr lvl="1"/>
            <a:r>
              <a:rPr lang="cs-CZ" dirty="0" smtClean="0">
                <a:cs typeface="Calibri" pitchFamily="34" charset="0"/>
              </a:rPr>
              <a:t>demografické otázky na konci, nenápadně v průběhu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Pozor na neverbální komunikaci</a:t>
            </a:r>
          </a:p>
          <a:p>
            <a:r>
              <a:rPr lang="cs-CZ" dirty="0" smtClean="0">
                <a:cs typeface="Calibri" pitchFamily="34" charset="0"/>
              </a:rPr>
              <a:t>Pozor na sociálně vhodné odpovědi</a:t>
            </a:r>
          </a:p>
          <a:p>
            <a:r>
              <a:rPr lang="cs-CZ" dirty="0" smtClean="0">
                <a:cs typeface="Calibri" pitchFamily="34" charset="0"/>
              </a:rPr>
              <a:t>Nahrávání rozhovoru</a:t>
            </a:r>
          </a:p>
          <a:p>
            <a:r>
              <a:rPr lang="cs-CZ" dirty="0" smtClean="0">
                <a:cs typeface="Calibri" pitchFamily="34" charset="0"/>
              </a:rPr>
              <a:t>Psané poznámky</a:t>
            </a:r>
          </a:p>
          <a:p>
            <a:r>
              <a:rPr lang="cs-CZ" dirty="0" smtClean="0">
                <a:cs typeface="Calibri" pitchFamily="34" charset="0"/>
              </a:rPr>
              <a:t>Rovnocenná komunikace</a:t>
            </a:r>
          </a:p>
          <a:p>
            <a:endParaRPr lang="cs-CZ" dirty="0" smtClean="0"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Transkripce, vyhodnocování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Doslovná transkripce</a:t>
            </a:r>
          </a:p>
          <a:p>
            <a:r>
              <a:rPr lang="cs-CZ" dirty="0" smtClean="0">
                <a:cs typeface="Calibri" pitchFamily="34" charset="0"/>
              </a:rPr>
              <a:t>Redukce:</a:t>
            </a:r>
          </a:p>
          <a:p>
            <a:pPr lvl="1"/>
            <a:r>
              <a:rPr lang="cs-CZ" dirty="0" smtClean="0">
                <a:cs typeface="Calibri" pitchFamily="34" charset="0"/>
              </a:rPr>
              <a:t>Vypouštění podobných výpovědí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Kódování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Třídění, klasifikace</a:t>
            </a:r>
          </a:p>
          <a:p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Software: Atlas.ti, </a:t>
            </a:r>
            <a:r>
              <a:rPr lang="cs-CZ" dirty="0" err="1" smtClean="0">
                <a:cs typeface="Calibri" pitchFamily="34" charset="0"/>
              </a:rPr>
              <a:t>Trancriber</a:t>
            </a:r>
            <a:r>
              <a:rPr lang="cs-CZ" dirty="0" smtClean="0">
                <a:cs typeface="Calibri" pitchFamily="34" charset="0"/>
              </a:rPr>
              <a:t>, </a:t>
            </a:r>
            <a:r>
              <a:rPr lang="cs-CZ" dirty="0" err="1" smtClean="0">
                <a:cs typeface="Calibri" pitchFamily="34" charset="0"/>
              </a:rPr>
              <a:t>Transana</a:t>
            </a:r>
            <a:r>
              <a:rPr lang="cs-CZ" dirty="0" smtClean="0">
                <a:cs typeface="Calibri" pitchFamily="34" charset="0"/>
              </a:rPr>
              <a:t>, </a:t>
            </a:r>
            <a:r>
              <a:rPr lang="cs-CZ" dirty="0" err="1" smtClean="0">
                <a:cs typeface="Calibri" pitchFamily="34" charset="0"/>
              </a:rPr>
              <a:t>AnSWR</a:t>
            </a:r>
            <a:r>
              <a:rPr lang="cs-CZ" dirty="0" smtClean="0">
                <a:cs typeface="Calibri" pitchFamily="34" charset="0"/>
              </a:rPr>
              <a:t>, </a:t>
            </a:r>
            <a:r>
              <a:rPr lang="cs-CZ" dirty="0" err="1" smtClean="0">
                <a:cs typeface="Calibri" pitchFamily="34" charset="0"/>
              </a:rPr>
              <a:t>Etnograph</a:t>
            </a:r>
            <a:r>
              <a:rPr lang="cs-CZ" dirty="0" smtClean="0">
                <a:cs typeface="Calibri" pitchFamily="34" charset="0"/>
              </a:rPr>
              <a:t>, 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cs typeface="Calibri" pitchFamily="34" charset="0"/>
              </a:rPr>
              <a:t>Skryté zúčastněné pozorování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Přirozené prostředí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Účastníci nevědí o pozorování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Pozor na etiku</a:t>
            </a:r>
          </a:p>
          <a:p>
            <a:r>
              <a:rPr lang="cs-CZ" b="1" dirty="0" smtClean="0">
                <a:cs typeface="Calibri" pitchFamily="34" charset="0"/>
              </a:rPr>
              <a:t>Otevřené zúčastněné pozorování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Přirozené prostředí</a:t>
            </a:r>
          </a:p>
          <a:p>
            <a:pPr lvl="1"/>
            <a:r>
              <a:rPr lang="cs-CZ" dirty="0" smtClean="0">
                <a:cs typeface="Calibri" pitchFamily="34" charset="0"/>
              </a:rPr>
              <a:t>Účastníci vědí, že jsou pozorováni</a:t>
            </a:r>
          </a:p>
          <a:p>
            <a:r>
              <a:rPr lang="cs-CZ" b="1" dirty="0" smtClean="0">
                <a:cs typeface="Calibri" pitchFamily="34" charset="0"/>
              </a:rPr>
              <a:t>Nezúčastněné pozorování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banksyunmasked.co.uk/gallery2/main.php?g2_view=core.DownloadItem&amp;g2_itemId=580&amp;g2_serialNumber=1"/>
          <p:cNvPicPr>
            <a:picLocks noChangeAspect="1" noChangeArrowheads="1"/>
          </p:cNvPicPr>
          <p:nvPr/>
        </p:nvPicPr>
        <p:blipFill>
          <a:blip r:embed="rId2" cstate="print"/>
          <a:srcRect b="4038"/>
          <a:stretch>
            <a:fillRect/>
          </a:stretch>
        </p:blipFill>
        <p:spPr bwMode="auto">
          <a:xfrm>
            <a:off x="0" y="0"/>
            <a:ext cx="9144000" cy="686730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32040" y="404664"/>
            <a:ext cx="374316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 smtClean="0">
                <a:solidFill>
                  <a:srgbClr val="FFC000"/>
                </a:solidFill>
              </a:rPr>
              <a:t>Jak? Proč?</a:t>
            </a:r>
          </a:p>
          <a:p>
            <a:pPr algn="r"/>
            <a:r>
              <a:rPr lang="cs-CZ" sz="3200" b="1" dirty="0" smtClean="0">
                <a:solidFill>
                  <a:srgbClr val="FFC000"/>
                </a:solidFill>
              </a:rPr>
              <a:t>Jakým způsobem? Jaký význam?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773238"/>
          <a:ext cx="7200800" cy="482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Calibri" pitchFamily="34" charset="0"/>
              </a:rPr>
              <a:t>Obvykle 7-10 lidí</a:t>
            </a:r>
          </a:p>
          <a:p>
            <a:r>
              <a:rPr lang="cs-CZ" b="1" dirty="0" smtClean="0">
                <a:cs typeface="Calibri" pitchFamily="34" charset="0"/>
              </a:rPr>
              <a:t>Skupinová dynamika</a:t>
            </a:r>
            <a:r>
              <a:rPr lang="cs-CZ" dirty="0" smtClean="0">
                <a:cs typeface="Calibri" pitchFamily="34" charset="0"/>
              </a:rPr>
              <a:t>, interakce</a:t>
            </a:r>
          </a:p>
          <a:p>
            <a:r>
              <a:rPr lang="cs-CZ" dirty="0" smtClean="0">
                <a:cs typeface="Calibri" pitchFamily="34" charset="0"/>
              </a:rPr>
              <a:t>Vysoké nároky na moderátora</a:t>
            </a:r>
          </a:p>
          <a:p>
            <a:r>
              <a:rPr lang="cs-CZ" dirty="0" smtClean="0">
                <a:cs typeface="Calibri" pitchFamily="34" charset="0"/>
              </a:rPr>
              <a:t>Prakticky nemožnost generalizace</a:t>
            </a:r>
          </a:p>
          <a:p>
            <a:r>
              <a:rPr lang="cs-CZ" dirty="0" smtClean="0">
                <a:cs typeface="Calibri" pitchFamily="34" charset="0"/>
              </a:rPr>
              <a:t>Využitelné i pro plánování dalších </a:t>
            </a:r>
            <a:r>
              <a:rPr lang="cs-CZ" dirty="0" smtClean="0">
                <a:cs typeface="Calibri" pitchFamily="34" charset="0"/>
              </a:rPr>
              <a:t>metod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(skupinová dynamika)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2388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339752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?v=L_</a:t>
            </a:r>
            <a:r>
              <a:rPr lang="cs-CZ" dirty="0" err="1" smtClean="0">
                <a:hlinkClick r:id="rId3"/>
              </a:rPr>
              <a:t>iuAkJHqOk</a:t>
            </a:r>
            <a:r>
              <a:rPr lang="cs-CZ" dirty="0" smtClean="0">
                <a:hlinkClick r:id="rId3"/>
              </a:rPr>
              <a:t>&amp;feature=</a:t>
            </a:r>
            <a:r>
              <a:rPr lang="cs-CZ" dirty="0" err="1" smtClean="0">
                <a:hlinkClick r:id="rId3"/>
              </a:rPr>
              <a:t>related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Případová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N=1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Případ: osoba, instituce, skupina, rodina, knihovna…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Komplexní popis a interpretace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Zdroje dat: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Autobiografie, deníky, životopis, korespondence, rozhovory, dokumentace, pozorování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…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Kvalitativní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Narativní,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diskurzivní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</a:t>
            </a:r>
            <a:br>
              <a:rPr lang="cs-CZ" dirty="0" smtClean="0">
                <a:latin typeface="Calibri" pitchFamily="34" charset="0"/>
                <a:cs typeface="Calibri" pitchFamily="34" charset="0"/>
              </a:rPr>
            </a:br>
            <a:r>
              <a:rPr lang="cs-CZ" dirty="0" smtClean="0">
                <a:latin typeface="Calibri" pitchFamily="34" charset="0"/>
                <a:cs typeface="Calibri" pitchFamily="34" charset="0"/>
              </a:rPr>
              <a:t>sémiotická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(…)</a:t>
            </a:r>
          </a:p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Kvantitativní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Vysoká míra ověřitelnosti, strukturovanosti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Sleduje výskyty jednotek (slov, slovních spojení atd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.)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ped.muni.cz/wlib/neweb/soubory/lodka-noviny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1251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14975"/>
            <a:ext cx="7848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 kvalitativním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952836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4401108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 kvalitativním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Triangulace</a:t>
            </a:r>
            <a:r>
              <a:rPr lang="cs-CZ" dirty="0" smtClean="0"/>
              <a:t> (kombinace s dalšími výzkumnými metodami, ideálně </a:t>
            </a:r>
            <a:r>
              <a:rPr lang="cs-CZ" dirty="0" err="1" smtClean="0"/>
              <a:t>kvanti</a:t>
            </a:r>
            <a:r>
              <a:rPr lang="cs-CZ" dirty="0" smtClean="0"/>
              <a:t>)</a:t>
            </a:r>
            <a:endParaRPr lang="cs-CZ" b="1" dirty="0" smtClean="0"/>
          </a:p>
          <a:p>
            <a:r>
              <a:rPr lang="cs-CZ" b="1" dirty="0" smtClean="0"/>
              <a:t>Interní validita</a:t>
            </a:r>
            <a:r>
              <a:rPr lang="cs-CZ" dirty="0" smtClean="0"/>
              <a:t> (důvěryhodnost, autenticita)</a:t>
            </a:r>
          </a:p>
          <a:p>
            <a:pPr lvl="1"/>
            <a:r>
              <a:rPr lang="cs-CZ" dirty="0" smtClean="0"/>
              <a:t>Odpovídají pozorování badatele teoriím, které vyvinul?</a:t>
            </a:r>
          </a:p>
          <a:p>
            <a:r>
              <a:rPr lang="cs-CZ" b="1" dirty="0" smtClean="0"/>
              <a:t>Peer </a:t>
            </a:r>
            <a:r>
              <a:rPr lang="cs-CZ" b="1" dirty="0" err="1" smtClean="0"/>
              <a:t>debriefing</a:t>
            </a:r>
            <a:r>
              <a:rPr lang="cs-CZ" b="1" dirty="0" smtClean="0"/>
              <a:t> / peer </a:t>
            </a:r>
            <a:r>
              <a:rPr lang="cs-CZ" b="1" dirty="0" err="1" smtClean="0"/>
              <a:t>auditing</a:t>
            </a:r>
            <a:r>
              <a:rPr lang="cs-CZ" dirty="0" smtClean="0"/>
              <a:t> (kontrola kvality od kolegů-vědců)</a:t>
            </a:r>
          </a:p>
          <a:p>
            <a:r>
              <a:rPr lang="cs-CZ" b="1" dirty="0" smtClean="0"/>
              <a:t>Ověřování </a:t>
            </a:r>
            <a:r>
              <a:rPr lang="cs-CZ" dirty="0" smtClean="0"/>
              <a:t>(u </a:t>
            </a:r>
            <a:r>
              <a:rPr lang="cs-CZ" dirty="0" err="1" smtClean="0"/>
              <a:t>informantů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Koherence, zápisky, </a:t>
            </a:r>
            <a:r>
              <a:rPr lang="cs-CZ" b="1" dirty="0" err="1" smtClean="0"/>
              <a:t>field</a:t>
            </a:r>
            <a:r>
              <a:rPr lang="cs-CZ" b="1" dirty="0" smtClean="0"/>
              <a:t> notes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Přenositelnost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Techniky k zajištění přenositelnosti</a:t>
            </a:r>
          </a:p>
          <a:p>
            <a:pPr lvl="1"/>
            <a:r>
              <a:rPr lang="cs-CZ" dirty="0" smtClean="0"/>
              <a:t>Reflexe subjektivity (jaké postoje máme k problematice? Jak jsme dospěli k závěrům?</a:t>
            </a:r>
          </a:p>
          <a:p>
            <a:pPr lvl="1"/>
            <a:r>
              <a:rPr lang="cs-CZ" dirty="0" smtClean="0"/>
              <a:t>Dodatečná </a:t>
            </a:r>
            <a:r>
              <a:rPr lang="cs-CZ" dirty="0" err="1" smtClean="0"/>
              <a:t>validizace</a:t>
            </a:r>
            <a:endParaRPr lang="cs-CZ" dirty="0" smtClean="0"/>
          </a:p>
          <a:p>
            <a:pPr lvl="1"/>
            <a:r>
              <a:rPr lang="cs-CZ" dirty="0" smtClean="0"/>
              <a:t>Popis limitů výzkumu</a:t>
            </a:r>
          </a:p>
          <a:p>
            <a:pPr lvl="1"/>
            <a:r>
              <a:rPr lang="cs-CZ" dirty="0" smtClean="0"/>
              <a:t>Pozice výzkumníka (</a:t>
            </a:r>
            <a:r>
              <a:rPr lang="cs-CZ" dirty="0" err="1" smtClean="0"/>
              <a:t>standpoint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Spolehlivost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Techniky k zajištění spolehlivosti</a:t>
            </a:r>
          </a:p>
          <a:p>
            <a:pPr lvl="1"/>
            <a:r>
              <a:rPr lang="cs-CZ" dirty="0" smtClean="0"/>
              <a:t>Konzistence otázek (jak klademe otázku různým </a:t>
            </a:r>
            <a:r>
              <a:rPr lang="cs-CZ" dirty="0" err="1" smtClean="0"/>
              <a:t>informantům</a:t>
            </a:r>
            <a:r>
              <a:rPr lang="cs-CZ" dirty="0" smtClean="0"/>
              <a:t>? Jak jí rozumí?)</a:t>
            </a:r>
          </a:p>
          <a:p>
            <a:pPr lvl="1"/>
            <a:r>
              <a:rPr lang="cs-CZ" dirty="0" smtClean="0"/>
              <a:t>Přepis nahrávek, </a:t>
            </a:r>
            <a:r>
              <a:rPr lang="cs-CZ" dirty="0" err="1" smtClean="0"/>
              <a:t>field</a:t>
            </a:r>
            <a:r>
              <a:rPr lang="cs-CZ" dirty="0" smtClean="0"/>
              <a:t> notes</a:t>
            </a:r>
          </a:p>
          <a:p>
            <a:pPr lvl="1"/>
            <a:r>
              <a:rPr lang="cs-CZ" dirty="0" smtClean="0"/>
              <a:t>Konzistence při kódování</a:t>
            </a:r>
          </a:p>
          <a:p>
            <a:pPr lvl="1"/>
            <a:r>
              <a:rPr lang="cs-CZ" dirty="0" smtClean="0"/>
              <a:t>Dvojité kódování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Zachování důvěrnosti a anonymity</a:t>
            </a:r>
          </a:p>
          <a:p>
            <a:r>
              <a:rPr lang="cs-CZ" dirty="0" smtClean="0"/>
              <a:t>Poučený souhlas</a:t>
            </a:r>
          </a:p>
          <a:p>
            <a:r>
              <a:rPr lang="cs-CZ" dirty="0" smtClean="0"/>
              <a:t>Zpřístupnění práce účastníkům výzkumu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výzkum v 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Před rokem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1980 téměř chybí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(do roku 1985 pouze 1,65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% v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ýzkumů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 – zaměření výzkumů spíše na organizační, než individuální úroveň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Järvelin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Vakkari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1993)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ISK si vypůjčuje teoretické rámce a metody z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jiných disciplín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(sociologie, antropologie, pedagogika, komunikační studia)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Afzal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2006)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kauzy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/>
          <a:lstStyle/>
          <a:p>
            <a:r>
              <a:rPr lang="cs-CZ" dirty="0" err="1" smtClean="0"/>
              <a:t>Humpreys</a:t>
            </a:r>
            <a:r>
              <a:rPr lang="cs-CZ" dirty="0" smtClean="0"/>
              <a:t>, 1970</a:t>
            </a:r>
            <a:endParaRPr lang="cs-CZ" dirty="0"/>
          </a:p>
        </p:txBody>
      </p:sp>
      <p:pic>
        <p:nvPicPr>
          <p:cNvPr id="56322" name="Picture 2" descr="http://4.bp.blogspot.com/_G1Cwujngifo/TJeiXcHpZ4I/AAAAAAAAADE/_qJAKzQXgRE/s1600/tearoom+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27527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kauzy (experimenty)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/>
          <a:lstStyle/>
          <a:p>
            <a:r>
              <a:rPr lang="cs-CZ" dirty="0" smtClean="0"/>
              <a:t>Vězeňský experiment (</a:t>
            </a:r>
            <a:r>
              <a:rPr lang="cs-CZ" dirty="0" err="1" smtClean="0"/>
              <a:t>Philip</a:t>
            </a:r>
            <a:r>
              <a:rPr lang="cs-CZ" dirty="0" smtClean="0"/>
              <a:t> </a:t>
            </a:r>
            <a:r>
              <a:rPr lang="cs-CZ" dirty="0" err="1" smtClean="0"/>
              <a:t>Zimbardo</a:t>
            </a:r>
            <a:r>
              <a:rPr lang="cs-CZ" dirty="0" smtClean="0"/>
              <a:t>, 1971)</a:t>
            </a:r>
            <a:endParaRPr lang="cs-CZ" dirty="0"/>
          </a:p>
        </p:txBody>
      </p:sp>
      <p:pic>
        <p:nvPicPr>
          <p:cNvPr id="55298" name="Picture 2" descr="http://upload.wikimedia.org/wikipedia/commons/thumb/b/bb/Zimbardo.JPG/220px-Zimb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247628" cy="218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kauzy (experimenty)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17705"/>
          </a:xfrm>
        </p:spPr>
        <p:txBody>
          <a:bodyPr/>
          <a:lstStyle/>
          <a:p>
            <a:r>
              <a:rPr lang="cs-CZ" dirty="0" err="1" smtClean="0"/>
              <a:t>Milgramův</a:t>
            </a:r>
            <a:r>
              <a:rPr lang="cs-CZ" dirty="0" smtClean="0"/>
              <a:t> experiment (učení a paměť)</a:t>
            </a:r>
            <a:endParaRPr lang="cs-CZ" dirty="0"/>
          </a:p>
        </p:txBody>
      </p:sp>
      <p:pic>
        <p:nvPicPr>
          <p:cNvPr id="37890" name="Picture 2" descr="http://psychologie.cz/s/uploads/milg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4355976" cy="3063703"/>
          </a:xfrm>
          <a:prstGeom prst="rect">
            <a:avLst/>
          </a:prstGeom>
          <a:noFill/>
        </p:spPr>
      </p:pic>
      <p:pic>
        <p:nvPicPr>
          <p:cNvPr id="37892" name="Picture 4" descr="http://psychologie.cz/s/uploads/milgra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Obrázky: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err="1" smtClean="0">
                <a:hlinkClick r:id="rId2"/>
              </a:rPr>
              <a:t>Amir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Kuckovic</a:t>
            </a:r>
            <a:r>
              <a:rPr lang="cs-CZ" dirty="0" smtClean="0"/>
              <a:t>, </a:t>
            </a:r>
            <a:r>
              <a:rPr lang="cs-CZ" dirty="0" err="1" smtClean="0">
                <a:hlinkClick r:id="rId3"/>
              </a:rPr>
              <a:t>darling.clandestine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Urban </a:t>
            </a:r>
            <a:r>
              <a:rPr lang="cs-CZ" dirty="0" err="1" smtClean="0">
                <a:hlinkClick r:id="rId4"/>
              </a:rPr>
              <a:t>Art</a:t>
            </a:r>
            <a:r>
              <a:rPr lang="cs-CZ" dirty="0" smtClean="0">
                <a:hlinkClick r:id="rId4"/>
              </a:rPr>
              <a:t> 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Association</a:t>
            </a:r>
            <a:r>
              <a:rPr lang="cs-CZ" dirty="0" smtClean="0"/>
              <a:t>, </a:t>
            </a:r>
            <a:r>
              <a:rPr lang="cs-CZ" dirty="0" err="1" smtClean="0"/>
              <a:t>Banksy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 smtClean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cogsci.unitn.it</a:t>
            </a:r>
            <a:r>
              <a:rPr lang="cs-CZ" dirty="0" smtClean="0">
                <a:hlinkClick r:id="rId5"/>
              </a:rPr>
              <a:t>/ecn2009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http</a:t>
            </a:r>
            <a:r>
              <a:rPr lang="cs-CZ" dirty="0" smtClean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ethnosnacker.com</a:t>
            </a:r>
            <a:r>
              <a:rPr lang="cs-CZ" dirty="0" smtClean="0">
                <a:hlinkClick r:id="rId6"/>
              </a:rPr>
              <a:t>/2009_09_01_archive.</a:t>
            </a:r>
            <a:r>
              <a:rPr lang="cs-CZ" dirty="0" err="1" smtClean="0">
                <a:hlinkClick r:id="rId6"/>
              </a:rPr>
              <a:t>html</a:t>
            </a: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výzkum v ISK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611560" y="1916832"/>
            <a:ext cx="4320480" cy="2880320"/>
          </a:xfrm>
          <a:prstGeom prst="wedgeRoundRectCallout">
            <a:avLst>
              <a:gd name="adj1" fmla="val -40464"/>
              <a:gd name="adj2" fmla="val 84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Menší zájem o kvalitativní výzkum lze vysvětlovat i samotnou povahou oboru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644008" y="2924944"/>
            <a:ext cx="4032448" cy="2988912"/>
          </a:xfrm>
          <a:prstGeom prst="wedgeRoundRectCallout">
            <a:avLst>
              <a:gd name="adj1" fmla="val 57566"/>
              <a:gd name="adj2" fmla="val 7291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200" dirty="0" smtClean="0">
                <a:latin typeface="Calibri" pitchFamily="34" charset="0"/>
                <a:cs typeface="Calibri" pitchFamily="34" charset="0"/>
              </a:rPr>
              <a:t>Kvalitativní metody mohou vést k lepšímu pochopení</a:t>
            </a:r>
            <a:endParaRPr lang="cs-CZ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Naturalistický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Westbrook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(1994)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Holistický přístup, ale v ISK opomíjený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Příklady: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Mellon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(1986),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Chatman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Kulthau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50" y="4077072"/>
            <a:ext cx="8940750" cy="19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kvanti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556792"/>
          <a:ext cx="741682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kvali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412776"/>
          <a:ext cx="691276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9512" y="306896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594928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912" y="342900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717032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87824" y="6093296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2780928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700808"/>
            <a:ext cx="3682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ym typeface="Wingdings" pitchFamily="2" charset="2"/>
              </a:rPr>
              <a:t></a:t>
            </a:r>
            <a:r>
              <a:rPr lang="cs-CZ" sz="4400" b="1" dirty="0" smtClean="0"/>
              <a:t>Předpoklady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4653136"/>
            <a:ext cx="2630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ym typeface="Wingdings" pitchFamily="2" charset="2"/>
              </a:rPr>
              <a:t></a:t>
            </a:r>
            <a:r>
              <a:rPr lang="cs-CZ" sz="5400" b="1" dirty="0" smtClean="0"/>
              <a:t>Teorie</a:t>
            </a:r>
            <a:endParaRPr lang="cs-CZ" sz="5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farm2.static.flickr.com/1110/1474738120_35a19d6e81_b.jpg"/>
          <p:cNvPicPr>
            <a:picLocks noChangeAspect="1" noChangeArrowheads="1"/>
          </p:cNvPicPr>
          <p:nvPr/>
        </p:nvPicPr>
        <p:blipFill>
          <a:blip r:embed="rId2" cstate="print"/>
          <a:srcRect l="5260" r="5813"/>
          <a:stretch>
            <a:fillRect/>
          </a:stretch>
        </p:blipFill>
        <p:spPr bwMode="auto">
          <a:xfrm>
            <a:off x="317" y="0"/>
            <a:ext cx="9143369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4581128"/>
            <a:ext cx="824440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Příprava kvalitativního výzkumu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Projekt výzkumu – zadání:</a:t>
            </a:r>
          </a:p>
          <a:p>
            <a:r>
              <a:rPr lang="cs-CZ" sz="1400" dirty="0" smtClean="0">
                <a:solidFill>
                  <a:schemeClr val="bg1"/>
                </a:solidFill>
                <a:hlinkClick r:id="rId3"/>
              </a:rPr>
              <a:t>http://kisk.phil.muni.cz/wiki/Kisk:Metodologie_pro_informa%C4%8Dn%C3%AD_studia_a_knihovnictv%C3%AD/projekt-vyzkumu#Projekt_v_p.C5.99.C3.ADpad.C4.9B_kvalitativn.C3.ADho_v.C3.BDzkumu</a:t>
            </a:r>
            <a:endParaRPr lang="cs-CZ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</TotalTime>
  <Words>1161</Words>
  <Application>Microsoft Office PowerPoint</Application>
  <PresentationFormat>Předvádění na obrazovce (4:3)</PresentationFormat>
  <Paragraphs>216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Modul</vt:lpstr>
      <vt:lpstr>Snímek 1</vt:lpstr>
      <vt:lpstr>Kvalitativní výzkum</vt:lpstr>
      <vt:lpstr>Snímek 3</vt:lpstr>
      <vt:lpstr>Kvalitativní výzkum v ISK</vt:lpstr>
      <vt:lpstr>Kvalitativní výzkum v ISK</vt:lpstr>
      <vt:lpstr>Naturalistický přístup</vt:lpstr>
      <vt:lpstr>Model kvanti výzkumu</vt:lpstr>
      <vt:lpstr>Model kvali výzkumu</vt:lpstr>
      <vt:lpstr>Snímek 9</vt:lpstr>
      <vt:lpstr>Zásady kvalitativního výzkumu</vt:lpstr>
      <vt:lpstr>Zásady kvalitativního výzkumu</vt:lpstr>
      <vt:lpstr>Výzkumné designy (kvali)</vt:lpstr>
      <vt:lpstr>Snímek 13</vt:lpstr>
      <vt:lpstr>Příklad I: kvantitativní přístup</vt:lpstr>
      <vt:lpstr>Příklad II: Fenomenologický </vt:lpstr>
      <vt:lpstr>Příklad III: etnografický</vt:lpstr>
      <vt:lpstr>Etnografický výzkum</vt:lpstr>
      <vt:lpstr>Příklad IV: zakotvená teorie</vt:lpstr>
      <vt:lpstr>Příklad IV: zakotvená teorie</vt:lpstr>
      <vt:lpstr>Příklad IV: zakotvená teorie</vt:lpstr>
      <vt:lpstr>Příklad IV: zakotvená teorie</vt:lpstr>
      <vt:lpstr>Příklad IV: zakotvená teorie</vt:lpstr>
      <vt:lpstr>Snímek 23</vt:lpstr>
      <vt:lpstr>Techniky výběru vzorku</vt:lpstr>
      <vt:lpstr>Rozhovory</vt:lpstr>
      <vt:lpstr>Rozhovory</vt:lpstr>
      <vt:lpstr>Rozhovory</vt:lpstr>
      <vt:lpstr>Transkripce, vyhodnocování</vt:lpstr>
      <vt:lpstr>Pozorování</vt:lpstr>
      <vt:lpstr>Pozorování</vt:lpstr>
      <vt:lpstr>Focus Group</vt:lpstr>
      <vt:lpstr>Focus group (skupinová dynamika)</vt:lpstr>
      <vt:lpstr>Případová studie</vt:lpstr>
      <vt:lpstr>Obsahová analýza</vt:lpstr>
      <vt:lpstr>Kvalita v kvalitativním výzkumu</vt:lpstr>
      <vt:lpstr>Kvalita v kvalitativním výzkumu</vt:lpstr>
      <vt:lpstr>Přenositelnost </vt:lpstr>
      <vt:lpstr>Spolehlivost </vt:lpstr>
      <vt:lpstr>Etika</vt:lpstr>
      <vt:lpstr>Etické kauzy</vt:lpstr>
      <vt:lpstr>Etické kauzy (experimenty)</vt:lpstr>
      <vt:lpstr>Etické kauzy (experimenty)</vt:lpstr>
      <vt:lpstr>Snímek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 Zikuška</dc:creator>
  <cp:lastModifiedBy>Honza Zikuška</cp:lastModifiedBy>
  <cp:revision>6</cp:revision>
  <dcterms:created xsi:type="dcterms:W3CDTF">2011-11-11T08:38:39Z</dcterms:created>
  <dcterms:modified xsi:type="dcterms:W3CDTF">2011-11-11T11:21:43Z</dcterms:modified>
</cp:coreProperties>
</file>