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79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3" r:id="rId36"/>
    <p:sldId id="291" r:id="rId37"/>
    <p:sldId id="292" r:id="rId38"/>
    <p:sldId id="294" r:id="rId39"/>
    <p:sldId id="298" r:id="rId40"/>
    <p:sldId id="295" r:id="rId41"/>
    <p:sldId id="299" r:id="rId42"/>
    <p:sldId id="300" r:id="rId43"/>
    <p:sldId id="297" r:id="rId44"/>
    <p:sldId id="296" r:id="rId45"/>
    <p:sldId id="257" r:id="rId4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33376-425E-42D3-96FF-9918171647AC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8050F337-27B8-4720-8E23-5041FFA50E10}">
      <dgm:prSet phldrT="[Text]" custT="1"/>
      <dgm:spPr/>
      <dgm:t>
        <a:bodyPr/>
        <a:lstStyle/>
        <a:p>
          <a:r>
            <a:rPr lang="cs-CZ" sz="2400" b="1" dirty="0" smtClean="0"/>
            <a:t>Teorie</a:t>
          </a:r>
          <a:endParaRPr lang="cs-CZ" sz="2400" b="1" dirty="0"/>
        </a:p>
      </dgm:t>
    </dgm:pt>
    <dgm:pt modelId="{5C54AD5D-B76B-4241-A9A6-27B9082586E0}" type="parTrans" cxnId="{D41D0112-F1BE-4E07-AE26-96B13A44CEA5}">
      <dgm:prSet/>
      <dgm:spPr/>
      <dgm:t>
        <a:bodyPr/>
        <a:lstStyle/>
        <a:p>
          <a:endParaRPr lang="cs-CZ"/>
        </a:p>
      </dgm:t>
    </dgm:pt>
    <dgm:pt modelId="{66AC307D-2BA5-4C5F-85C3-11CDD8109BB1}" type="sibTrans" cxnId="{D41D0112-F1BE-4E07-AE26-96B13A44CEA5}">
      <dgm:prSet/>
      <dgm:spPr/>
      <dgm:t>
        <a:bodyPr/>
        <a:lstStyle/>
        <a:p>
          <a:endParaRPr lang="cs-CZ"/>
        </a:p>
      </dgm:t>
    </dgm:pt>
    <dgm:pt modelId="{B047D958-940F-4594-8461-8F29FD9D6C56}">
      <dgm:prSet phldrT="[Text]" custT="1"/>
      <dgm:spPr/>
      <dgm:t>
        <a:bodyPr/>
        <a:lstStyle/>
        <a:p>
          <a:r>
            <a:rPr lang="cs-CZ" sz="2400" b="1" dirty="0" smtClean="0"/>
            <a:t>Hypotézy</a:t>
          </a:r>
          <a:endParaRPr lang="cs-CZ" sz="2400" b="1" dirty="0"/>
        </a:p>
      </dgm:t>
    </dgm:pt>
    <dgm:pt modelId="{B8461A6D-13DE-4088-A39F-4B9ECF3BB3B5}" type="parTrans" cxnId="{0FF25782-53BA-4946-8F3C-94CBEB08A79D}">
      <dgm:prSet/>
      <dgm:spPr/>
      <dgm:t>
        <a:bodyPr/>
        <a:lstStyle/>
        <a:p>
          <a:endParaRPr lang="cs-CZ"/>
        </a:p>
      </dgm:t>
    </dgm:pt>
    <dgm:pt modelId="{3ECA50BC-EE54-4A6D-BAC6-41B8F00FE2D4}" type="sibTrans" cxnId="{0FF25782-53BA-4946-8F3C-94CBEB08A79D}">
      <dgm:prSet/>
      <dgm:spPr/>
      <dgm:t>
        <a:bodyPr/>
        <a:lstStyle/>
        <a:p>
          <a:endParaRPr lang="cs-CZ"/>
        </a:p>
      </dgm:t>
    </dgm:pt>
    <dgm:pt modelId="{2E3695DE-7D04-4211-8297-AF9496F6526B}">
      <dgm:prSet phldrT="[Text]" custT="1"/>
      <dgm:spPr/>
      <dgm:t>
        <a:bodyPr/>
        <a:lstStyle/>
        <a:p>
          <a:r>
            <a:rPr lang="cs-CZ" sz="2400" b="1" dirty="0" smtClean="0"/>
            <a:t>Operacionalizace</a:t>
          </a:r>
          <a:endParaRPr lang="cs-CZ" sz="2400" b="1" dirty="0"/>
        </a:p>
      </dgm:t>
    </dgm:pt>
    <dgm:pt modelId="{8E7A3407-D896-442B-A4B8-A586B88AA9E5}" type="parTrans" cxnId="{51D32382-FECB-430B-B189-7DAF5BD1558A}">
      <dgm:prSet/>
      <dgm:spPr/>
      <dgm:t>
        <a:bodyPr/>
        <a:lstStyle/>
        <a:p>
          <a:endParaRPr lang="cs-CZ"/>
        </a:p>
      </dgm:t>
    </dgm:pt>
    <dgm:pt modelId="{B5311FCD-C414-434B-9749-DC43FBBE4F90}" type="sibTrans" cxnId="{51D32382-FECB-430B-B189-7DAF5BD1558A}">
      <dgm:prSet/>
      <dgm:spPr/>
      <dgm:t>
        <a:bodyPr/>
        <a:lstStyle/>
        <a:p>
          <a:endParaRPr lang="cs-CZ"/>
        </a:p>
      </dgm:t>
    </dgm:pt>
    <dgm:pt modelId="{04C06460-8F19-46C7-A8DC-27A305FE36D3}">
      <dgm:prSet phldrT="[Text]" custT="1"/>
      <dgm:spPr/>
      <dgm:t>
        <a:bodyPr/>
        <a:lstStyle/>
        <a:p>
          <a:r>
            <a:rPr lang="cs-CZ" sz="2400" b="1" dirty="0" smtClean="0"/>
            <a:t>Vzorkování</a:t>
          </a:r>
          <a:endParaRPr lang="cs-CZ" sz="2400" b="1" dirty="0"/>
        </a:p>
      </dgm:t>
    </dgm:pt>
    <dgm:pt modelId="{A4F0B638-36C3-4991-8E47-25275A7CE8D6}" type="parTrans" cxnId="{39F0C78D-538A-4914-921A-0808F127693E}">
      <dgm:prSet/>
      <dgm:spPr/>
      <dgm:t>
        <a:bodyPr/>
        <a:lstStyle/>
        <a:p>
          <a:endParaRPr lang="cs-CZ"/>
        </a:p>
      </dgm:t>
    </dgm:pt>
    <dgm:pt modelId="{A071525F-B31A-4889-B0CF-AE94842B3F40}" type="sibTrans" cxnId="{39F0C78D-538A-4914-921A-0808F127693E}">
      <dgm:prSet/>
      <dgm:spPr/>
      <dgm:t>
        <a:bodyPr/>
        <a:lstStyle/>
        <a:p>
          <a:endParaRPr lang="cs-CZ"/>
        </a:p>
      </dgm:t>
    </dgm:pt>
    <dgm:pt modelId="{58CA3E59-7CAA-4393-8724-82489C0DB259}">
      <dgm:prSet phldrT="[Text]" custT="1"/>
      <dgm:spPr/>
      <dgm:t>
        <a:bodyPr/>
        <a:lstStyle/>
        <a:p>
          <a:r>
            <a:rPr lang="cs-CZ" sz="2400" b="1" dirty="0" smtClean="0"/>
            <a:t>Sběr</a:t>
          </a:r>
          <a:endParaRPr lang="cs-CZ" sz="2400" b="1" dirty="0"/>
        </a:p>
      </dgm:t>
    </dgm:pt>
    <dgm:pt modelId="{4F994A7F-20A3-4783-8E75-E5D5F7F63299}" type="parTrans" cxnId="{6464C165-A56B-4EC2-A236-29B31540D80F}">
      <dgm:prSet/>
      <dgm:spPr/>
      <dgm:t>
        <a:bodyPr/>
        <a:lstStyle/>
        <a:p>
          <a:endParaRPr lang="cs-CZ"/>
        </a:p>
      </dgm:t>
    </dgm:pt>
    <dgm:pt modelId="{41669414-97D2-4008-9F95-15C0FDB551A9}" type="sibTrans" cxnId="{6464C165-A56B-4EC2-A236-29B31540D80F}">
      <dgm:prSet/>
      <dgm:spPr/>
      <dgm:t>
        <a:bodyPr/>
        <a:lstStyle/>
        <a:p>
          <a:endParaRPr lang="cs-CZ"/>
        </a:p>
      </dgm:t>
    </dgm:pt>
    <dgm:pt modelId="{C7DF3B54-66E7-4518-A77E-525086E9DFE4}">
      <dgm:prSet phldrT="[Text]" custT="1"/>
      <dgm:spPr/>
      <dgm:t>
        <a:bodyPr/>
        <a:lstStyle/>
        <a:p>
          <a:r>
            <a:rPr lang="cs-CZ" sz="2400" b="1" dirty="0" smtClean="0"/>
            <a:t>Interpretace</a:t>
          </a:r>
          <a:endParaRPr lang="cs-CZ" sz="2400" b="1" dirty="0"/>
        </a:p>
      </dgm:t>
    </dgm:pt>
    <dgm:pt modelId="{A1419784-E907-43CB-A37D-32AB15F60B43}" type="parTrans" cxnId="{6E8AFF8E-D385-4419-B48F-1D530C7C4C60}">
      <dgm:prSet/>
      <dgm:spPr/>
      <dgm:t>
        <a:bodyPr/>
        <a:lstStyle/>
        <a:p>
          <a:endParaRPr lang="cs-CZ"/>
        </a:p>
      </dgm:t>
    </dgm:pt>
    <dgm:pt modelId="{BCD45795-79E9-49AF-AD62-31A77CACFAEB}" type="sibTrans" cxnId="{6E8AFF8E-D385-4419-B48F-1D530C7C4C60}">
      <dgm:prSet/>
      <dgm:spPr/>
      <dgm:t>
        <a:bodyPr/>
        <a:lstStyle/>
        <a:p>
          <a:endParaRPr lang="cs-CZ"/>
        </a:p>
      </dgm:t>
    </dgm:pt>
    <dgm:pt modelId="{08478620-2AAB-4AD2-8EF1-82F41D3F0E50}">
      <dgm:prSet phldrT="[Text]" custT="1"/>
      <dgm:spPr/>
      <dgm:t>
        <a:bodyPr/>
        <a:lstStyle/>
        <a:p>
          <a:r>
            <a:rPr lang="cs-CZ" sz="2400" b="1" dirty="0" err="1" smtClean="0"/>
            <a:t>Validizace</a:t>
          </a:r>
          <a:endParaRPr lang="cs-CZ" sz="2400" b="1" dirty="0"/>
        </a:p>
      </dgm:t>
    </dgm:pt>
    <dgm:pt modelId="{219E2E6E-7041-43D0-8573-D8DC5311E23B}" type="parTrans" cxnId="{14A432EA-CBC5-474E-BC0D-731161F6CE78}">
      <dgm:prSet/>
      <dgm:spPr/>
      <dgm:t>
        <a:bodyPr/>
        <a:lstStyle/>
        <a:p>
          <a:endParaRPr lang="cs-CZ"/>
        </a:p>
      </dgm:t>
    </dgm:pt>
    <dgm:pt modelId="{DF600DA0-2204-4062-9DFB-E2C20CAA10B3}" type="sibTrans" cxnId="{14A432EA-CBC5-474E-BC0D-731161F6CE78}">
      <dgm:prSet/>
      <dgm:spPr/>
      <dgm:t>
        <a:bodyPr/>
        <a:lstStyle/>
        <a:p>
          <a:endParaRPr lang="cs-CZ"/>
        </a:p>
      </dgm:t>
    </dgm:pt>
    <dgm:pt modelId="{45D97453-1B1A-4ECA-A79A-83D55A1FBE9D}" type="pres">
      <dgm:prSet presAssocID="{DA333376-425E-42D3-96FF-9918171647A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E8167EA-89F3-4BE5-B7B4-2C54AB6CA3A9}" type="pres">
      <dgm:prSet presAssocID="{8050F337-27B8-4720-8E23-5041FFA50E1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2AE572-9A0E-4BC8-A3D9-E0E618896BFF}" type="pres">
      <dgm:prSet presAssocID="{66AC307D-2BA5-4C5F-85C3-11CDD8109BB1}" presName="sibTrans" presStyleLbl="sibTrans2D1" presStyleIdx="0" presStyleCnt="6"/>
      <dgm:spPr/>
      <dgm:t>
        <a:bodyPr/>
        <a:lstStyle/>
        <a:p>
          <a:endParaRPr lang="cs-CZ"/>
        </a:p>
      </dgm:t>
    </dgm:pt>
    <dgm:pt modelId="{452A9D29-1EBE-48A7-9F46-2B5EF72A6839}" type="pres">
      <dgm:prSet presAssocID="{66AC307D-2BA5-4C5F-85C3-11CDD8109BB1}" presName="connectorText" presStyleLbl="sibTrans2D1" presStyleIdx="0" presStyleCnt="6"/>
      <dgm:spPr/>
      <dgm:t>
        <a:bodyPr/>
        <a:lstStyle/>
        <a:p>
          <a:endParaRPr lang="cs-CZ"/>
        </a:p>
      </dgm:t>
    </dgm:pt>
    <dgm:pt modelId="{878233E8-DF07-4774-8578-64C7D6BDB662}" type="pres">
      <dgm:prSet presAssocID="{B047D958-940F-4594-8461-8F29FD9D6C5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7EE8D37-C89C-4627-970A-4D48BCD678B6}" type="pres">
      <dgm:prSet presAssocID="{3ECA50BC-EE54-4A6D-BAC6-41B8F00FE2D4}" presName="sibTrans" presStyleLbl="sibTrans2D1" presStyleIdx="1" presStyleCnt="6"/>
      <dgm:spPr/>
      <dgm:t>
        <a:bodyPr/>
        <a:lstStyle/>
        <a:p>
          <a:endParaRPr lang="cs-CZ"/>
        </a:p>
      </dgm:t>
    </dgm:pt>
    <dgm:pt modelId="{97BCD1FB-EDA4-4620-89B2-221E3766A775}" type="pres">
      <dgm:prSet presAssocID="{3ECA50BC-EE54-4A6D-BAC6-41B8F00FE2D4}" presName="connectorText" presStyleLbl="sibTrans2D1" presStyleIdx="1" presStyleCnt="6"/>
      <dgm:spPr/>
      <dgm:t>
        <a:bodyPr/>
        <a:lstStyle/>
        <a:p>
          <a:endParaRPr lang="cs-CZ"/>
        </a:p>
      </dgm:t>
    </dgm:pt>
    <dgm:pt modelId="{BF5379E6-21E3-4CD7-8C8A-61F82F586DCD}" type="pres">
      <dgm:prSet presAssocID="{2E3695DE-7D04-4211-8297-AF9496F6526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4F6E37A-ABAF-4FE2-A0D7-0BEF74A27D85}" type="pres">
      <dgm:prSet presAssocID="{B5311FCD-C414-434B-9749-DC43FBBE4F90}" presName="sibTrans" presStyleLbl="sibTrans2D1" presStyleIdx="2" presStyleCnt="6"/>
      <dgm:spPr/>
      <dgm:t>
        <a:bodyPr/>
        <a:lstStyle/>
        <a:p>
          <a:endParaRPr lang="cs-CZ"/>
        </a:p>
      </dgm:t>
    </dgm:pt>
    <dgm:pt modelId="{F0087A88-CFDE-4FC4-A860-33659A1D74DA}" type="pres">
      <dgm:prSet presAssocID="{B5311FCD-C414-434B-9749-DC43FBBE4F90}" presName="connectorText" presStyleLbl="sibTrans2D1" presStyleIdx="2" presStyleCnt="6"/>
      <dgm:spPr/>
      <dgm:t>
        <a:bodyPr/>
        <a:lstStyle/>
        <a:p>
          <a:endParaRPr lang="cs-CZ"/>
        </a:p>
      </dgm:t>
    </dgm:pt>
    <dgm:pt modelId="{F17CFE73-787B-4F0F-BDCE-9DC7F7E1A980}" type="pres">
      <dgm:prSet presAssocID="{04C06460-8F19-46C7-A8DC-27A305FE36D3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78BF68D-8532-4D4A-BF78-E784352D7E6A}" type="pres">
      <dgm:prSet presAssocID="{A071525F-B31A-4889-B0CF-AE94842B3F40}" presName="sibTrans" presStyleLbl="sibTrans2D1" presStyleIdx="3" presStyleCnt="6"/>
      <dgm:spPr/>
      <dgm:t>
        <a:bodyPr/>
        <a:lstStyle/>
        <a:p>
          <a:endParaRPr lang="cs-CZ"/>
        </a:p>
      </dgm:t>
    </dgm:pt>
    <dgm:pt modelId="{70197062-E184-4E47-A83A-210D3274FD7D}" type="pres">
      <dgm:prSet presAssocID="{A071525F-B31A-4889-B0CF-AE94842B3F40}" presName="connectorText" presStyleLbl="sibTrans2D1" presStyleIdx="3" presStyleCnt="6"/>
      <dgm:spPr/>
      <dgm:t>
        <a:bodyPr/>
        <a:lstStyle/>
        <a:p>
          <a:endParaRPr lang="cs-CZ"/>
        </a:p>
      </dgm:t>
    </dgm:pt>
    <dgm:pt modelId="{62868FEE-F09A-4BE1-8EBF-1113EF537EC5}" type="pres">
      <dgm:prSet presAssocID="{58CA3E59-7CAA-4393-8724-82489C0DB259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8DECE79-891E-43FE-9ADF-4C9FF6524188}" type="pres">
      <dgm:prSet presAssocID="{41669414-97D2-4008-9F95-15C0FDB551A9}" presName="sibTrans" presStyleLbl="sibTrans2D1" presStyleIdx="4" presStyleCnt="6"/>
      <dgm:spPr/>
      <dgm:t>
        <a:bodyPr/>
        <a:lstStyle/>
        <a:p>
          <a:endParaRPr lang="cs-CZ"/>
        </a:p>
      </dgm:t>
    </dgm:pt>
    <dgm:pt modelId="{FAE24CDB-651A-430D-B1DA-28968834A3F5}" type="pres">
      <dgm:prSet presAssocID="{41669414-97D2-4008-9F95-15C0FDB551A9}" presName="connectorText" presStyleLbl="sibTrans2D1" presStyleIdx="4" presStyleCnt="6"/>
      <dgm:spPr/>
      <dgm:t>
        <a:bodyPr/>
        <a:lstStyle/>
        <a:p>
          <a:endParaRPr lang="cs-CZ"/>
        </a:p>
      </dgm:t>
    </dgm:pt>
    <dgm:pt modelId="{F5E67DF3-3B7C-46EB-9D92-E600D1CA3D27}" type="pres">
      <dgm:prSet presAssocID="{C7DF3B54-66E7-4518-A77E-525086E9DFE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F949AD-2235-4B3B-8C7E-2BBEF3B27C0D}" type="pres">
      <dgm:prSet presAssocID="{BCD45795-79E9-49AF-AD62-31A77CACFAEB}" presName="sibTrans" presStyleLbl="sibTrans2D1" presStyleIdx="5" presStyleCnt="6"/>
      <dgm:spPr/>
      <dgm:t>
        <a:bodyPr/>
        <a:lstStyle/>
        <a:p>
          <a:endParaRPr lang="cs-CZ"/>
        </a:p>
      </dgm:t>
    </dgm:pt>
    <dgm:pt modelId="{85583567-58C4-421F-BDA9-4C826B2788CB}" type="pres">
      <dgm:prSet presAssocID="{BCD45795-79E9-49AF-AD62-31A77CACFAEB}" presName="connectorText" presStyleLbl="sibTrans2D1" presStyleIdx="5" presStyleCnt="6"/>
      <dgm:spPr/>
      <dgm:t>
        <a:bodyPr/>
        <a:lstStyle/>
        <a:p>
          <a:endParaRPr lang="cs-CZ"/>
        </a:p>
      </dgm:t>
    </dgm:pt>
    <dgm:pt modelId="{6FB8601C-4E16-489B-B6D8-7A42DADBE6CB}" type="pres">
      <dgm:prSet presAssocID="{08478620-2AAB-4AD2-8EF1-82F41D3F0E5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D35BC37-84A8-4ABA-BD16-33DD45B7EBF4}" type="presOf" srcId="{66AC307D-2BA5-4C5F-85C3-11CDD8109BB1}" destId="{452A9D29-1EBE-48A7-9F46-2B5EF72A6839}" srcOrd="1" destOrd="0" presId="urn:microsoft.com/office/officeart/2005/8/layout/process5"/>
    <dgm:cxn modelId="{FE4FF1B7-92D1-4BCB-9801-D0B7F6D4374B}" type="presOf" srcId="{C7DF3B54-66E7-4518-A77E-525086E9DFE4}" destId="{F5E67DF3-3B7C-46EB-9D92-E600D1CA3D27}" srcOrd="0" destOrd="0" presId="urn:microsoft.com/office/officeart/2005/8/layout/process5"/>
    <dgm:cxn modelId="{F181DCEB-2A7F-4E18-8C47-5266B4C1FBF2}" type="presOf" srcId="{B5311FCD-C414-434B-9749-DC43FBBE4F90}" destId="{F0087A88-CFDE-4FC4-A860-33659A1D74DA}" srcOrd="1" destOrd="0" presId="urn:microsoft.com/office/officeart/2005/8/layout/process5"/>
    <dgm:cxn modelId="{D41D0112-F1BE-4E07-AE26-96B13A44CEA5}" srcId="{DA333376-425E-42D3-96FF-9918171647AC}" destId="{8050F337-27B8-4720-8E23-5041FFA50E10}" srcOrd="0" destOrd="0" parTransId="{5C54AD5D-B76B-4241-A9A6-27B9082586E0}" sibTransId="{66AC307D-2BA5-4C5F-85C3-11CDD8109BB1}"/>
    <dgm:cxn modelId="{6E8AFF8E-D385-4419-B48F-1D530C7C4C60}" srcId="{DA333376-425E-42D3-96FF-9918171647AC}" destId="{C7DF3B54-66E7-4518-A77E-525086E9DFE4}" srcOrd="5" destOrd="0" parTransId="{A1419784-E907-43CB-A37D-32AB15F60B43}" sibTransId="{BCD45795-79E9-49AF-AD62-31A77CACFAEB}"/>
    <dgm:cxn modelId="{7AB5343B-0B9C-4A01-80C5-F45770504DEF}" type="presOf" srcId="{3ECA50BC-EE54-4A6D-BAC6-41B8F00FE2D4}" destId="{D7EE8D37-C89C-4627-970A-4D48BCD678B6}" srcOrd="0" destOrd="0" presId="urn:microsoft.com/office/officeart/2005/8/layout/process5"/>
    <dgm:cxn modelId="{FF8F5346-E93F-44CC-9345-6E053AEB23E4}" type="presOf" srcId="{8050F337-27B8-4720-8E23-5041FFA50E10}" destId="{BE8167EA-89F3-4BE5-B7B4-2C54AB6CA3A9}" srcOrd="0" destOrd="0" presId="urn:microsoft.com/office/officeart/2005/8/layout/process5"/>
    <dgm:cxn modelId="{CAF57D61-55CF-4669-BD06-F670F72F50BD}" type="presOf" srcId="{58CA3E59-7CAA-4393-8724-82489C0DB259}" destId="{62868FEE-F09A-4BE1-8EBF-1113EF537EC5}" srcOrd="0" destOrd="0" presId="urn:microsoft.com/office/officeart/2005/8/layout/process5"/>
    <dgm:cxn modelId="{67F7C32D-BE5C-452D-93E2-73F264FB6C32}" type="presOf" srcId="{B5311FCD-C414-434B-9749-DC43FBBE4F90}" destId="{74F6E37A-ABAF-4FE2-A0D7-0BEF74A27D85}" srcOrd="0" destOrd="0" presId="urn:microsoft.com/office/officeart/2005/8/layout/process5"/>
    <dgm:cxn modelId="{0505BF93-B558-469C-AFD0-85853F8E5887}" type="presOf" srcId="{66AC307D-2BA5-4C5F-85C3-11CDD8109BB1}" destId="{302AE572-9A0E-4BC8-A3D9-E0E618896BFF}" srcOrd="0" destOrd="0" presId="urn:microsoft.com/office/officeart/2005/8/layout/process5"/>
    <dgm:cxn modelId="{58A52C77-8EC1-4419-BF75-CE8B0D50A870}" type="presOf" srcId="{BCD45795-79E9-49AF-AD62-31A77CACFAEB}" destId="{85583567-58C4-421F-BDA9-4C826B2788CB}" srcOrd="1" destOrd="0" presId="urn:microsoft.com/office/officeart/2005/8/layout/process5"/>
    <dgm:cxn modelId="{6464C165-A56B-4EC2-A236-29B31540D80F}" srcId="{DA333376-425E-42D3-96FF-9918171647AC}" destId="{58CA3E59-7CAA-4393-8724-82489C0DB259}" srcOrd="4" destOrd="0" parTransId="{4F994A7F-20A3-4783-8E75-E5D5F7F63299}" sibTransId="{41669414-97D2-4008-9F95-15C0FDB551A9}"/>
    <dgm:cxn modelId="{2DBF21F6-F363-4296-9182-08118DE371F1}" type="presOf" srcId="{B047D958-940F-4594-8461-8F29FD9D6C56}" destId="{878233E8-DF07-4774-8578-64C7D6BDB662}" srcOrd="0" destOrd="0" presId="urn:microsoft.com/office/officeart/2005/8/layout/process5"/>
    <dgm:cxn modelId="{0FF25782-53BA-4946-8F3C-94CBEB08A79D}" srcId="{DA333376-425E-42D3-96FF-9918171647AC}" destId="{B047D958-940F-4594-8461-8F29FD9D6C56}" srcOrd="1" destOrd="0" parTransId="{B8461A6D-13DE-4088-A39F-4B9ECF3BB3B5}" sibTransId="{3ECA50BC-EE54-4A6D-BAC6-41B8F00FE2D4}"/>
    <dgm:cxn modelId="{3D4BEB65-D969-4396-BDB6-0496058C8C02}" type="presOf" srcId="{41669414-97D2-4008-9F95-15C0FDB551A9}" destId="{A8DECE79-891E-43FE-9ADF-4C9FF6524188}" srcOrd="0" destOrd="0" presId="urn:microsoft.com/office/officeart/2005/8/layout/process5"/>
    <dgm:cxn modelId="{9FBA3F13-12A5-431A-B7FB-C2A2C8AB0F56}" type="presOf" srcId="{3ECA50BC-EE54-4A6D-BAC6-41B8F00FE2D4}" destId="{97BCD1FB-EDA4-4620-89B2-221E3766A775}" srcOrd="1" destOrd="0" presId="urn:microsoft.com/office/officeart/2005/8/layout/process5"/>
    <dgm:cxn modelId="{39F0C78D-538A-4914-921A-0808F127693E}" srcId="{DA333376-425E-42D3-96FF-9918171647AC}" destId="{04C06460-8F19-46C7-A8DC-27A305FE36D3}" srcOrd="3" destOrd="0" parTransId="{A4F0B638-36C3-4991-8E47-25275A7CE8D6}" sibTransId="{A071525F-B31A-4889-B0CF-AE94842B3F40}"/>
    <dgm:cxn modelId="{D207C01F-BAFF-44CF-8910-59C03EF84713}" type="presOf" srcId="{04C06460-8F19-46C7-A8DC-27A305FE36D3}" destId="{F17CFE73-787B-4F0F-BDCE-9DC7F7E1A980}" srcOrd="0" destOrd="0" presId="urn:microsoft.com/office/officeart/2005/8/layout/process5"/>
    <dgm:cxn modelId="{5B6F1655-9B72-4779-8E20-34C484BC8920}" type="presOf" srcId="{08478620-2AAB-4AD2-8EF1-82F41D3F0E50}" destId="{6FB8601C-4E16-489B-B6D8-7A42DADBE6CB}" srcOrd="0" destOrd="0" presId="urn:microsoft.com/office/officeart/2005/8/layout/process5"/>
    <dgm:cxn modelId="{14A432EA-CBC5-474E-BC0D-731161F6CE78}" srcId="{DA333376-425E-42D3-96FF-9918171647AC}" destId="{08478620-2AAB-4AD2-8EF1-82F41D3F0E50}" srcOrd="6" destOrd="0" parTransId="{219E2E6E-7041-43D0-8573-D8DC5311E23B}" sibTransId="{DF600DA0-2204-4062-9DFB-E2C20CAA10B3}"/>
    <dgm:cxn modelId="{65973FE7-8B94-463C-9B0D-2ECF7844868F}" type="presOf" srcId="{BCD45795-79E9-49AF-AD62-31A77CACFAEB}" destId="{32F949AD-2235-4B3B-8C7E-2BBEF3B27C0D}" srcOrd="0" destOrd="0" presId="urn:microsoft.com/office/officeart/2005/8/layout/process5"/>
    <dgm:cxn modelId="{9C56D9D8-6950-4E12-99DB-9529E5E5F209}" type="presOf" srcId="{A071525F-B31A-4889-B0CF-AE94842B3F40}" destId="{70197062-E184-4E47-A83A-210D3274FD7D}" srcOrd="1" destOrd="0" presId="urn:microsoft.com/office/officeart/2005/8/layout/process5"/>
    <dgm:cxn modelId="{FB447FD0-C6DD-4A59-AE7E-D088F64EA920}" type="presOf" srcId="{2E3695DE-7D04-4211-8297-AF9496F6526B}" destId="{BF5379E6-21E3-4CD7-8C8A-61F82F586DCD}" srcOrd="0" destOrd="0" presId="urn:microsoft.com/office/officeart/2005/8/layout/process5"/>
    <dgm:cxn modelId="{6F4C3D0C-ABCD-42AF-A3AF-1028061FDB18}" type="presOf" srcId="{DA333376-425E-42D3-96FF-9918171647AC}" destId="{45D97453-1B1A-4ECA-A79A-83D55A1FBE9D}" srcOrd="0" destOrd="0" presId="urn:microsoft.com/office/officeart/2005/8/layout/process5"/>
    <dgm:cxn modelId="{51D32382-FECB-430B-B189-7DAF5BD1558A}" srcId="{DA333376-425E-42D3-96FF-9918171647AC}" destId="{2E3695DE-7D04-4211-8297-AF9496F6526B}" srcOrd="2" destOrd="0" parTransId="{8E7A3407-D896-442B-A4B8-A586B88AA9E5}" sibTransId="{B5311FCD-C414-434B-9749-DC43FBBE4F90}"/>
    <dgm:cxn modelId="{13C7439E-3F3C-49C6-BFA5-8C368D77E514}" type="presOf" srcId="{41669414-97D2-4008-9F95-15C0FDB551A9}" destId="{FAE24CDB-651A-430D-B1DA-28968834A3F5}" srcOrd="1" destOrd="0" presId="urn:microsoft.com/office/officeart/2005/8/layout/process5"/>
    <dgm:cxn modelId="{6BC67A16-A301-4798-BCC9-414EAF6325AE}" type="presOf" srcId="{A071525F-B31A-4889-B0CF-AE94842B3F40}" destId="{878BF68D-8532-4D4A-BF78-E784352D7E6A}" srcOrd="0" destOrd="0" presId="urn:microsoft.com/office/officeart/2005/8/layout/process5"/>
    <dgm:cxn modelId="{DD661F78-9DBA-4476-99D4-AC95BE53F900}" type="presParOf" srcId="{45D97453-1B1A-4ECA-A79A-83D55A1FBE9D}" destId="{BE8167EA-89F3-4BE5-B7B4-2C54AB6CA3A9}" srcOrd="0" destOrd="0" presId="urn:microsoft.com/office/officeart/2005/8/layout/process5"/>
    <dgm:cxn modelId="{D46F345D-442F-45D7-8529-D48D20FC6E34}" type="presParOf" srcId="{45D97453-1B1A-4ECA-A79A-83D55A1FBE9D}" destId="{302AE572-9A0E-4BC8-A3D9-E0E618896BFF}" srcOrd="1" destOrd="0" presId="urn:microsoft.com/office/officeart/2005/8/layout/process5"/>
    <dgm:cxn modelId="{A0EC6D5F-F4E8-424E-A7D1-EF51A66A86AD}" type="presParOf" srcId="{302AE572-9A0E-4BC8-A3D9-E0E618896BFF}" destId="{452A9D29-1EBE-48A7-9F46-2B5EF72A6839}" srcOrd="0" destOrd="0" presId="urn:microsoft.com/office/officeart/2005/8/layout/process5"/>
    <dgm:cxn modelId="{DBE592FA-8EF6-409D-BD4F-0209E85F1E68}" type="presParOf" srcId="{45D97453-1B1A-4ECA-A79A-83D55A1FBE9D}" destId="{878233E8-DF07-4774-8578-64C7D6BDB662}" srcOrd="2" destOrd="0" presId="urn:microsoft.com/office/officeart/2005/8/layout/process5"/>
    <dgm:cxn modelId="{E72E31CB-B4D4-4189-B436-C5C4BFED0349}" type="presParOf" srcId="{45D97453-1B1A-4ECA-A79A-83D55A1FBE9D}" destId="{D7EE8D37-C89C-4627-970A-4D48BCD678B6}" srcOrd="3" destOrd="0" presId="urn:microsoft.com/office/officeart/2005/8/layout/process5"/>
    <dgm:cxn modelId="{324BD9D0-D4C8-4FE1-8D75-4F01348C9477}" type="presParOf" srcId="{D7EE8D37-C89C-4627-970A-4D48BCD678B6}" destId="{97BCD1FB-EDA4-4620-89B2-221E3766A775}" srcOrd="0" destOrd="0" presId="urn:microsoft.com/office/officeart/2005/8/layout/process5"/>
    <dgm:cxn modelId="{9AE367C7-5942-4CCE-B974-71DD22A05AA9}" type="presParOf" srcId="{45D97453-1B1A-4ECA-A79A-83D55A1FBE9D}" destId="{BF5379E6-21E3-4CD7-8C8A-61F82F586DCD}" srcOrd="4" destOrd="0" presId="urn:microsoft.com/office/officeart/2005/8/layout/process5"/>
    <dgm:cxn modelId="{B536DF8C-673E-427B-A63F-5FFE57FF9777}" type="presParOf" srcId="{45D97453-1B1A-4ECA-A79A-83D55A1FBE9D}" destId="{74F6E37A-ABAF-4FE2-A0D7-0BEF74A27D85}" srcOrd="5" destOrd="0" presId="urn:microsoft.com/office/officeart/2005/8/layout/process5"/>
    <dgm:cxn modelId="{DA54EA3C-61F4-47F7-B6EC-56945E8D1BA5}" type="presParOf" srcId="{74F6E37A-ABAF-4FE2-A0D7-0BEF74A27D85}" destId="{F0087A88-CFDE-4FC4-A860-33659A1D74DA}" srcOrd="0" destOrd="0" presId="urn:microsoft.com/office/officeart/2005/8/layout/process5"/>
    <dgm:cxn modelId="{2B69907A-9828-42AF-A1F3-E71736597E00}" type="presParOf" srcId="{45D97453-1B1A-4ECA-A79A-83D55A1FBE9D}" destId="{F17CFE73-787B-4F0F-BDCE-9DC7F7E1A980}" srcOrd="6" destOrd="0" presId="urn:microsoft.com/office/officeart/2005/8/layout/process5"/>
    <dgm:cxn modelId="{732A90D5-5FB6-48B3-8F61-F9F93A9ABAA0}" type="presParOf" srcId="{45D97453-1B1A-4ECA-A79A-83D55A1FBE9D}" destId="{878BF68D-8532-4D4A-BF78-E784352D7E6A}" srcOrd="7" destOrd="0" presId="urn:microsoft.com/office/officeart/2005/8/layout/process5"/>
    <dgm:cxn modelId="{ABAB57DA-5EBC-424A-B36A-E6FCA8238E97}" type="presParOf" srcId="{878BF68D-8532-4D4A-BF78-E784352D7E6A}" destId="{70197062-E184-4E47-A83A-210D3274FD7D}" srcOrd="0" destOrd="0" presId="urn:microsoft.com/office/officeart/2005/8/layout/process5"/>
    <dgm:cxn modelId="{43DDC7EA-E126-46E6-BC86-615BB09B1107}" type="presParOf" srcId="{45D97453-1B1A-4ECA-A79A-83D55A1FBE9D}" destId="{62868FEE-F09A-4BE1-8EBF-1113EF537EC5}" srcOrd="8" destOrd="0" presId="urn:microsoft.com/office/officeart/2005/8/layout/process5"/>
    <dgm:cxn modelId="{EF7BA9D9-FDB8-494A-ABBB-1A8B29294433}" type="presParOf" srcId="{45D97453-1B1A-4ECA-A79A-83D55A1FBE9D}" destId="{A8DECE79-891E-43FE-9ADF-4C9FF6524188}" srcOrd="9" destOrd="0" presId="urn:microsoft.com/office/officeart/2005/8/layout/process5"/>
    <dgm:cxn modelId="{5B5AC8A9-807A-45A8-A877-8D973B50AFBB}" type="presParOf" srcId="{A8DECE79-891E-43FE-9ADF-4C9FF6524188}" destId="{FAE24CDB-651A-430D-B1DA-28968834A3F5}" srcOrd="0" destOrd="0" presId="urn:microsoft.com/office/officeart/2005/8/layout/process5"/>
    <dgm:cxn modelId="{8500CC9E-DD64-456A-B0ED-55D185AA05A1}" type="presParOf" srcId="{45D97453-1B1A-4ECA-A79A-83D55A1FBE9D}" destId="{F5E67DF3-3B7C-46EB-9D92-E600D1CA3D27}" srcOrd="10" destOrd="0" presId="urn:microsoft.com/office/officeart/2005/8/layout/process5"/>
    <dgm:cxn modelId="{AC46AD19-865C-4F35-9230-90E5F71E2966}" type="presParOf" srcId="{45D97453-1B1A-4ECA-A79A-83D55A1FBE9D}" destId="{32F949AD-2235-4B3B-8C7E-2BBEF3B27C0D}" srcOrd="11" destOrd="0" presId="urn:microsoft.com/office/officeart/2005/8/layout/process5"/>
    <dgm:cxn modelId="{CA37C8A9-61E8-4056-B34F-E02AEF378CB6}" type="presParOf" srcId="{32F949AD-2235-4B3B-8C7E-2BBEF3B27C0D}" destId="{85583567-58C4-421F-BDA9-4C826B2788CB}" srcOrd="0" destOrd="0" presId="urn:microsoft.com/office/officeart/2005/8/layout/process5"/>
    <dgm:cxn modelId="{BCA150E7-9119-4ED6-8898-DC075DBC7C60}" type="presParOf" srcId="{45D97453-1B1A-4ECA-A79A-83D55A1FBE9D}" destId="{6FB8601C-4E16-489B-B6D8-7A42DADBE6CB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760651-DD5B-4A00-8492-EE6EEC2FBEC6}" type="doc">
      <dgm:prSet loTypeId="urn:microsoft.com/office/officeart/2005/8/layout/cycle6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cs-CZ"/>
        </a:p>
      </dgm:t>
    </dgm:pt>
    <dgm:pt modelId="{BC2CCD7F-1753-440B-B954-8B64FA55A271}">
      <dgm:prSet phldrT="[Text]"/>
      <dgm:spPr/>
      <dgm:t>
        <a:bodyPr/>
        <a:lstStyle/>
        <a:p>
          <a:r>
            <a:rPr lang="cs-CZ" b="1" dirty="0" smtClean="0"/>
            <a:t>Případ – Sběr – interpretace</a:t>
          </a:r>
          <a:endParaRPr lang="cs-CZ" b="1" dirty="0"/>
        </a:p>
      </dgm:t>
    </dgm:pt>
    <dgm:pt modelId="{50530125-13BF-48F4-A865-D2F73F89BFC3}" type="parTrans" cxnId="{9FBBBA92-ED1F-4969-90CD-29CF5771211A}">
      <dgm:prSet/>
      <dgm:spPr/>
      <dgm:t>
        <a:bodyPr/>
        <a:lstStyle/>
        <a:p>
          <a:endParaRPr lang="cs-CZ"/>
        </a:p>
      </dgm:t>
    </dgm:pt>
    <dgm:pt modelId="{9974E0CE-0351-437F-8B7E-5138545AF553}" type="sibTrans" cxnId="{9FBBBA92-ED1F-4969-90CD-29CF5771211A}">
      <dgm:prSet/>
      <dgm:spPr/>
      <dgm:t>
        <a:bodyPr/>
        <a:lstStyle/>
        <a:p>
          <a:endParaRPr lang="cs-CZ"/>
        </a:p>
      </dgm:t>
    </dgm:pt>
    <dgm:pt modelId="{8C1D109F-37E0-48D5-975D-0D669B8C77F1}">
      <dgm:prSet phldrT="[Text]"/>
      <dgm:spPr/>
      <dgm:t>
        <a:bodyPr/>
        <a:lstStyle/>
        <a:p>
          <a:r>
            <a:rPr lang="cs-CZ" b="1" dirty="0" smtClean="0"/>
            <a:t>Případ – Sběr – interpretace</a:t>
          </a:r>
          <a:endParaRPr lang="cs-CZ" b="1" dirty="0"/>
        </a:p>
      </dgm:t>
    </dgm:pt>
    <dgm:pt modelId="{8E3BAFE7-01EB-4DFE-A883-969C9BF87C64}" type="parTrans" cxnId="{CD3FDB80-8EF0-4830-BDDF-BF6E010FD2EF}">
      <dgm:prSet/>
      <dgm:spPr/>
      <dgm:t>
        <a:bodyPr/>
        <a:lstStyle/>
        <a:p>
          <a:endParaRPr lang="cs-CZ"/>
        </a:p>
      </dgm:t>
    </dgm:pt>
    <dgm:pt modelId="{F2C00980-6DCF-4336-936F-D7434AC4DF6F}" type="sibTrans" cxnId="{CD3FDB80-8EF0-4830-BDDF-BF6E010FD2EF}">
      <dgm:prSet/>
      <dgm:spPr/>
      <dgm:t>
        <a:bodyPr/>
        <a:lstStyle/>
        <a:p>
          <a:endParaRPr lang="cs-CZ"/>
        </a:p>
      </dgm:t>
    </dgm:pt>
    <dgm:pt modelId="{43AF0041-BFC3-4399-9C2E-A118F45DADB2}">
      <dgm:prSet phldrT="[Text]"/>
      <dgm:spPr/>
      <dgm:t>
        <a:bodyPr/>
        <a:lstStyle/>
        <a:p>
          <a:r>
            <a:rPr lang="cs-CZ" b="1" dirty="0" smtClean="0"/>
            <a:t>Případ – Sběr – interpretace</a:t>
          </a:r>
          <a:endParaRPr lang="cs-CZ" b="1" dirty="0"/>
        </a:p>
      </dgm:t>
    </dgm:pt>
    <dgm:pt modelId="{2B33546D-B59E-4470-AD3D-58A8F0B7FE5D}" type="parTrans" cxnId="{11E7256B-8E05-462A-AC7E-5B87F539CC1F}">
      <dgm:prSet/>
      <dgm:spPr/>
      <dgm:t>
        <a:bodyPr/>
        <a:lstStyle/>
        <a:p>
          <a:endParaRPr lang="cs-CZ"/>
        </a:p>
      </dgm:t>
    </dgm:pt>
    <dgm:pt modelId="{82B9733E-F587-444B-BED9-4863F90C174B}" type="sibTrans" cxnId="{11E7256B-8E05-462A-AC7E-5B87F539CC1F}">
      <dgm:prSet/>
      <dgm:spPr/>
      <dgm:t>
        <a:bodyPr/>
        <a:lstStyle/>
        <a:p>
          <a:endParaRPr lang="cs-CZ"/>
        </a:p>
      </dgm:t>
    </dgm:pt>
    <dgm:pt modelId="{63C5085B-DAA3-4C12-9512-A3BE13F29267}" type="pres">
      <dgm:prSet presAssocID="{61760651-DD5B-4A00-8492-EE6EEC2FBEC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CFC57D2-EC7F-4276-B7CE-FBD348A49D88}" type="pres">
      <dgm:prSet presAssocID="{BC2CCD7F-1753-440B-B954-8B64FA55A27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93C70F5-9922-4037-83A6-6E3989CDDDBF}" type="pres">
      <dgm:prSet presAssocID="{BC2CCD7F-1753-440B-B954-8B64FA55A271}" presName="spNode" presStyleCnt="0"/>
      <dgm:spPr/>
    </dgm:pt>
    <dgm:pt modelId="{2D0EC834-B11F-4143-B4FC-AFE242BFBB80}" type="pres">
      <dgm:prSet presAssocID="{9974E0CE-0351-437F-8B7E-5138545AF553}" presName="sibTrans" presStyleLbl="sibTrans1D1" presStyleIdx="0" presStyleCnt="3"/>
      <dgm:spPr/>
      <dgm:t>
        <a:bodyPr/>
        <a:lstStyle/>
        <a:p>
          <a:endParaRPr lang="cs-CZ"/>
        </a:p>
      </dgm:t>
    </dgm:pt>
    <dgm:pt modelId="{9E1B8398-B3E0-46E1-A18E-75FE071C3D11}" type="pres">
      <dgm:prSet presAssocID="{8C1D109F-37E0-48D5-975D-0D669B8C77F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89ABC3E-B704-47B1-A22A-21CDB08B5861}" type="pres">
      <dgm:prSet presAssocID="{8C1D109F-37E0-48D5-975D-0D669B8C77F1}" presName="spNode" presStyleCnt="0"/>
      <dgm:spPr/>
    </dgm:pt>
    <dgm:pt modelId="{E76056FA-CC58-4B66-8D3A-71597D9B671C}" type="pres">
      <dgm:prSet presAssocID="{F2C00980-6DCF-4336-936F-D7434AC4DF6F}" presName="sibTrans" presStyleLbl="sibTrans1D1" presStyleIdx="1" presStyleCnt="3"/>
      <dgm:spPr/>
      <dgm:t>
        <a:bodyPr/>
        <a:lstStyle/>
        <a:p>
          <a:endParaRPr lang="cs-CZ"/>
        </a:p>
      </dgm:t>
    </dgm:pt>
    <dgm:pt modelId="{9298AAD8-1BD3-4718-B820-11F4C718764C}" type="pres">
      <dgm:prSet presAssocID="{43AF0041-BFC3-4399-9C2E-A118F45DADB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5A651B-76DA-4AD3-B809-E054642B35EE}" type="pres">
      <dgm:prSet presAssocID="{43AF0041-BFC3-4399-9C2E-A118F45DADB2}" presName="spNode" presStyleCnt="0"/>
      <dgm:spPr/>
    </dgm:pt>
    <dgm:pt modelId="{A545FBF1-7C1A-42C3-8546-0240C9B3BC21}" type="pres">
      <dgm:prSet presAssocID="{82B9733E-F587-444B-BED9-4863F90C174B}" presName="sibTrans" presStyleLbl="sibTrans1D1" presStyleIdx="2" presStyleCnt="3"/>
      <dgm:spPr/>
      <dgm:t>
        <a:bodyPr/>
        <a:lstStyle/>
        <a:p>
          <a:endParaRPr lang="cs-CZ"/>
        </a:p>
      </dgm:t>
    </dgm:pt>
  </dgm:ptLst>
  <dgm:cxnLst>
    <dgm:cxn modelId="{0ABF6B9B-5F2F-48EC-A922-C417E321A896}" type="presOf" srcId="{BC2CCD7F-1753-440B-B954-8B64FA55A271}" destId="{0CFC57D2-EC7F-4276-B7CE-FBD348A49D88}" srcOrd="0" destOrd="0" presId="urn:microsoft.com/office/officeart/2005/8/layout/cycle6"/>
    <dgm:cxn modelId="{BCD528B6-7D67-437A-987C-B74B4EF5AE25}" type="presOf" srcId="{82B9733E-F587-444B-BED9-4863F90C174B}" destId="{A545FBF1-7C1A-42C3-8546-0240C9B3BC21}" srcOrd="0" destOrd="0" presId="urn:microsoft.com/office/officeart/2005/8/layout/cycle6"/>
    <dgm:cxn modelId="{CACA1382-E1A5-43AA-A24D-4BAECD413EC7}" type="presOf" srcId="{43AF0041-BFC3-4399-9C2E-A118F45DADB2}" destId="{9298AAD8-1BD3-4718-B820-11F4C718764C}" srcOrd="0" destOrd="0" presId="urn:microsoft.com/office/officeart/2005/8/layout/cycle6"/>
    <dgm:cxn modelId="{E62FC395-FEE7-4273-93D9-03A1DFD5757F}" type="presOf" srcId="{61760651-DD5B-4A00-8492-EE6EEC2FBEC6}" destId="{63C5085B-DAA3-4C12-9512-A3BE13F29267}" srcOrd="0" destOrd="0" presId="urn:microsoft.com/office/officeart/2005/8/layout/cycle6"/>
    <dgm:cxn modelId="{9FBBBA92-ED1F-4969-90CD-29CF5771211A}" srcId="{61760651-DD5B-4A00-8492-EE6EEC2FBEC6}" destId="{BC2CCD7F-1753-440B-B954-8B64FA55A271}" srcOrd="0" destOrd="0" parTransId="{50530125-13BF-48F4-A865-D2F73F89BFC3}" sibTransId="{9974E0CE-0351-437F-8B7E-5138545AF553}"/>
    <dgm:cxn modelId="{CD3FDB80-8EF0-4830-BDDF-BF6E010FD2EF}" srcId="{61760651-DD5B-4A00-8492-EE6EEC2FBEC6}" destId="{8C1D109F-37E0-48D5-975D-0D669B8C77F1}" srcOrd="1" destOrd="0" parTransId="{8E3BAFE7-01EB-4DFE-A883-969C9BF87C64}" sibTransId="{F2C00980-6DCF-4336-936F-D7434AC4DF6F}"/>
    <dgm:cxn modelId="{FF993DD6-6DF5-4A83-97EE-3EAE81BF4E42}" type="presOf" srcId="{8C1D109F-37E0-48D5-975D-0D669B8C77F1}" destId="{9E1B8398-B3E0-46E1-A18E-75FE071C3D11}" srcOrd="0" destOrd="0" presId="urn:microsoft.com/office/officeart/2005/8/layout/cycle6"/>
    <dgm:cxn modelId="{E089FD77-3C26-4724-A0C5-39A78282D82F}" type="presOf" srcId="{9974E0CE-0351-437F-8B7E-5138545AF553}" destId="{2D0EC834-B11F-4143-B4FC-AFE242BFBB80}" srcOrd="0" destOrd="0" presId="urn:microsoft.com/office/officeart/2005/8/layout/cycle6"/>
    <dgm:cxn modelId="{82503880-FF7E-4BD8-A3AF-6A1FF59E90AB}" type="presOf" srcId="{F2C00980-6DCF-4336-936F-D7434AC4DF6F}" destId="{E76056FA-CC58-4B66-8D3A-71597D9B671C}" srcOrd="0" destOrd="0" presId="urn:microsoft.com/office/officeart/2005/8/layout/cycle6"/>
    <dgm:cxn modelId="{11E7256B-8E05-462A-AC7E-5B87F539CC1F}" srcId="{61760651-DD5B-4A00-8492-EE6EEC2FBEC6}" destId="{43AF0041-BFC3-4399-9C2E-A118F45DADB2}" srcOrd="2" destOrd="0" parTransId="{2B33546D-B59E-4470-AD3D-58A8F0B7FE5D}" sibTransId="{82B9733E-F587-444B-BED9-4863F90C174B}"/>
    <dgm:cxn modelId="{5F0AEEA2-283C-4EE3-B8F3-56F24BA00D1B}" type="presParOf" srcId="{63C5085B-DAA3-4C12-9512-A3BE13F29267}" destId="{0CFC57D2-EC7F-4276-B7CE-FBD348A49D88}" srcOrd="0" destOrd="0" presId="urn:microsoft.com/office/officeart/2005/8/layout/cycle6"/>
    <dgm:cxn modelId="{3C1BA645-85B7-4B8C-889A-4664D7D7936A}" type="presParOf" srcId="{63C5085B-DAA3-4C12-9512-A3BE13F29267}" destId="{693C70F5-9922-4037-83A6-6E3989CDDDBF}" srcOrd="1" destOrd="0" presId="urn:microsoft.com/office/officeart/2005/8/layout/cycle6"/>
    <dgm:cxn modelId="{62F3B767-F85A-44F0-AEAF-79484671CFEC}" type="presParOf" srcId="{63C5085B-DAA3-4C12-9512-A3BE13F29267}" destId="{2D0EC834-B11F-4143-B4FC-AFE242BFBB80}" srcOrd="2" destOrd="0" presId="urn:microsoft.com/office/officeart/2005/8/layout/cycle6"/>
    <dgm:cxn modelId="{6463ADB4-ED77-4274-8E30-85A3208C5FAE}" type="presParOf" srcId="{63C5085B-DAA3-4C12-9512-A3BE13F29267}" destId="{9E1B8398-B3E0-46E1-A18E-75FE071C3D11}" srcOrd="3" destOrd="0" presId="urn:microsoft.com/office/officeart/2005/8/layout/cycle6"/>
    <dgm:cxn modelId="{023B70CB-2A0E-4959-97E7-5BBEDBD99D74}" type="presParOf" srcId="{63C5085B-DAA3-4C12-9512-A3BE13F29267}" destId="{989ABC3E-B704-47B1-A22A-21CDB08B5861}" srcOrd="4" destOrd="0" presId="urn:microsoft.com/office/officeart/2005/8/layout/cycle6"/>
    <dgm:cxn modelId="{834C2C73-5ECD-4B85-A336-F37B7C16E32B}" type="presParOf" srcId="{63C5085B-DAA3-4C12-9512-A3BE13F29267}" destId="{E76056FA-CC58-4B66-8D3A-71597D9B671C}" srcOrd="5" destOrd="0" presId="urn:microsoft.com/office/officeart/2005/8/layout/cycle6"/>
    <dgm:cxn modelId="{BF507A17-A12A-49C5-B6A5-39728265B608}" type="presParOf" srcId="{63C5085B-DAA3-4C12-9512-A3BE13F29267}" destId="{9298AAD8-1BD3-4718-B820-11F4C718764C}" srcOrd="6" destOrd="0" presId="urn:microsoft.com/office/officeart/2005/8/layout/cycle6"/>
    <dgm:cxn modelId="{D6B70626-55BC-4C41-A4A4-D60CC8300025}" type="presParOf" srcId="{63C5085B-DAA3-4C12-9512-A3BE13F29267}" destId="{4D5A651B-76DA-4AD3-B809-E054642B35EE}" srcOrd="7" destOrd="0" presId="urn:microsoft.com/office/officeart/2005/8/layout/cycle6"/>
    <dgm:cxn modelId="{904C8210-4922-4723-A5FE-0311611ECC1A}" type="presParOf" srcId="{63C5085B-DAA3-4C12-9512-A3BE13F29267}" destId="{A545FBF1-7C1A-42C3-8546-0240C9B3BC21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167EA-89F3-4BE5-B7B4-2C54AB6CA3A9}">
      <dsp:nvSpPr>
        <dsp:cNvPr id="0" name=""/>
        <dsp:cNvSpPr/>
      </dsp:nvSpPr>
      <dsp:spPr>
        <a:xfrm>
          <a:off x="267990" y="2063"/>
          <a:ext cx="1810748" cy="108644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Teorie</a:t>
          </a:r>
          <a:endParaRPr lang="cs-CZ" sz="2400" b="1" kern="1200" dirty="0"/>
        </a:p>
      </dsp:txBody>
      <dsp:txXfrm>
        <a:off x="267990" y="2063"/>
        <a:ext cx="1810748" cy="1086448"/>
      </dsp:txXfrm>
    </dsp:sp>
    <dsp:sp modelId="{302AE572-9A0E-4BC8-A3D9-E0E618896BFF}">
      <dsp:nvSpPr>
        <dsp:cNvPr id="0" name=""/>
        <dsp:cNvSpPr/>
      </dsp:nvSpPr>
      <dsp:spPr>
        <a:xfrm>
          <a:off x="2238084" y="320755"/>
          <a:ext cx="383878" cy="449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2238084" y="320755"/>
        <a:ext cx="383878" cy="449065"/>
      </dsp:txXfrm>
    </dsp:sp>
    <dsp:sp modelId="{878233E8-DF07-4774-8578-64C7D6BDB662}">
      <dsp:nvSpPr>
        <dsp:cNvPr id="0" name=""/>
        <dsp:cNvSpPr/>
      </dsp:nvSpPr>
      <dsp:spPr>
        <a:xfrm>
          <a:off x="2803037" y="2063"/>
          <a:ext cx="1810748" cy="1086448"/>
        </a:xfrm>
        <a:prstGeom prst="roundRect">
          <a:avLst>
            <a:gd name="adj" fmla="val 10000"/>
          </a:avLst>
        </a:prstGeom>
        <a:solidFill>
          <a:schemeClr val="accent3">
            <a:hueOff val="-2300600"/>
            <a:satOff val="-6064"/>
            <a:lumOff val="-1569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Hypotézy</a:t>
          </a:r>
          <a:endParaRPr lang="cs-CZ" sz="2400" b="1" kern="1200" dirty="0"/>
        </a:p>
      </dsp:txBody>
      <dsp:txXfrm>
        <a:off x="2803037" y="2063"/>
        <a:ext cx="1810748" cy="1086448"/>
      </dsp:txXfrm>
    </dsp:sp>
    <dsp:sp modelId="{D7EE8D37-C89C-4627-970A-4D48BCD678B6}">
      <dsp:nvSpPr>
        <dsp:cNvPr id="0" name=""/>
        <dsp:cNvSpPr/>
      </dsp:nvSpPr>
      <dsp:spPr>
        <a:xfrm>
          <a:off x="4773131" y="320755"/>
          <a:ext cx="383878" cy="449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2760720"/>
            <a:satOff val="-7277"/>
            <a:lumOff val="-1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>
        <a:off x="4773131" y="320755"/>
        <a:ext cx="383878" cy="449065"/>
      </dsp:txXfrm>
    </dsp:sp>
    <dsp:sp modelId="{BF5379E6-21E3-4CD7-8C8A-61F82F586DCD}">
      <dsp:nvSpPr>
        <dsp:cNvPr id="0" name=""/>
        <dsp:cNvSpPr/>
      </dsp:nvSpPr>
      <dsp:spPr>
        <a:xfrm>
          <a:off x="5338085" y="2063"/>
          <a:ext cx="1810748" cy="1086448"/>
        </a:xfrm>
        <a:prstGeom prst="roundRect">
          <a:avLst>
            <a:gd name="adj" fmla="val 10000"/>
          </a:avLst>
        </a:prstGeom>
        <a:solidFill>
          <a:schemeClr val="accent3">
            <a:hueOff val="-4601200"/>
            <a:satOff val="-12128"/>
            <a:lumOff val="-3137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Operacionalizace</a:t>
          </a:r>
          <a:endParaRPr lang="cs-CZ" sz="2400" b="1" kern="1200" dirty="0"/>
        </a:p>
      </dsp:txBody>
      <dsp:txXfrm>
        <a:off x="5338085" y="2063"/>
        <a:ext cx="1810748" cy="1086448"/>
      </dsp:txXfrm>
    </dsp:sp>
    <dsp:sp modelId="{74F6E37A-ABAF-4FE2-A0D7-0BEF74A27D85}">
      <dsp:nvSpPr>
        <dsp:cNvPr id="0" name=""/>
        <dsp:cNvSpPr/>
      </dsp:nvSpPr>
      <dsp:spPr>
        <a:xfrm rot="5400000">
          <a:off x="6051519" y="1215264"/>
          <a:ext cx="383878" cy="449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5521439"/>
            <a:satOff val="-14554"/>
            <a:lumOff val="-3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5400000">
        <a:off x="6051519" y="1215264"/>
        <a:ext cx="383878" cy="449065"/>
      </dsp:txXfrm>
    </dsp:sp>
    <dsp:sp modelId="{F17CFE73-787B-4F0F-BDCE-9DC7F7E1A980}">
      <dsp:nvSpPr>
        <dsp:cNvPr id="0" name=""/>
        <dsp:cNvSpPr/>
      </dsp:nvSpPr>
      <dsp:spPr>
        <a:xfrm>
          <a:off x="5338085" y="1812811"/>
          <a:ext cx="1810748" cy="1086448"/>
        </a:xfrm>
        <a:prstGeom prst="roundRect">
          <a:avLst>
            <a:gd name="adj" fmla="val 10000"/>
          </a:avLst>
        </a:prstGeom>
        <a:solidFill>
          <a:schemeClr val="accent3">
            <a:hueOff val="-6901799"/>
            <a:satOff val="-18192"/>
            <a:lumOff val="-4706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Vzorkování</a:t>
          </a:r>
          <a:endParaRPr lang="cs-CZ" sz="2400" b="1" kern="1200" dirty="0"/>
        </a:p>
      </dsp:txBody>
      <dsp:txXfrm>
        <a:off x="5338085" y="1812811"/>
        <a:ext cx="1810748" cy="1086448"/>
      </dsp:txXfrm>
    </dsp:sp>
    <dsp:sp modelId="{878BF68D-8532-4D4A-BF78-E784352D7E6A}">
      <dsp:nvSpPr>
        <dsp:cNvPr id="0" name=""/>
        <dsp:cNvSpPr/>
      </dsp:nvSpPr>
      <dsp:spPr>
        <a:xfrm rot="10800000">
          <a:off x="4794860" y="2131503"/>
          <a:ext cx="383878" cy="449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8282159"/>
            <a:satOff val="-21831"/>
            <a:lumOff val="-5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0800000">
        <a:off x="4794860" y="2131503"/>
        <a:ext cx="383878" cy="449065"/>
      </dsp:txXfrm>
    </dsp:sp>
    <dsp:sp modelId="{62868FEE-F09A-4BE1-8EBF-1113EF537EC5}">
      <dsp:nvSpPr>
        <dsp:cNvPr id="0" name=""/>
        <dsp:cNvSpPr/>
      </dsp:nvSpPr>
      <dsp:spPr>
        <a:xfrm>
          <a:off x="2803037" y="1812811"/>
          <a:ext cx="1810748" cy="1086448"/>
        </a:xfrm>
        <a:prstGeom prst="roundRect">
          <a:avLst>
            <a:gd name="adj" fmla="val 10000"/>
          </a:avLst>
        </a:prstGeom>
        <a:solidFill>
          <a:schemeClr val="accent3">
            <a:hueOff val="-9202399"/>
            <a:satOff val="-24257"/>
            <a:lumOff val="-627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Sběr</a:t>
          </a:r>
          <a:endParaRPr lang="cs-CZ" sz="2400" b="1" kern="1200" dirty="0"/>
        </a:p>
      </dsp:txBody>
      <dsp:txXfrm>
        <a:off x="2803037" y="1812811"/>
        <a:ext cx="1810748" cy="1086448"/>
      </dsp:txXfrm>
    </dsp:sp>
    <dsp:sp modelId="{A8DECE79-891E-43FE-9ADF-4C9FF6524188}">
      <dsp:nvSpPr>
        <dsp:cNvPr id="0" name=""/>
        <dsp:cNvSpPr/>
      </dsp:nvSpPr>
      <dsp:spPr>
        <a:xfrm rot="10800000">
          <a:off x="2259813" y="2131503"/>
          <a:ext cx="383878" cy="449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1042878"/>
            <a:satOff val="-29108"/>
            <a:lumOff val="-75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10800000">
        <a:off x="2259813" y="2131503"/>
        <a:ext cx="383878" cy="449065"/>
      </dsp:txXfrm>
    </dsp:sp>
    <dsp:sp modelId="{F5E67DF3-3B7C-46EB-9D92-E600D1CA3D27}">
      <dsp:nvSpPr>
        <dsp:cNvPr id="0" name=""/>
        <dsp:cNvSpPr/>
      </dsp:nvSpPr>
      <dsp:spPr>
        <a:xfrm>
          <a:off x="267990" y="1812811"/>
          <a:ext cx="1810748" cy="1086448"/>
        </a:xfrm>
        <a:prstGeom prst="roundRect">
          <a:avLst>
            <a:gd name="adj" fmla="val 10000"/>
          </a:avLst>
        </a:prstGeom>
        <a:solidFill>
          <a:schemeClr val="accent3">
            <a:hueOff val="-11502998"/>
            <a:satOff val="-30321"/>
            <a:lumOff val="-7843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/>
            <a:t>Interpretace</a:t>
          </a:r>
          <a:endParaRPr lang="cs-CZ" sz="2400" b="1" kern="1200" dirty="0"/>
        </a:p>
      </dsp:txBody>
      <dsp:txXfrm>
        <a:off x="267990" y="1812811"/>
        <a:ext cx="1810748" cy="1086448"/>
      </dsp:txXfrm>
    </dsp:sp>
    <dsp:sp modelId="{32F949AD-2235-4B3B-8C7E-2BBEF3B27C0D}">
      <dsp:nvSpPr>
        <dsp:cNvPr id="0" name=""/>
        <dsp:cNvSpPr/>
      </dsp:nvSpPr>
      <dsp:spPr>
        <a:xfrm rot="5400000">
          <a:off x="981425" y="3026012"/>
          <a:ext cx="383878" cy="4490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900" kern="1200"/>
        </a:p>
      </dsp:txBody>
      <dsp:txXfrm rot="5400000">
        <a:off x="981425" y="3026012"/>
        <a:ext cx="383878" cy="449065"/>
      </dsp:txXfrm>
    </dsp:sp>
    <dsp:sp modelId="{6FB8601C-4E16-489B-B6D8-7A42DADBE6CB}">
      <dsp:nvSpPr>
        <dsp:cNvPr id="0" name=""/>
        <dsp:cNvSpPr/>
      </dsp:nvSpPr>
      <dsp:spPr>
        <a:xfrm>
          <a:off x="267990" y="3623559"/>
          <a:ext cx="1810748" cy="1086448"/>
        </a:xfrm>
        <a:prstGeom prst="roundRect">
          <a:avLst>
            <a:gd name="adj" fmla="val 10000"/>
          </a:avLst>
        </a:prstGeom>
        <a:solidFill>
          <a:schemeClr val="accent3">
            <a:hueOff val="-13803598"/>
            <a:satOff val="-36385"/>
            <a:lumOff val="-9412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err="1" smtClean="0"/>
            <a:t>Validizace</a:t>
          </a:r>
          <a:endParaRPr lang="cs-CZ" sz="2400" b="1" kern="1200" dirty="0"/>
        </a:p>
      </dsp:txBody>
      <dsp:txXfrm>
        <a:off x="267990" y="3623559"/>
        <a:ext cx="1810748" cy="108644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FC57D2-EC7F-4276-B7CE-FBD348A49D88}">
      <dsp:nvSpPr>
        <dsp:cNvPr id="0" name=""/>
        <dsp:cNvSpPr/>
      </dsp:nvSpPr>
      <dsp:spPr>
        <a:xfrm>
          <a:off x="2313819" y="2212"/>
          <a:ext cx="2285128" cy="148533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Případ – Sběr – interpretace</a:t>
          </a:r>
          <a:endParaRPr lang="cs-CZ" sz="2700" b="1" kern="1200" dirty="0"/>
        </a:p>
      </dsp:txBody>
      <dsp:txXfrm>
        <a:off x="2313819" y="2212"/>
        <a:ext cx="2285128" cy="1485333"/>
      </dsp:txXfrm>
    </dsp:sp>
    <dsp:sp modelId="{2D0EC834-B11F-4143-B4FC-AFE242BFBB80}">
      <dsp:nvSpPr>
        <dsp:cNvPr id="0" name=""/>
        <dsp:cNvSpPr/>
      </dsp:nvSpPr>
      <dsp:spPr>
        <a:xfrm>
          <a:off x="1474873" y="744879"/>
          <a:ext cx="3963020" cy="3963020"/>
        </a:xfrm>
        <a:custGeom>
          <a:avLst/>
          <a:gdLst/>
          <a:ahLst/>
          <a:cxnLst/>
          <a:rect l="0" t="0" r="0" b="0"/>
          <a:pathLst>
            <a:path>
              <a:moveTo>
                <a:pt x="3140685" y="374433"/>
              </a:moveTo>
              <a:arcTo wR="1981510" hR="1981510" stAng="18348161" swAng="3647982"/>
            </a:path>
          </a:pathLst>
        </a:custGeom>
        <a:noFill/>
        <a:ln w="63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1B8398-B3E0-46E1-A18E-75FE071C3D11}">
      <dsp:nvSpPr>
        <dsp:cNvPr id="0" name=""/>
        <dsp:cNvSpPr/>
      </dsp:nvSpPr>
      <dsp:spPr>
        <a:xfrm>
          <a:off x="4029857" y="2974477"/>
          <a:ext cx="2285128" cy="1485333"/>
        </a:xfrm>
        <a:prstGeom prst="roundRect">
          <a:avLst/>
        </a:prstGeom>
        <a:solidFill>
          <a:schemeClr val="accent2">
            <a:hueOff val="4765848"/>
            <a:satOff val="9751"/>
            <a:lumOff val="3725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Případ – Sběr – interpretace</a:t>
          </a:r>
          <a:endParaRPr lang="cs-CZ" sz="2700" b="1" kern="1200" dirty="0"/>
        </a:p>
      </dsp:txBody>
      <dsp:txXfrm>
        <a:off x="4029857" y="2974477"/>
        <a:ext cx="2285128" cy="1485333"/>
      </dsp:txXfrm>
    </dsp:sp>
    <dsp:sp modelId="{E76056FA-CC58-4B66-8D3A-71597D9B671C}">
      <dsp:nvSpPr>
        <dsp:cNvPr id="0" name=""/>
        <dsp:cNvSpPr/>
      </dsp:nvSpPr>
      <dsp:spPr>
        <a:xfrm>
          <a:off x="1474873" y="744879"/>
          <a:ext cx="3963020" cy="3963020"/>
        </a:xfrm>
        <a:custGeom>
          <a:avLst/>
          <a:gdLst/>
          <a:ahLst/>
          <a:cxnLst/>
          <a:rect l="0" t="0" r="0" b="0"/>
          <a:pathLst>
            <a:path>
              <a:moveTo>
                <a:pt x="2924685" y="3724153"/>
              </a:moveTo>
              <a:arcTo wR="1981510" hR="1981510" stAng="3694578" swAng="3410843"/>
            </a:path>
          </a:pathLst>
        </a:custGeom>
        <a:noFill/>
        <a:ln w="6350" cap="rnd" cmpd="sng" algn="ctr">
          <a:solidFill>
            <a:schemeClr val="accent2">
              <a:hueOff val="4765848"/>
              <a:satOff val="9751"/>
              <a:lumOff val="372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98AAD8-1BD3-4718-B820-11F4C718764C}">
      <dsp:nvSpPr>
        <dsp:cNvPr id="0" name=""/>
        <dsp:cNvSpPr/>
      </dsp:nvSpPr>
      <dsp:spPr>
        <a:xfrm>
          <a:off x="597781" y="2974477"/>
          <a:ext cx="2285128" cy="1485333"/>
        </a:xfrm>
        <a:prstGeom prst="roundRect">
          <a:avLst/>
        </a:prstGeom>
        <a:solidFill>
          <a:schemeClr val="accent2">
            <a:hueOff val="9531695"/>
            <a:satOff val="19501"/>
            <a:lumOff val="7451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700" b="1" kern="1200" dirty="0" smtClean="0"/>
            <a:t>Případ – Sběr – interpretace</a:t>
          </a:r>
          <a:endParaRPr lang="cs-CZ" sz="2700" b="1" kern="1200" dirty="0"/>
        </a:p>
      </dsp:txBody>
      <dsp:txXfrm>
        <a:off x="597781" y="2974477"/>
        <a:ext cx="2285128" cy="1485333"/>
      </dsp:txXfrm>
    </dsp:sp>
    <dsp:sp modelId="{A545FBF1-7C1A-42C3-8546-0240C9B3BC21}">
      <dsp:nvSpPr>
        <dsp:cNvPr id="0" name=""/>
        <dsp:cNvSpPr/>
      </dsp:nvSpPr>
      <dsp:spPr>
        <a:xfrm>
          <a:off x="1474873" y="744879"/>
          <a:ext cx="3963020" cy="3963020"/>
        </a:xfrm>
        <a:custGeom>
          <a:avLst/>
          <a:gdLst/>
          <a:ahLst/>
          <a:cxnLst/>
          <a:rect l="0" t="0" r="0" b="0"/>
          <a:pathLst>
            <a:path>
              <a:moveTo>
                <a:pt x="13141" y="2209341"/>
              </a:moveTo>
              <a:arcTo wR="1981510" hR="1981510" stAng="10403857" swAng="3647982"/>
            </a:path>
          </a:pathLst>
        </a:custGeom>
        <a:noFill/>
        <a:ln w="6350" cap="rnd" cmpd="sng" algn="ctr">
          <a:solidFill>
            <a:schemeClr val="accent2">
              <a:hueOff val="9531695"/>
              <a:satOff val="19501"/>
              <a:lumOff val="7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4A43-02F4-4713-AD26-3F3695CC77A6}" type="datetimeFigureOut">
              <a:rPr lang="cs-CZ" smtClean="0"/>
              <a:pPr/>
              <a:t>25.11.2011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557F-7C0F-4A3E-94BD-592B58117E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4A43-02F4-4713-AD26-3F3695CC77A6}" type="datetimeFigureOut">
              <a:rPr lang="cs-CZ" smtClean="0"/>
              <a:pPr/>
              <a:t>25.11.2011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557F-7C0F-4A3E-94BD-592B58117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4A43-02F4-4713-AD26-3F3695CC77A6}" type="datetimeFigureOut">
              <a:rPr lang="cs-CZ" smtClean="0"/>
              <a:pPr/>
              <a:t>25.11.2011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557F-7C0F-4A3E-94BD-592B58117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4A43-02F4-4713-AD26-3F3695CC77A6}" type="datetimeFigureOut">
              <a:rPr lang="cs-CZ" smtClean="0"/>
              <a:pPr/>
              <a:t>25.11.2011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557F-7C0F-4A3E-94BD-592B58117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4A43-02F4-4713-AD26-3F3695CC77A6}" type="datetimeFigureOut">
              <a:rPr lang="cs-CZ" smtClean="0"/>
              <a:pPr/>
              <a:t>25.11.2011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557F-7C0F-4A3E-94BD-592B58117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4A43-02F4-4713-AD26-3F3695CC77A6}" type="datetimeFigureOut">
              <a:rPr lang="cs-CZ" smtClean="0"/>
              <a:pPr/>
              <a:t>25.11.2011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557F-7C0F-4A3E-94BD-592B58117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4A43-02F4-4713-AD26-3F3695CC77A6}" type="datetimeFigureOut">
              <a:rPr lang="cs-CZ" smtClean="0"/>
              <a:pPr/>
              <a:t>25.11.2011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557F-7C0F-4A3E-94BD-592B58117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4A43-02F4-4713-AD26-3F3695CC77A6}" type="datetimeFigureOut">
              <a:rPr lang="cs-CZ" smtClean="0"/>
              <a:pPr/>
              <a:t>25.11.2011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557F-7C0F-4A3E-94BD-592B58117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4A43-02F4-4713-AD26-3F3695CC77A6}" type="datetimeFigureOut">
              <a:rPr lang="cs-CZ" smtClean="0"/>
              <a:pPr/>
              <a:t>25.11.2011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557F-7C0F-4A3E-94BD-592B58117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BB4A43-02F4-4713-AD26-3F3695CC77A6}" type="datetimeFigureOut">
              <a:rPr lang="cs-CZ" smtClean="0"/>
              <a:pPr/>
              <a:t>25.11.2011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E557F-7C0F-4A3E-94BD-592B58117E0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3BB4A43-02F4-4713-AD26-3F3695CC77A6}" type="datetimeFigureOut">
              <a:rPr lang="cs-CZ" smtClean="0"/>
              <a:pPr/>
              <a:t>25.11.2011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62E557F-7C0F-4A3E-94BD-592B58117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3BB4A43-02F4-4713-AD26-3F3695CC77A6}" type="datetimeFigureOut">
              <a:rPr lang="cs-CZ" smtClean="0"/>
              <a:pPr/>
              <a:t>25.11.2011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62E557F-7C0F-4A3E-94BD-592B58117E0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pages.uidaho.edu/~mbolin/chikate-patil.htm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low.cz/jak-se-blokovalo-v-dubnu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2385371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2372044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ell-formed.eigenfactor.org/img/shots/radial_06.png" TargetMode="External"/><Relationship Id="rId2" Type="http://schemas.openxmlformats.org/officeDocument/2006/relationships/hyperlink" Target="http://onlinelibrary.wiley.com/doi/10.1002/asi.21282/ful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lickr.com/photos/revdancatt/43944067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farm4.staticflickr.com/3196/2671536366_6fd5b72cb0_b.jpg"/>
          <p:cNvPicPr>
            <a:picLocks noChangeAspect="1" noChangeArrowheads="1"/>
          </p:cNvPicPr>
          <p:nvPr/>
        </p:nvPicPr>
        <p:blipFill>
          <a:blip r:embed="rId2" cstate="print"/>
          <a:srcRect l="7474"/>
          <a:stretch>
            <a:fillRect/>
          </a:stretch>
        </p:blipFill>
        <p:spPr bwMode="auto">
          <a:xfrm>
            <a:off x="12003" y="0"/>
            <a:ext cx="9741597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4941168"/>
            <a:ext cx="8077200" cy="172819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cs-CZ" dirty="0" smtClean="0"/>
              <a:t>Specifické výzkumné designy</a:t>
            </a:r>
            <a:br>
              <a:rPr lang="cs-CZ" dirty="0" smtClean="0"/>
            </a:br>
            <a:r>
              <a:rPr lang="cs-CZ" dirty="0" smtClean="0"/>
              <a:t>Co si z toho odnést?</a:t>
            </a:r>
            <a:br>
              <a:rPr lang="cs-CZ" dirty="0" smtClean="0"/>
            </a:br>
            <a:r>
              <a:rPr lang="cs-CZ" sz="2800" i="1" dirty="0" smtClean="0">
                <a:solidFill>
                  <a:schemeClr val="tx1"/>
                </a:solidFill>
              </a:rPr>
              <a:t>Metodologie ISK, 25. listopadu 2011</a:t>
            </a:r>
            <a:endParaRPr lang="cs-CZ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Citační a obsahová analýza</a:t>
            </a:r>
            <a:endParaRPr lang="cs-CZ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019300"/>
            <a:ext cx="5305425" cy="4297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288" y="4941888"/>
            <a:ext cx="1944687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1" hangingPunct="1">
              <a:spcAft>
                <a:spcPct val="0"/>
              </a:spcAft>
              <a:buFont typeface="Times New Roman" pitchFamily="18" charset="0"/>
              <a:buNone/>
            </a:pPr>
            <a:r>
              <a:rPr lang="cs-CZ" sz="1000" dirty="0"/>
              <a:t>Zdroj: </a:t>
            </a:r>
            <a:r>
              <a:rPr lang="cs-CZ" sz="1000" dirty="0" err="1"/>
              <a:t>Chitake</a:t>
            </a:r>
            <a:r>
              <a:rPr lang="cs-CZ" sz="1000" dirty="0"/>
              <a:t> R.V. </a:t>
            </a:r>
            <a:r>
              <a:rPr lang="cs-CZ" sz="1000" dirty="0" err="1"/>
              <a:t>et</a:t>
            </a:r>
            <a:r>
              <a:rPr lang="cs-CZ" sz="1000" dirty="0"/>
              <a:t> </a:t>
            </a:r>
            <a:r>
              <a:rPr lang="cs-CZ" sz="1000" dirty="0" err="1"/>
              <a:t>al</a:t>
            </a:r>
            <a:r>
              <a:rPr lang="cs-CZ" sz="1000" dirty="0"/>
              <a:t>. (2008). </a:t>
            </a:r>
            <a:r>
              <a:rPr lang="cs-CZ" sz="1000" dirty="0" err="1"/>
              <a:t>Citation</a:t>
            </a:r>
            <a:r>
              <a:rPr lang="cs-CZ" sz="1000" dirty="0"/>
              <a:t> </a:t>
            </a:r>
            <a:r>
              <a:rPr lang="cs-CZ" sz="1000" dirty="0" err="1"/>
              <a:t>Analysis</a:t>
            </a:r>
            <a:r>
              <a:rPr lang="cs-CZ" sz="1000" dirty="0"/>
              <a:t> </a:t>
            </a:r>
            <a:r>
              <a:rPr lang="cs-CZ" sz="1000" dirty="0" err="1"/>
              <a:t>of</a:t>
            </a:r>
            <a:r>
              <a:rPr lang="cs-CZ" sz="1000" dirty="0"/>
              <a:t> </a:t>
            </a:r>
            <a:r>
              <a:rPr lang="cs-CZ" sz="1000" dirty="0" err="1"/>
              <a:t>Theses</a:t>
            </a:r>
            <a:r>
              <a:rPr lang="cs-CZ" sz="1000" dirty="0"/>
              <a:t> in </a:t>
            </a:r>
            <a:r>
              <a:rPr lang="cs-CZ" sz="1000" dirty="0" err="1"/>
              <a:t>Library</a:t>
            </a:r>
            <a:r>
              <a:rPr lang="cs-CZ" sz="1000" dirty="0"/>
              <a:t> </a:t>
            </a:r>
            <a:r>
              <a:rPr lang="cs-CZ" sz="1000" dirty="0" err="1"/>
              <a:t>and</a:t>
            </a:r>
            <a:r>
              <a:rPr lang="cs-CZ" sz="1000" dirty="0"/>
              <a:t> </a:t>
            </a:r>
            <a:r>
              <a:rPr lang="cs-CZ" sz="1000" dirty="0" err="1"/>
              <a:t>Information</a:t>
            </a:r>
            <a:r>
              <a:rPr lang="cs-CZ" sz="1000" dirty="0"/>
              <a:t> Science </a:t>
            </a:r>
            <a:r>
              <a:rPr lang="cs-CZ" sz="1000" dirty="0" err="1"/>
              <a:t>Submitted</a:t>
            </a:r>
            <a:r>
              <a:rPr lang="cs-CZ" sz="1000" dirty="0"/>
              <a:t> to University </a:t>
            </a:r>
            <a:r>
              <a:rPr lang="cs-CZ" sz="1000" dirty="0" err="1"/>
              <a:t>of</a:t>
            </a:r>
            <a:r>
              <a:rPr lang="cs-CZ" sz="1000" dirty="0"/>
              <a:t> Pune: A Pilot Study</a:t>
            </a:r>
          </a:p>
          <a:p>
            <a:pPr eaLnBrk="1" hangingPunct="1">
              <a:spcAft>
                <a:spcPct val="0"/>
              </a:spcAft>
              <a:buFont typeface="Times New Roman" pitchFamily="18" charset="0"/>
              <a:buNone/>
            </a:pPr>
            <a:r>
              <a:rPr lang="cs-CZ" sz="1000" i="1" dirty="0" err="1"/>
              <a:t>Library</a:t>
            </a:r>
            <a:r>
              <a:rPr lang="cs-CZ" sz="1000" i="1" dirty="0"/>
              <a:t> </a:t>
            </a:r>
            <a:r>
              <a:rPr lang="cs-CZ" sz="1000" i="1" dirty="0" err="1"/>
              <a:t>Philosophy</a:t>
            </a:r>
            <a:r>
              <a:rPr lang="cs-CZ" sz="1000" i="1" dirty="0"/>
              <a:t> </a:t>
            </a:r>
            <a:r>
              <a:rPr lang="cs-CZ" sz="1000" i="1" dirty="0" err="1"/>
              <a:t>and</a:t>
            </a:r>
            <a:r>
              <a:rPr lang="cs-CZ" sz="1000" i="1" dirty="0"/>
              <a:t> </a:t>
            </a:r>
            <a:r>
              <a:rPr lang="cs-CZ" sz="1000" i="1" dirty="0" err="1"/>
              <a:t>Practice</a:t>
            </a:r>
            <a:r>
              <a:rPr lang="en-GB" sz="1000" dirty="0"/>
              <a:t>, </a:t>
            </a:r>
            <a:r>
              <a:rPr lang="en-GB" sz="1000" dirty="0">
                <a:hlinkClick r:id="rId3"/>
              </a:rPr>
              <a:t>http://www.webpages.uidaho.edu/~mbolin/chikate-patil.htm</a:t>
            </a:r>
            <a:r>
              <a:rPr lang="cs-CZ" sz="1000" dirty="0"/>
              <a:t> </a:t>
            </a:r>
            <a:endParaRPr lang="en-GB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farm1.staticflickr.com/178/439440670_1ce492e610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0"/>
            <a:ext cx="10281978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059832" y="5157192"/>
            <a:ext cx="5908989" cy="1077218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pPr algn="r"/>
            <a:r>
              <a:rPr lang="cs-CZ" sz="3200" b="1" dirty="0" err="1" smtClean="0">
                <a:solidFill>
                  <a:schemeClr val="accent1"/>
                </a:solidFill>
              </a:rPr>
              <a:t>Impact</a:t>
            </a:r>
            <a:r>
              <a:rPr lang="cs-CZ" sz="3200" b="1" dirty="0" smtClean="0">
                <a:solidFill>
                  <a:schemeClr val="accent1"/>
                </a:solidFill>
              </a:rPr>
              <a:t> </a:t>
            </a:r>
            <a:r>
              <a:rPr lang="cs-CZ" sz="3200" b="1" dirty="0" err="1" smtClean="0">
                <a:solidFill>
                  <a:schemeClr val="accent1"/>
                </a:solidFill>
              </a:rPr>
              <a:t>factor</a:t>
            </a:r>
            <a:endParaRPr lang="cs-CZ" sz="3200" b="1" dirty="0" smtClean="0">
              <a:solidFill>
                <a:schemeClr val="accent1"/>
              </a:solidFill>
            </a:endParaRPr>
          </a:p>
          <a:p>
            <a:pPr marL="514350" indent="-514350" algn="r"/>
            <a:r>
              <a:rPr lang="cs-CZ" sz="3200" dirty="0" smtClean="0">
                <a:solidFill>
                  <a:schemeClr val="bg1"/>
                </a:solidFill>
              </a:rPr>
              <a:t>Většinový způsob hodnocení vědy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</a:t>
            </a:r>
            <a:r>
              <a:rPr lang="cs-CZ" dirty="0" err="1" smtClean="0"/>
              <a:t>impact</a:t>
            </a:r>
            <a:r>
              <a:rPr lang="cs-CZ" dirty="0" smtClean="0"/>
              <a:t> faktoru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Kolikrát byly články z daného časopisu publikované v dvou předchozích letech citovány jinými sledovanými časopisy v daném roce (A)</a:t>
            </a:r>
          </a:p>
          <a:p>
            <a:r>
              <a:rPr lang="cs-CZ" sz="3200" dirty="0" smtClean="0"/>
              <a:t>kolik v něm vyšlo v období dvou předchozích let článků celkem (B)</a:t>
            </a:r>
          </a:p>
          <a:p>
            <a:pPr lvl="2">
              <a:buFont typeface="Times New Roman" pitchFamily="18" charset="0"/>
              <a:buChar char="•"/>
              <a:tabLst>
                <a:tab pos="168275" algn="l"/>
                <a:tab pos="273050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</a:tabLst>
            </a:pPr>
            <a:endParaRPr lang="cs-CZ" sz="3200" dirty="0" smtClean="0"/>
          </a:p>
          <a:p>
            <a:pPr lvl="2">
              <a:buFont typeface="Times New Roman" pitchFamily="18" charset="0"/>
              <a:buChar char="•"/>
              <a:tabLst>
                <a:tab pos="168275" algn="l"/>
                <a:tab pos="273050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</a:tabLst>
            </a:pPr>
            <a:r>
              <a:rPr lang="cs-CZ" sz="3200" b="1" dirty="0" err="1" smtClean="0"/>
              <a:t>impakt</a:t>
            </a:r>
            <a:r>
              <a:rPr lang="cs-CZ" sz="3200" b="1" dirty="0" smtClean="0"/>
              <a:t> faktor daného časopisu = A/B 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Impact</a:t>
            </a:r>
            <a:r>
              <a:rPr lang="cs-CZ" dirty="0" smtClean="0"/>
              <a:t> faktor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331640" y="1916832"/>
          <a:ext cx="6552728" cy="4400370"/>
        </p:xfrm>
        <a:graphic>
          <a:graphicData uri="http://schemas.openxmlformats.org/drawingml/2006/table">
            <a:tbl>
              <a:tblPr/>
              <a:tblGrid>
                <a:gridCol w="3276364"/>
                <a:gridCol w="3276364"/>
              </a:tblGrid>
              <a:tr h="440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52.28</a:t>
                      </a:r>
                      <a:endParaRPr lang="cs-CZ" sz="18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ANNU REV IMMUNOL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0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37.65</a:t>
                      </a:r>
                      <a:endParaRPr lang="cs-CZ" sz="18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ANNU REV BIOCHEM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0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36.83</a:t>
                      </a:r>
                      <a:endParaRPr lang="cs-CZ" sz="18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PHYSIOL REV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0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35.04</a:t>
                      </a:r>
                      <a:endParaRPr lang="cs-CZ" sz="18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NAT REV MOL CELL BIO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0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34.83</a:t>
                      </a:r>
                      <a:endParaRPr lang="cs-CZ" sz="18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New </a:t>
                      </a:r>
                      <a:r>
                        <a:rPr lang="cs-CZ" sz="1800" b="0" u="none" strike="noStrike" dirty="0" err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England</a:t>
                      </a:r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0" u="none" strike="noStrike" dirty="0" err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Journal</a:t>
                      </a:r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0" u="none" strike="noStrike" dirty="0" err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0" u="none" strike="noStrike" dirty="0" err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Medicine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0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30.98</a:t>
                      </a:r>
                      <a:endParaRPr lang="cs-CZ" sz="18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 u="none" strike="noStrike" dirty="0" err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Nature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0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30.55</a:t>
                      </a:r>
                      <a:endParaRPr lang="cs-CZ" sz="18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 u="none" strike="noStrike" dirty="0" err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Nature</a:t>
                      </a:r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800" b="0" u="none" strike="noStrike" dirty="0" err="1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Medicine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0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29.78</a:t>
                      </a:r>
                      <a:endParaRPr lang="cs-CZ" sz="18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Science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0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28.18</a:t>
                      </a:r>
                      <a:endParaRPr lang="cs-CZ" sz="1800" b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NAT IMMUNOL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40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28.17</a:t>
                      </a:r>
                      <a:endParaRPr lang="cs-CZ" sz="1800" b="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1800" b="0" u="none" strike="noStrike" dirty="0">
                          <a:solidFill>
                            <a:schemeClr val="tx1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REV MOD PHYS</a:t>
                      </a:r>
                      <a:endParaRPr lang="cs-CZ" sz="1800" b="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30480" marR="30480" marT="30480" marB="30480" anchor="ctr">
                    <a:lnL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27584" y="1749094"/>
          <a:ext cx="7848872" cy="4917799"/>
        </p:xfrm>
        <a:graphic>
          <a:graphicData uri="http://schemas.openxmlformats.org/drawingml/2006/table">
            <a:tbl>
              <a:tblPr/>
              <a:tblGrid>
                <a:gridCol w="1574921"/>
                <a:gridCol w="6273951"/>
              </a:tblGrid>
              <a:tr h="2058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87878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Rank</a:t>
                      </a:r>
                      <a:endParaRPr lang="cs-CZ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787878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2009 Impact Factor</a:t>
                      </a:r>
                      <a:endParaRPr lang="cs-CZ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1F1F1"/>
                    </a:solidFill>
                  </a:tcPr>
                </a:tc>
              </a:tr>
              <a:tr h="361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  <a:endParaRPr lang="cs-CZ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MIS </a:t>
                      </a:r>
                      <a:r>
                        <a:rPr lang="cs-CZ" sz="1600" b="1" dirty="0" err="1" smtClean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Quarterly</a:t>
                      </a:r>
                      <a:r>
                        <a:rPr lang="cs-CZ" sz="1600" b="1" dirty="0" smtClean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4.49)</a:t>
                      </a:r>
                      <a:endParaRPr lang="cs-CZ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507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cs-CZ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J.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American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Medical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Informatics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 smtClean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Association</a:t>
                      </a:r>
                      <a:r>
                        <a:rPr lang="cs-CZ" sz="1600" b="1" dirty="0" smtClean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3.97)</a:t>
                      </a:r>
                      <a:endParaRPr lang="cs-CZ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Journal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Computer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Mediated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 smtClean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Communication</a:t>
                      </a:r>
                      <a:r>
                        <a:rPr lang="cs-CZ" sz="1600" b="1" dirty="0" smtClean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3.64)</a:t>
                      </a:r>
                      <a:endParaRPr lang="cs-CZ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361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cs-CZ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Journal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 smtClean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Informetrics</a:t>
                      </a:r>
                      <a:r>
                        <a:rPr lang="cs-CZ" sz="1600" b="1" dirty="0" smtClean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3.38)</a:t>
                      </a:r>
                      <a:endParaRPr lang="cs-CZ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68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cs-CZ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Annual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Review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</a:b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Information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Science &amp; </a:t>
                      </a:r>
                      <a:r>
                        <a:rPr lang="cs-CZ" sz="1600" b="1" dirty="0" smtClean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Technology (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2.93)</a:t>
                      </a:r>
                      <a:endParaRPr lang="cs-CZ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507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cs-CZ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Int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J.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Computer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Supported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Collaborative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 smtClean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Learning</a:t>
                      </a:r>
                      <a:r>
                        <a:rPr lang="cs-CZ" sz="1600" b="1" dirty="0" smtClean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2.69)</a:t>
                      </a:r>
                      <a:endParaRPr lang="cs-CZ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cs-CZ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J.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American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Society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Information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Sci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&amp; </a:t>
                      </a:r>
                      <a:r>
                        <a:rPr lang="cs-CZ" sz="1600" b="1" dirty="0" smtClean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Technology (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2.30)</a:t>
                      </a:r>
                      <a:endParaRPr lang="cs-CZ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361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cs-CZ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Information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&amp; </a:t>
                      </a:r>
                      <a:r>
                        <a:rPr lang="cs-CZ" sz="1600" b="1" dirty="0" smtClean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Management (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2.28)</a:t>
                      </a:r>
                      <a:endParaRPr lang="cs-CZ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072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cs-CZ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J.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of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the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Association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for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Information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dirty="0" err="1" smtClean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Systems</a:t>
                      </a:r>
                      <a:r>
                        <a:rPr lang="cs-CZ" sz="1600" b="1" dirty="0" smtClean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2.25)</a:t>
                      </a:r>
                      <a:endParaRPr lang="cs-CZ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F8F8"/>
                    </a:solidFill>
                  </a:tcPr>
                </a:tc>
              </a:tr>
              <a:tr h="361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6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 smtClean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Scientometrics</a:t>
                      </a:r>
                      <a:r>
                        <a:rPr lang="cs-CZ" sz="1600" b="1" dirty="0" smtClean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cs-CZ" sz="1600" b="1" dirty="0">
                          <a:solidFill>
                            <a:srgbClr val="50505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2.17)</a:t>
                      </a:r>
                      <a:endParaRPr lang="cs-CZ" sz="16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920" marR="39601" marT="23761" marB="23761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Impact</a:t>
            </a:r>
            <a:r>
              <a:rPr lang="cs-CZ" dirty="0" smtClean="0"/>
              <a:t> faktor</a:t>
            </a:r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16832"/>
            <a:ext cx="6552728" cy="4602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je dobré si uvědomit?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66688" indent="-166688" algn="just">
              <a:lnSpc>
                <a:spcPct val="90000"/>
              </a:lnSpc>
              <a:buFont typeface="Wingdings" pitchFamily="2" charset="2"/>
              <a:buChar char=""/>
              <a:tabLst>
                <a:tab pos="168275" algn="l"/>
                <a:tab pos="273050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</a:tabLst>
            </a:pPr>
            <a:r>
              <a:rPr lang="cs-CZ" dirty="0" smtClean="0"/>
              <a:t>Pouze cca polovina </a:t>
            </a:r>
            <a:r>
              <a:rPr lang="cs-CZ" dirty="0" smtClean="0">
                <a:solidFill>
                  <a:schemeClr val="accent2"/>
                </a:solidFill>
              </a:rPr>
              <a:t>sledovaných článků (ISI) je citována</a:t>
            </a:r>
          </a:p>
          <a:p>
            <a:pPr marL="166688" indent="-166688" algn="just">
              <a:lnSpc>
                <a:spcPct val="90000"/>
              </a:lnSpc>
              <a:buFont typeface="Wingdings" pitchFamily="2" charset="2"/>
              <a:buChar char=""/>
              <a:tabLst>
                <a:tab pos="168275" algn="l"/>
                <a:tab pos="273050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</a:tabLst>
            </a:pPr>
            <a:r>
              <a:rPr lang="cs-CZ" dirty="0" smtClean="0"/>
              <a:t>IF neplatí pro jednotlivé články, ani pro autory</a:t>
            </a:r>
          </a:p>
          <a:p>
            <a:pPr marL="166688" indent="-166688" algn="just">
              <a:lnSpc>
                <a:spcPct val="90000"/>
              </a:lnSpc>
              <a:buFont typeface="Wingdings" pitchFamily="2" charset="2"/>
              <a:buChar char=""/>
              <a:tabLst>
                <a:tab pos="168275" algn="l"/>
                <a:tab pos="273050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</a:tabLst>
            </a:pPr>
            <a:r>
              <a:rPr lang="cs-CZ" dirty="0" smtClean="0"/>
              <a:t>Používání citačních rejstříků ovlivňuje </a:t>
            </a:r>
            <a:r>
              <a:rPr lang="cs-CZ" dirty="0" smtClean="0">
                <a:solidFill>
                  <a:schemeClr val="accent2"/>
                </a:solidFill>
              </a:rPr>
              <a:t>citační chování</a:t>
            </a:r>
          </a:p>
          <a:p>
            <a:pPr marL="166688" indent="-166688" algn="just">
              <a:lnSpc>
                <a:spcPct val="90000"/>
              </a:lnSpc>
              <a:buFont typeface="Wingdings" pitchFamily="2" charset="2"/>
              <a:buChar char=""/>
              <a:tabLst>
                <a:tab pos="168275" algn="l"/>
                <a:tab pos="273050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</a:tabLst>
            </a:pPr>
            <a:r>
              <a:rPr lang="cs-CZ" dirty="0" smtClean="0"/>
              <a:t>Publikační zvyklosti a citační chování autorů v různých oborech se liší – </a:t>
            </a:r>
            <a:r>
              <a:rPr lang="cs-CZ" dirty="0" smtClean="0">
                <a:solidFill>
                  <a:schemeClr val="accent2"/>
                </a:solidFill>
              </a:rPr>
              <a:t>problematické</a:t>
            </a:r>
            <a:r>
              <a:rPr lang="cs-CZ" dirty="0" smtClean="0"/>
              <a:t> je interdisciplinární porovnávání</a:t>
            </a:r>
          </a:p>
          <a:p>
            <a:pPr marL="166688" indent="-166688" algn="just">
              <a:lnSpc>
                <a:spcPct val="90000"/>
              </a:lnSpc>
              <a:buFont typeface="Wingdings" pitchFamily="2" charset="2"/>
              <a:buChar char=""/>
              <a:tabLst>
                <a:tab pos="168275" algn="l"/>
                <a:tab pos="273050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</a:tabLst>
            </a:pPr>
            <a:r>
              <a:rPr lang="cs-CZ" dirty="0" smtClean="0"/>
              <a:t>Cca třetinu všech citací tvoří </a:t>
            </a:r>
            <a:r>
              <a:rPr lang="cs-CZ" dirty="0" err="1" smtClean="0">
                <a:solidFill>
                  <a:schemeClr val="accent2"/>
                </a:solidFill>
              </a:rPr>
              <a:t>autocitace</a:t>
            </a:r>
            <a:endParaRPr lang="cs-CZ" dirty="0" smtClean="0">
              <a:solidFill>
                <a:schemeClr val="accent2"/>
              </a:solidFill>
            </a:endParaRPr>
          </a:p>
          <a:p>
            <a:pPr marL="166688" indent="-166688" algn="just">
              <a:lnSpc>
                <a:spcPct val="90000"/>
              </a:lnSpc>
              <a:buFont typeface="Wingdings" pitchFamily="2" charset="2"/>
              <a:buChar char=""/>
              <a:tabLst>
                <a:tab pos="168275" algn="l"/>
                <a:tab pos="273050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</a:tabLst>
            </a:pPr>
            <a:r>
              <a:rPr lang="cs-CZ" dirty="0" smtClean="0"/>
              <a:t>Časopis je dobře hodnocen, protože má kvalitní články, </a:t>
            </a:r>
            <a:r>
              <a:rPr lang="cs-CZ" dirty="0" smtClean="0">
                <a:solidFill>
                  <a:schemeClr val="accent2"/>
                </a:solidFill>
              </a:rPr>
              <a:t>ne nutně naopak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0962" name="Picture 2" descr="http://cyberbrethren.com/wp-content/uploads/2009/09/matth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40568" y="-666751"/>
            <a:ext cx="10086975" cy="7524751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2987824" y="4509120"/>
            <a:ext cx="5580112" cy="20621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r"/>
            <a:r>
              <a:rPr lang="cs-CZ" sz="3200" b="1" dirty="0">
                <a:solidFill>
                  <a:schemeClr val="accent1"/>
                </a:solidFill>
              </a:rPr>
              <a:t>Kdo má, tomu bude dáno a bude mít ještě víc, kdo nemá, tomu bude odňato i to, co má. </a:t>
            </a:r>
            <a:r>
              <a:rPr lang="cs-CZ" sz="3200" b="1" dirty="0">
                <a:solidFill>
                  <a:schemeClr val="bg1"/>
                </a:solidFill>
              </a:rPr>
              <a:t>Mat. 13,12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Matoušův efekt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Většího uznání se dostává vědcům s větší reputací</a:t>
            </a:r>
          </a:p>
          <a:p>
            <a:r>
              <a:rPr lang="cs-CZ" sz="3200" dirty="0" smtClean="0"/>
              <a:t>Vliv prestižního ocenění</a:t>
            </a:r>
          </a:p>
          <a:p>
            <a:r>
              <a:rPr lang="cs-CZ" sz="3200" dirty="0" smtClean="0"/>
              <a:t>Vliv instituce a spolupráce s kapacitami na kariéru vědce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725144"/>
            <a:ext cx="2987824" cy="194825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Citační chování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Sociálně dané</a:t>
            </a:r>
          </a:p>
          <a:p>
            <a:r>
              <a:rPr lang="cs-CZ" dirty="0" smtClean="0"/>
              <a:t>Institucionální normy vědy (</a:t>
            </a:r>
            <a:r>
              <a:rPr lang="cs-CZ" dirty="0" err="1" smtClean="0"/>
              <a:t>Merton</a:t>
            </a:r>
            <a:r>
              <a:rPr lang="cs-CZ" dirty="0" smtClean="0"/>
              <a:t> 1957)</a:t>
            </a:r>
          </a:p>
          <a:p>
            <a:r>
              <a:rPr lang="cs-CZ" dirty="0" smtClean="0"/>
              <a:t>15 důvodů pro citování (</a:t>
            </a:r>
            <a:r>
              <a:rPr lang="cs-CZ" dirty="0" err="1" smtClean="0"/>
              <a:t>Garfield</a:t>
            </a:r>
            <a:r>
              <a:rPr lang="cs-CZ" dirty="0" smtClean="0"/>
              <a:t> 1965)</a:t>
            </a:r>
          </a:p>
          <a:p>
            <a:r>
              <a:rPr lang="cs-CZ" dirty="0" smtClean="0"/>
              <a:t>Profesní motivace vs. propojení (Vinkler 1987)</a:t>
            </a:r>
          </a:p>
          <a:p>
            <a:r>
              <a:rPr lang="cs-CZ" dirty="0" smtClean="0"/>
              <a:t>Sociální vědy vs. přírodní (</a:t>
            </a:r>
            <a:r>
              <a:rPr lang="cs-CZ" dirty="0" err="1" smtClean="0"/>
              <a:t>Garfield</a:t>
            </a:r>
            <a:r>
              <a:rPr lang="cs-CZ" dirty="0" smtClean="0"/>
              <a:t> 1989)</a:t>
            </a:r>
          </a:p>
          <a:p>
            <a:r>
              <a:rPr lang="cs-CZ" dirty="0" smtClean="0"/>
              <a:t>Osy relevance (relevance-redundance, negativní-pozitivní)</a:t>
            </a:r>
          </a:p>
          <a:p>
            <a:r>
              <a:rPr lang="cs-CZ" dirty="0" smtClean="0"/>
              <a:t>Proměny citačního chování </a:t>
            </a:r>
            <a:br>
              <a:rPr lang="cs-CZ" dirty="0" smtClean="0"/>
            </a:br>
            <a:r>
              <a:rPr lang="cs-CZ" dirty="0" smtClean="0"/>
              <a:t>s nástupem online zdrojů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Specifické výzkumné designy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Analýzy webů</a:t>
            </a:r>
          </a:p>
          <a:p>
            <a:r>
              <a:rPr lang="cs-CZ" dirty="0" smtClean="0"/>
              <a:t>Analýzy sociálních sítí</a:t>
            </a:r>
          </a:p>
          <a:p>
            <a:r>
              <a:rPr lang="cs-CZ" dirty="0" err="1" smtClean="0"/>
              <a:t>Bibliometrické</a:t>
            </a:r>
            <a:r>
              <a:rPr lang="cs-CZ" dirty="0" smtClean="0"/>
              <a:t> studie</a:t>
            </a:r>
          </a:p>
          <a:p>
            <a:r>
              <a:rPr lang="cs-CZ" dirty="0" err="1" smtClean="0"/>
              <a:t>Benchmarking</a:t>
            </a:r>
            <a:endParaRPr lang="cs-CZ" dirty="0" smtClean="0"/>
          </a:p>
          <a:p>
            <a:r>
              <a:rPr lang="cs-CZ" dirty="0" smtClean="0"/>
              <a:t>…</a:t>
            </a:r>
            <a:endParaRPr lang="cs-C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15 důvodů pro citování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lvl="0">
              <a:buFont typeface="+mj-lt"/>
              <a:buAutoNum type="arabicPeriod"/>
            </a:pPr>
            <a:r>
              <a:rPr lang="cs-CZ" sz="2400" dirty="0" smtClean="0"/>
              <a:t>vzdání holdu průkopníkům,</a:t>
            </a:r>
          </a:p>
          <a:p>
            <a:pPr lvl="0">
              <a:buFont typeface="+mj-lt"/>
              <a:buAutoNum type="arabicPeriod"/>
            </a:pPr>
            <a:r>
              <a:rPr lang="cs-CZ" sz="2400" dirty="0" smtClean="0"/>
              <a:t>uznání souvisejících prací,</a:t>
            </a:r>
          </a:p>
          <a:p>
            <a:pPr lvl="0">
              <a:buFont typeface="+mj-lt"/>
              <a:buAutoNum type="arabicPeriod"/>
            </a:pPr>
            <a:r>
              <a:rPr lang="cs-CZ" sz="2400" dirty="0" smtClean="0"/>
              <a:t>identifikace metod, přístrojů pro měření apod.,</a:t>
            </a:r>
          </a:p>
          <a:p>
            <a:pPr lvl="0">
              <a:buFont typeface="+mj-lt"/>
              <a:buAutoNum type="arabicPeriod"/>
            </a:pPr>
            <a:r>
              <a:rPr lang="cs-CZ" sz="2400" dirty="0" smtClean="0"/>
              <a:t>poskytnutí odkazů na další literaturu z tématu,</a:t>
            </a:r>
          </a:p>
          <a:p>
            <a:pPr lvl="0">
              <a:buFont typeface="+mj-lt"/>
              <a:buAutoNum type="arabicPeriod"/>
            </a:pPr>
            <a:r>
              <a:rPr lang="cs-CZ" sz="2400" dirty="0" smtClean="0"/>
              <a:t>korekce vlastní práce, </a:t>
            </a:r>
          </a:p>
          <a:p>
            <a:pPr lvl="0">
              <a:buFont typeface="+mj-lt"/>
              <a:buAutoNum type="arabicPeriod"/>
            </a:pPr>
            <a:r>
              <a:rPr lang="cs-CZ" sz="2400" dirty="0" smtClean="0"/>
              <a:t>korekce práce jiných, </a:t>
            </a:r>
          </a:p>
          <a:p>
            <a:pPr lvl="0">
              <a:buFont typeface="+mj-lt"/>
              <a:buAutoNum type="arabicPeriod"/>
            </a:pPr>
            <a:r>
              <a:rPr lang="cs-CZ" sz="2400" dirty="0" smtClean="0"/>
              <a:t>kritika předcházejících prací, </a:t>
            </a:r>
          </a:p>
          <a:p>
            <a:pPr lvl="0">
              <a:buFont typeface="+mj-lt"/>
              <a:buAutoNum type="arabicPeriod"/>
            </a:pPr>
            <a:r>
              <a:rPr lang="cs-CZ" sz="2400" dirty="0" smtClean="0"/>
              <a:t>dosvědčující výroky, </a:t>
            </a:r>
          </a:p>
          <a:p>
            <a:pPr lvl="0">
              <a:buFont typeface="+mj-lt"/>
              <a:buAutoNum type="arabicPeriod"/>
            </a:pPr>
            <a:r>
              <a:rPr lang="cs-CZ" sz="2400" dirty="0" smtClean="0"/>
              <a:t>upozornění na chystanou publikaci,</a:t>
            </a:r>
          </a:p>
          <a:p>
            <a:pPr lvl="0">
              <a:buFont typeface="+mj-lt"/>
              <a:buAutoNum type="arabicPeriod"/>
            </a:pPr>
            <a:r>
              <a:rPr lang="cs-CZ" sz="2400" dirty="0" smtClean="0"/>
              <a:t>namíření pozornosti na méně citované práce,</a:t>
            </a:r>
          </a:p>
          <a:p>
            <a:pPr lvl="0">
              <a:buFont typeface="+mj-lt"/>
              <a:buAutoNum type="arabicPeriod"/>
            </a:pPr>
            <a:r>
              <a:rPr lang="cs-CZ" sz="2400" dirty="0" smtClean="0"/>
              <a:t>ověření dat a tříd faktů, </a:t>
            </a:r>
          </a:p>
          <a:p>
            <a:pPr lvl="0">
              <a:buFont typeface="+mj-lt"/>
              <a:buAutoNum type="arabicPeriod"/>
            </a:pPr>
            <a:r>
              <a:rPr lang="cs-CZ" sz="2400" dirty="0" smtClean="0"/>
              <a:t>identifikace originálních prací, ve kterých byla zmíněna daná problematika,</a:t>
            </a:r>
          </a:p>
          <a:p>
            <a:pPr lvl="0">
              <a:buFont typeface="+mj-lt"/>
              <a:buAutoNum type="arabicPeriod"/>
            </a:pPr>
            <a:r>
              <a:rPr lang="cs-CZ" sz="2400" dirty="0" smtClean="0"/>
              <a:t>identifikace originálních prací popisujících eponymní koncept termínu,</a:t>
            </a:r>
          </a:p>
          <a:p>
            <a:pPr lvl="0">
              <a:buFont typeface="+mj-lt"/>
              <a:buAutoNum type="arabicPeriod"/>
            </a:pPr>
            <a:r>
              <a:rPr lang="cs-CZ" sz="2400" dirty="0" smtClean="0"/>
              <a:t>odmítnutí argumentů a prací jiných autorů, </a:t>
            </a:r>
          </a:p>
          <a:p>
            <a:pPr lvl="0">
              <a:buFont typeface="+mj-lt"/>
              <a:buAutoNum type="arabicPeriod"/>
            </a:pPr>
            <a:r>
              <a:rPr lang="cs-CZ" sz="2400" dirty="0" smtClean="0"/>
              <a:t>rozporovat původnost výroků ostatních (negativní hold).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Silné vs. slabé stránky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66688" indent="-166688">
              <a:spcBef>
                <a:spcPts val="700"/>
              </a:spcBef>
              <a:spcAft>
                <a:spcPct val="0"/>
              </a:spcAft>
              <a:buNone/>
              <a:tabLst>
                <a:tab pos="168275" algn="l"/>
                <a:tab pos="273050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</a:tabLst>
            </a:pPr>
            <a:r>
              <a:rPr lang="en-US" b="1" dirty="0" err="1" smtClean="0"/>
              <a:t>Siln</a:t>
            </a:r>
            <a:r>
              <a:rPr lang="cs-CZ" b="1" dirty="0" smtClean="0"/>
              <a:t>é stránky</a:t>
            </a:r>
          </a:p>
          <a:p>
            <a:pPr marL="514350" indent="-514350">
              <a:spcBef>
                <a:spcPts val="700"/>
              </a:spcBef>
              <a:spcAft>
                <a:spcPct val="0"/>
              </a:spcAft>
              <a:tabLst>
                <a:tab pos="168275" algn="l"/>
                <a:tab pos="273050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</a:tabLst>
            </a:pPr>
            <a:r>
              <a:rPr lang="cs-CZ" dirty="0" smtClean="0"/>
              <a:t>opakovatelná měření </a:t>
            </a:r>
            <a:r>
              <a:rPr lang="cs-CZ" dirty="0" smtClean="0">
                <a:sym typeface="Wingdings" pitchFamily="2" charset="2"/>
              </a:rPr>
              <a:t>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cs-CZ" dirty="0" smtClean="0"/>
              <a:t>vyšší „objektivita“</a:t>
            </a:r>
          </a:p>
          <a:p>
            <a:pPr marL="514350" indent="-514350">
              <a:spcBef>
                <a:spcPts val="700"/>
              </a:spcBef>
              <a:spcAft>
                <a:spcPct val="0"/>
              </a:spcAft>
              <a:tabLst>
                <a:tab pos="168275" algn="l"/>
                <a:tab pos="273050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</a:tabLst>
            </a:pPr>
            <a:r>
              <a:rPr lang="cs-CZ" dirty="0" smtClean="0"/>
              <a:t>praktická využitelnost výsledků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b="1" dirty="0" smtClean="0"/>
              <a:t>Limity metody</a:t>
            </a:r>
          </a:p>
          <a:p>
            <a:pPr marL="514350" indent="-514350"/>
            <a:r>
              <a:rPr lang="cs-CZ" dirty="0" smtClean="0"/>
              <a:t>výsledky jsou validní pouze pokud přijmeme předpoklad, že citace jsou dostatečným výrazem vztahů mezi dokumenty</a:t>
            </a:r>
          </a:p>
          <a:p>
            <a:pPr marL="514350" indent="-514350"/>
            <a:r>
              <a:rPr lang="cs-CZ" dirty="0" smtClean="0"/>
              <a:t>praktické problémy (</a:t>
            </a:r>
            <a:r>
              <a:rPr lang="cs-CZ" dirty="0" err="1" smtClean="0"/>
              <a:t>interdisciplinarita</a:t>
            </a:r>
            <a:r>
              <a:rPr lang="cs-CZ" dirty="0" smtClean="0"/>
              <a:t>)</a:t>
            </a:r>
          </a:p>
          <a:p>
            <a:pPr marL="514350" indent="-514350"/>
            <a:r>
              <a:rPr lang="cs-CZ" dirty="0" smtClean="0"/>
              <a:t>předpoklad = 100</a:t>
            </a:r>
            <a:r>
              <a:rPr lang="en-US" dirty="0" smtClean="0"/>
              <a:t>%</a:t>
            </a:r>
            <a:r>
              <a:rPr lang="cs-CZ" dirty="0" smtClean="0"/>
              <a:t> fungování etiky</a:t>
            </a:r>
          </a:p>
          <a:p>
            <a:pPr marL="514350" indent="-514350"/>
            <a:r>
              <a:rPr lang="cs-CZ" dirty="0" err="1" smtClean="0"/>
              <a:t>bibliometrie</a:t>
            </a:r>
            <a:r>
              <a:rPr lang="cs-CZ" dirty="0" smtClean="0"/>
              <a:t> sama nestačí – nutná interpretace (citační chování, informační chování)</a:t>
            </a:r>
          </a:p>
          <a:p>
            <a:pPr marL="166688" indent="-166688">
              <a:spcBef>
                <a:spcPts val="700"/>
              </a:spcBef>
              <a:spcAft>
                <a:spcPct val="0"/>
              </a:spcAft>
              <a:buFont typeface="Times New Roman" pitchFamily="18" charset="0"/>
              <a:buChar char="•"/>
              <a:tabLst>
                <a:tab pos="168275" algn="l"/>
                <a:tab pos="273050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</a:tabLst>
            </a:pPr>
            <a:endParaRPr lang="cs-CZ" dirty="0" smtClean="0"/>
          </a:p>
          <a:p>
            <a:pPr marL="166688" indent="-166688">
              <a:spcBef>
                <a:spcPts val="700"/>
              </a:spcBef>
              <a:spcAft>
                <a:spcPct val="0"/>
              </a:spcAft>
              <a:buNone/>
              <a:tabLst>
                <a:tab pos="168275" algn="l"/>
                <a:tab pos="273050" algn="l"/>
                <a:tab pos="722313" algn="l"/>
                <a:tab pos="1171575" algn="l"/>
                <a:tab pos="1620838" algn="l"/>
                <a:tab pos="2070100" algn="l"/>
                <a:tab pos="2519363" algn="l"/>
                <a:tab pos="2968625" algn="l"/>
                <a:tab pos="3417888" algn="l"/>
                <a:tab pos="3867150" algn="l"/>
                <a:tab pos="4316413" algn="l"/>
                <a:tab pos="4765675" algn="l"/>
                <a:tab pos="5214938" algn="l"/>
                <a:tab pos="5664200" algn="l"/>
                <a:tab pos="6113463" algn="l"/>
                <a:tab pos="6562725" algn="l"/>
                <a:tab pos="7011988" algn="l"/>
                <a:tab pos="7461250" algn="l"/>
                <a:tab pos="7910513" algn="l"/>
                <a:tab pos="8359775" algn="l"/>
                <a:tab pos="8809038" algn="l"/>
              </a:tabLst>
            </a:pPr>
            <a:endParaRPr lang="cs-CZ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Zaujalo?</a:t>
            </a:r>
            <a:endParaRPr lang="cs-CZ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695325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6084168" y="4221088"/>
            <a:ext cx="2790056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cs-CZ" b="1" dirty="0" smtClean="0">
                <a:hlinkClick r:id="rId3"/>
              </a:rPr>
              <a:t>http://www.</a:t>
            </a:r>
            <a:r>
              <a:rPr lang="cs-CZ" b="1" dirty="0" err="1" smtClean="0">
                <a:hlinkClick r:id="rId3"/>
              </a:rPr>
              <a:t>inflow.cz</a:t>
            </a:r>
            <a:r>
              <a:rPr lang="cs-CZ" b="1" dirty="0" smtClean="0">
                <a:hlinkClick r:id="rId3"/>
              </a:rPr>
              <a:t>/jak-se-blokovalo-v-dubnu</a:t>
            </a:r>
            <a:endParaRPr lang="cs-CZ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asiasociety.org/files/benchmar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584" y="0"/>
            <a:ext cx="10305205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373216"/>
            <a:ext cx="5292080" cy="1252728"/>
          </a:xfrm>
          <a:solidFill>
            <a:schemeClr val="tx1"/>
          </a:solidFill>
        </p:spPr>
        <p:txBody>
          <a:bodyPr/>
          <a:lstStyle/>
          <a:p>
            <a:r>
              <a:rPr lang="cs-CZ" dirty="0" err="1" smtClean="0"/>
              <a:t>Benchmarking</a:t>
            </a:r>
            <a:r>
              <a:rPr lang="cs-CZ" dirty="0" smtClean="0"/>
              <a:t> v ISK</a:t>
            </a:r>
            <a:endParaRPr lang="cs-CZ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Benchmarking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Nástroj </a:t>
            </a:r>
            <a:r>
              <a:rPr lang="cs-CZ" b="1" dirty="0" smtClean="0"/>
              <a:t>strategického managementu</a:t>
            </a:r>
          </a:p>
          <a:p>
            <a:r>
              <a:rPr lang="cs-CZ" dirty="0" smtClean="0"/>
              <a:t> nepřetržitý a systematický proces </a:t>
            </a:r>
            <a:r>
              <a:rPr lang="cs-CZ" b="1" dirty="0" smtClean="0"/>
              <a:t>porovnávání a měření produktů</a:t>
            </a:r>
            <a:r>
              <a:rPr lang="cs-CZ" dirty="0" smtClean="0"/>
              <a:t>, procesů a metod vlastní organizace se srovnatelnými ukazateli jiných organizací</a:t>
            </a:r>
          </a:p>
          <a:p>
            <a:r>
              <a:rPr lang="cs-CZ" dirty="0" smtClean="0"/>
              <a:t>Komparativní analýza vybraných indikátorů</a:t>
            </a:r>
          </a:p>
          <a:p>
            <a:r>
              <a:rPr lang="cs-CZ" dirty="0" smtClean="0"/>
              <a:t>Analýza trendů</a:t>
            </a:r>
          </a:p>
          <a:p>
            <a:r>
              <a:rPr lang="cs-CZ" b="1" dirty="0" smtClean="0"/>
              <a:t>Cíl: definovat cíle zlepšení vlastních aktivit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://1.bp.blogspot.com/_aOkruTJBVh8/TSS1NrZM22I/AAAAAAAAAPw/lTgeLmRWkT0/s1600/comparing-apples-and-oran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141222"/>
            <a:ext cx="4955704" cy="3716778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Benchmarking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Převážně kvantitativní způsoby měření</a:t>
            </a:r>
          </a:p>
          <a:p>
            <a:r>
              <a:rPr lang="cs-CZ" dirty="0" smtClean="0"/>
              <a:t>Předem definované indikátory</a:t>
            </a:r>
          </a:p>
          <a:p>
            <a:r>
              <a:rPr lang="cs-CZ" dirty="0" smtClean="0"/>
              <a:t>Homogenní skupina jednotek</a:t>
            </a:r>
            <a:endParaRPr lang="cs-CZ" dirty="0"/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7432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http://www.lfs.bsb-muenchen.de/uploads/pics/07_bix_0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85184"/>
            <a:ext cx="1944216" cy="13188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Výhody </a:t>
            </a:r>
            <a:r>
              <a:rPr lang="cs-CZ" dirty="0" err="1" smtClean="0"/>
              <a:t>benchmarkingu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Identifikuje silné a slabé stránky knihovny</a:t>
            </a:r>
          </a:p>
          <a:p>
            <a:pPr hangingPunct="0"/>
            <a:r>
              <a:rPr lang="cs-CZ" dirty="0" smtClean="0"/>
              <a:t>Odhaluje úroveň poskytovaných služeb</a:t>
            </a:r>
          </a:p>
          <a:p>
            <a:pPr hangingPunct="0"/>
            <a:r>
              <a:rPr lang="cs-CZ" dirty="0" smtClean="0"/>
              <a:t>Upozorňuje na oblasti, ve kterých knihovna zaostává	</a:t>
            </a:r>
          </a:p>
          <a:p>
            <a:pPr hangingPunct="0"/>
            <a:r>
              <a:rPr lang="cs-CZ" dirty="0" smtClean="0"/>
              <a:t>Iniciuje kritické uvažování o vnitřních procesech v chodu knihovny</a:t>
            </a:r>
          </a:p>
          <a:p>
            <a:pPr hangingPunct="0"/>
            <a:r>
              <a:rPr lang="cs-CZ" dirty="0" smtClean="0"/>
              <a:t>Inspiruje knihovny při plánování změn a budoucích aktivit</a:t>
            </a:r>
          </a:p>
          <a:p>
            <a:pPr hangingPunct="0"/>
            <a:r>
              <a:rPr lang="cs-CZ" dirty="0" smtClean="0"/>
              <a:t>Je aktuálně nejdostupnější sdílenou metodou pro srovnávání knihoven </a:t>
            </a:r>
          </a:p>
          <a:p>
            <a:pPr hangingPunct="0"/>
            <a:r>
              <a:rPr lang="cs-CZ" dirty="0" smtClean="0"/>
              <a:t>Pomáhá rozvíjet spolupráci mezi institucemi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Nedostatky </a:t>
            </a:r>
            <a:r>
              <a:rPr lang="cs-CZ" dirty="0" err="1" smtClean="0"/>
              <a:t>benchmarkingu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4169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Indikátory mohou být </a:t>
            </a:r>
            <a:r>
              <a:rPr lang="cs-CZ" dirty="0" smtClean="0"/>
              <a:t>vázány </a:t>
            </a:r>
            <a:r>
              <a:rPr lang="cs-CZ" dirty="0" smtClean="0"/>
              <a:t>na neovlivnitelné podmínky v daném kontextu (např. plocha knihovny)</a:t>
            </a:r>
          </a:p>
          <a:p>
            <a:pPr hangingPunct="0"/>
            <a:r>
              <a:rPr lang="cs-CZ" dirty="0" smtClean="0"/>
              <a:t>Nezohledňuje specifika jednotlivých knihoven, čímž omezuje vypovídací hodnotu zjištění</a:t>
            </a:r>
          </a:p>
          <a:p>
            <a:pPr hangingPunct="0"/>
            <a:r>
              <a:rPr lang="cs-CZ" dirty="0" smtClean="0"/>
              <a:t>Výstupy mohou být chybně interpretovány</a:t>
            </a:r>
          </a:p>
          <a:p>
            <a:pPr hangingPunct="0"/>
            <a:r>
              <a:rPr lang="cs-CZ" dirty="0" smtClean="0"/>
              <a:t>Knihovně se nemusí vždy podařit najít srovnatelné a inspirativní partnery</a:t>
            </a:r>
          </a:p>
          <a:p>
            <a:pPr hangingPunct="0"/>
            <a:r>
              <a:rPr lang="cs-CZ" b="1" dirty="0" smtClean="0"/>
              <a:t>Pouze </a:t>
            </a:r>
            <a:r>
              <a:rPr lang="cs-CZ" b="1" dirty="0" smtClean="0"/>
              <a:t>kvantitativní </a:t>
            </a:r>
            <a:r>
              <a:rPr lang="cs-CZ" b="1" dirty="0" smtClean="0"/>
              <a:t>ukazatele</a:t>
            </a:r>
            <a:endParaRPr lang="cs-CZ" b="1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Benchmarking</a:t>
            </a:r>
            <a:r>
              <a:rPr lang="cs-CZ" dirty="0" smtClean="0"/>
              <a:t> knihoven (NKP)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Podmínky pro činnost knihoven</a:t>
            </a:r>
          </a:p>
          <a:p>
            <a:pPr lvl="2"/>
            <a:r>
              <a:rPr lang="cs-CZ" dirty="0" smtClean="0"/>
              <a:t>Podíl financování knihovny na rozpočtu obce </a:t>
            </a:r>
          </a:p>
          <a:p>
            <a:pPr lvl="2"/>
            <a:r>
              <a:rPr lang="cs-CZ" dirty="0" smtClean="0"/>
              <a:t>Objem knihovního fondu na 1000 obyvatel </a:t>
            </a:r>
          </a:p>
          <a:p>
            <a:pPr lvl="2"/>
            <a:r>
              <a:rPr lang="cs-CZ" dirty="0" smtClean="0"/>
              <a:t>% obnovy knižního fondu </a:t>
            </a:r>
          </a:p>
          <a:p>
            <a:pPr lvl="2"/>
            <a:r>
              <a:rPr lang="cs-CZ" dirty="0" smtClean="0"/>
              <a:t>Objem přírůstků na 1000 obyvatel </a:t>
            </a:r>
          </a:p>
          <a:p>
            <a:pPr lvl="2"/>
            <a:r>
              <a:rPr lang="cs-CZ" dirty="0" smtClean="0"/>
              <a:t>Počet exemplářů docházejících periodik na 1000 obyvatel </a:t>
            </a:r>
          </a:p>
          <a:p>
            <a:pPr lvl="2"/>
            <a:r>
              <a:rPr lang="cs-CZ" dirty="0" smtClean="0"/>
              <a:t>Plocha knihovny pro uživatele v m2 na 1000 obyvatel </a:t>
            </a:r>
          </a:p>
          <a:p>
            <a:pPr lvl="2"/>
            <a:r>
              <a:rPr lang="cs-CZ" dirty="0" smtClean="0"/>
              <a:t>Počet studijních míst na 1000 obyvatel </a:t>
            </a:r>
          </a:p>
          <a:p>
            <a:pPr lvl="2"/>
            <a:r>
              <a:rPr lang="cs-CZ" dirty="0" smtClean="0"/>
              <a:t>Počet internetových stanic na 1000 obyvatel </a:t>
            </a:r>
          </a:p>
          <a:p>
            <a:pPr lvl="2"/>
            <a:r>
              <a:rPr lang="cs-CZ" dirty="0" smtClean="0"/>
              <a:t>Počet zaměstnanců (úvazků) na 1000 obyvatel </a:t>
            </a:r>
          </a:p>
          <a:p>
            <a:pPr lvl="2"/>
            <a:r>
              <a:rPr lang="cs-CZ" dirty="0" smtClean="0"/>
              <a:t>Počet zaměstnanců (úvazků) na 1000 registrovaných čtenářů </a:t>
            </a:r>
          </a:p>
          <a:p>
            <a:pPr lvl="2"/>
            <a:r>
              <a:rPr lang="cs-CZ" dirty="0" smtClean="0"/>
              <a:t>Počet zaměstnanců (úvazků) na 1000 návštěvníků </a:t>
            </a:r>
          </a:p>
          <a:p>
            <a:pPr lvl="2"/>
            <a:r>
              <a:rPr lang="cs-CZ" dirty="0" smtClean="0"/>
              <a:t>Počet hodin pro veřejnost týdně </a:t>
            </a:r>
            <a:endParaRPr lang="cs-CZ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Benchmarking</a:t>
            </a:r>
            <a:r>
              <a:rPr lang="cs-CZ" dirty="0" smtClean="0"/>
              <a:t> knihoven (NKP)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Uživatelé, služby</a:t>
            </a:r>
          </a:p>
          <a:p>
            <a:pPr lvl="2"/>
            <a:r>
              <a:rPr lang="cs-CZ" dirty="0" smtClean="0"/>
              <a:t>Registrovaní čtenáři - % z obsluhované populace </a:t>
            </a:r>
          </a:p>
          <a:p>
            <a:pPr lvl="2"/>
            <a:r>
              <a:rPr lang="cs-CZ" dirty="0" smtClean="0"/>
              <a:t>Registrovaní čtenáři do 15 let - % z obsluhované populace mládeže do 14 let </a:t>
            </a:r>
          </a:p>
          <a:p>
            <a:pPr lvl="2"/>
            <a:r>
              <a:rPr lang="cs-CZ" dirty="0" smtClean="0"/>
              <a:t>Počet návštěv na jednoho obyvatele </a:t>
            </a:r>
          </a:p>
          <a:p>
            <a:pPr lvl="2"/>
            <a:r>
              <a:rPr lang="cs-CZ" dirty="0" smtClean="0"/>
              <a:t>% návštěvníků internetu z celkového počtu návštěvníků </a:t>
            </a:r>
          </a:p>
          <a:p>
            <a:pPr lvl="2"/>
            <a:r>
              <a:rPr lang="cs-CZ" dirty="0" smtClean="0"/>
              <a:t>Počet výpůjček na registrovaného čtenáře </a:t>
            </a:r>
          </a:p>
          <a:p>
            <a:pPr lvl="2"/>
            <a:r>
              <a:rPr lang="cs-CZ" dirty="0" smtClean="0"/>
              <a:t>Obrat knihovního fondu </a:t>
            </a:r>
          </a:p>
          <a:p>
            <a:pPr lvl="2"/>
            <a:r>
              <a:rPr lang="cs-CZ" dirty="0" smtClean="0"/>
              <a:t>Kulturní akce na 1000 obyvatel </a:t>
            </a:r>
          </a:p>
          <a:p>
            <a:pPr lvl="2"/>
            <a:r>
              <a:rPr lang="cs-CZ" dirty="0" smtClean="0"/>
              <a:t>Vzdělávací akce (semináře, kurzy.) na 1000 obyvatel </a:t>
            </a:r>
          </a:p>
          <a:p>
            <a:pPr lvl="2"/>
            <a:r>
              <a:rPr lang="cs-CZ" dirty="0" smtClean="0"/>
              <a:t>Internetové služby: webová stránka, OPAC, viz Hodnocení internetových služeb 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Analýzy webu</a:t>
            </a: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096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131840" y="6309320"/>
            <a:ext cx="2922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hlinkClick r:id="rId3"/>
              </a:rPr>
              <a:t>http://vimeo.com/23853719</a:t>
            </a:r>
            <a:endParaRPr lang="cs-CZ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Benchmarking</a:t>
            </a:r>
            <a:r>
              <a:rPr lang="cs-CZ" dirty="0" smtClean="0"/>
              <a:t> knihoven (NKP)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Financování, výdaje, efektivita</a:t>
            </a:r>
          </a:p>
          <a:p>
            <a:pPr lvl="2"/>
            <a:r>
              <a:rPr lang="cs-CZ" dirty="0" smtClean="0"/>
              <a:t>Celkové provozní náklady v přepočtu na jednoho obyvatele </a:t>
            </a:r>
          </a:p>
          <a:p>
            <a:pPr lvl="2"/>
            <a:r>
              <a:rPr lang="cs-CZ" dirty="0" smtClean="0"/>
              <a:t>Náklady na pořízení knihovního fondu v přepočtu na jednoho obyvatele </a:t>
            </a:r>
          </a:p>
          <a:p>
            <a:pPr lvl="2"/>
            <a:r>
              <a:rPr lang="cs-CZ" dirty="0" smtClean="0"/>
              <a:t>Náklady na nákup licencí na el. </a:t>
            </a:r>
            <a:r>
              <a:rPr lang="cs-CZ" dirty="0" err="1" smtClean="0"/>
              <a:t>inf</a:t>
            </a:r>
            <a:r>
              <a:rPr lang="cs-CZ" dirty="0" smtClean="0"/>
              <a:t>. zdroje v přepočtu na jednoho obyvatele </a:t>
            </a:r>
          </a:p>
          <a:p>
            <a:pPr lvl="2"/>
            <a:r>
              <a:rPr lang="cs-CZ" dirty="0" smtClean="0"/>
              <a:t>Náklady na pořízení knihovního fondu na výpůjčku </a:t>
            </a:r>
          </a:p>
          <a:p>
            <a:pPr lvl="2"/>
            <a:r>
              <a:rPr lang="cs-CZ" dirty="0" smtClean="0"/>
              <a:t>% čistých provozních nákladů z celkových provozních nákladů </a:t>
            </a:r>
          </a:p>
          <a:p>
            <a:pPr lvl="2"/>
            <a:r>
              <a:rPr lang="cs-CZ" dirty="0" smtClean="0"/>
              <a:t>% nákladů na pořízení knihovního fondu z celkových provozních nákladů z celkových provozních nákladů </a:t>
            </a:r>
          </a:p>
          <a:p>
            <a:pPr lvl="2"/>
            <a:r>
              <a:rPr lang="cs-CZ" dirty="0" smtClean="0"/>
              <a:t>% osobních nákladů z celkových provozních nákladů </a:t>
            </a:r>
          </a:p>
          <a:p>
            <a:pPr lvl="2"/>
            <a:r>
              <a:rPr lang="cs-CZ" dirty="0" smtClean="0"/>
              <a:t>% získaných dotací, grantů, vlastních příjmů na celkovém rozpočtu knihovny z celkových příjmů na provoz</a:t>
            </a:r>
            <a:endParaRPr lang="cs-CZ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Benchmarking</a:t>
            </a:r>
            <a:r>
              <a:rPr lang="cs-CZ" dirty="0" smtClean="0"/>
              <a:t> knihoven (NKP)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Hodnocení internetových služeb</a:t>
            </a:r>
          </a:p>
          <a:p>
            <a:pPr lvl="2"/>
            <a:r>
              <a:rPr lang="cs-CZ" dirty="0" smtClean="0"/>
              <a:t>Má knihovna webovou stránku? </a:t>
            </a:r>
          </a:p>
          <a:p>
            <a:pPr lvl="2"/>
            <a:r>
              <a:rPr lang="cs-CZ" dirty="0" smtClean="0"/>
              <a:t>Je webová stránka přístupná přes WAP? </a:t>
            </a:r>
          </a:p>
          <a:p>
            <a:pPr lvl="2"/>
            <a:r>
              <a:rPr lang="cs-CZ" dirty="0" smtClean="0"/>
              <a:t>Máte na webové stránce přístup do svého online katalogu?</a:t>
            </a:r>
          </a:p>
          <a:p>
            <a:pPr lvl="2"/>
            <a:r>
              <a:rPr lang="cs-CZ" dirty="0" smtClean="0"/>
              <a:t>Nabízíte uživatelům na webu vlastní specializované databáze? </a:t>
            </a:r>
          </a:p>
          <a:p>
            <a:pPr lvl="2"/>
            <a:r>
              <a:rPr lang="cs-CZ" dirty="0" smtClean="0"/>
              <a:t>Nabízíte uživatelům licencované el. informační zdroje?</a:t>
            </a:r>
          </a:p>
          <a:p>
            <a:pPr lvl="2"/>
            <a:r>
              <a:rPr lang="cs-CZ" dirty="0" smtClean="0"/>
              <a:t>Kolik přes přístup pouze v knihovně? Uveďte počet:</a:t>
            </a:r>
          </a:p>
          <a:p>
            <a:pPr lvl="2"/>
            <a:r>
              <a:rPr lang="cs-CZ" dirty="0" smtClean="0"/>
              <a:t>Kolik přes přístup mimo knihovnu? Uveďte počet:  </a:t>
            </a:r>
          </a:p>
          <a:p>
            <a:pPr lvl="2"/>
            <a:r>
              <a:rPr lang="cs-CZ" dirty="0" smtClean="0"/>
              <a:t>Nabízíte virtuální informační službu - Ptejte se knihovny? </a:t>
            </a:r>
          </a:p>
          <a:p>
            <a:pPr lvl="2"/>
            <a:r>
              <a:rPr lang="cs-CZ" dirty="0" smtClean="0"/>
              <a:t>Umožňujete komunikaci s uživateli emailem? </a:t>
            </a:r>
          </a:p>
          <a:p>
            <a:pPr lvl="2"/>
            <a:r>
              <a:rPr lang="cs-CZ" dirty="0" smtClean="0"/>
              <a:t>Umožňujete komunikaci s uživateli pomocí SMS?</a:t>
            </a:r>
          </a:p>
          <a:p>
            <a:pPr lvl="2"/>
            <a:r>
              <a:rPr lang="cs-CZ" dirty="0" smtClean="0"/>
              <a:t>Zasíláte uživatelům emailem aktuality o službách a aktivitách knihovny?  </a:t>
            </a:r>
          </a:p>
          <a:p>
            <a:pPr lvl="2"/>
            <a:r>
              <a:rPr lang="cs-CZ" dirty="0" smtClean="0"/>
              <a:t>Umožňujete nahlížení do uživatelského konta?</a:t>
            </a:r>
          </a:p>
          <a:p>
            <a:pPr lvl="2"/>
            <a:r>
              <a:rPr lang="cs-CZ" dirty="0" smtClean="0"/>
              <a:t>Umožňujete uživatelům objednávání přes webové rozhraní?</a:t>
            </a:r>
          </a:p>
          <a:p>
            <a:pPr lvl="2"/>
            <a:r>
              <a:rPr lang="cs-CZ" dirty="0" smtClean="0"/>
              <a:t>Umožňujete uživatelům prolongace přes webové rozhraní?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„Známkování“</a:t>
            </a:r>
            <a:endParaRPr lang="cs-CZ" dirty="0"/>
          </a:p>
        </p:txBody>
      </p:sp>
      <p:pic>
        <p:nvPicPr>
          <p:cNvPr id="53250" name="Picture 2" descr="Srovnání pomocí známkování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8208912" cy="4337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SWOT analýza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27581" y="1628800"/>
          <a:ext cx="7560842" cy="4824536"/>
        </p:xfrm>
        <a:graphic>
          <a:graphicData uri="http://schemas.openxmlformats.org/drawingml/2006/table">
            <a:tbl>
              <a:tblPr/>
              <a:tblGrid>
                <a:gridCol w="3780421"/>
                <a:gridCol w="3780421"/>
              </a:tblGrid>
              <a:tr h="25662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Silné </a:t>
                      </a:r>
                      <a:r>
                        <a:rPr lang="cs-CZ" sz="1600" b="1" dirty="0">
                          <a:latin typeface="+mn-lt"/>
                          <a:ea typeface="Times New Roman"/>
                          <a:cs typeface="Times New Roman"/>
                        </a:rPr>
                        <a:t>stránky: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Objem knihovního fondu na 1000 obyvatel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Objem přírůstků na 1000 obyvatel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Počet zaměstnanců (úvazků) na 1000 registrovaných čtenářů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Počet hodin pro veřejnost týdně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Počet výpůjček na registrovaného </a:t>
                      </a:r>
                      <a:r>
                        <a:rPr lang="cs-CZ" sz="1600" dirty="0" smtClean="0">
                          <a:latin typeface="+mn-lt"/>
                          <a:ea typeface="Times New Roman"/>
                          <a:cs typeface="Times New Roman"/>
                        </a:rPr>
                        <a:t>čtenáře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Slabé </a:t>
                      </a:r>
                      <a:r>
                        <a:rPr lang="cs-CZ" sz="1600" b="1" dirty="0">
                          <a:latin typeface="+mn-lt"/>
                          <a:ea typeface="Times New Roman"/>
                          <a:cs typeface="Times New Roman"/>
                        </a:rPr>
                        <a:t>stránky: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% obnovy knižního fondu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Počet internetových stanic na 1000 obyvatel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Plocha knihovny pro uživatele v m2 na 1000 obyvatel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Počet exemplářů docházejících periodik na 1000 obyvatel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Obrat knihovního fondu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Registrovaní čtenáři - % </a:t>
                      </a:r>
                      <a:r>
                        <a:rPr lang="cs-CZ" sz="1600" dirty="0" smtClean="0">
                          <a:latin typeface="+mn-lt"/>
                          <a:ea typeface="Times New Roman"/>
                          <a:cs typeface="Times New Roman"/>
                        </a:rPr>
                        <a:t>z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82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Příležitosti</a:t>
                      </a:r>
                      <a:r>
                        <a:rPr lang="cs-CZ" sz="1600" b="1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Objem knihovního fondu na 1000 obyvatel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Počet internetových stanic na 1000 obyvatel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Registrovaní čtenáři do 15 </a:t>
                      </a:r>
                      <a:r>
                        <a:rPr lang="cs-CZ" sz="1600" dirty="0" smtClean="0">
                          <a:latin typeface="+mn-lt"/>
                          <a:ea typeface="Times New Roman"/>
                          <a:cs typeface="Times New Roman"/>
                        </a:rPr>
                        <a:t>let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 smtClean="0">
                          <a:latin typeface="+mn-lt"/>
                          <a:ea typeface="Times New Roman"/>
                          <a:cs typeface="Times New Roman"/>
                        </a:rPr>
                        <a:t>z </a:t>
                      </a: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celkových příjmů na provoz</a:t>
                      </a: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600" b="1" dirty="0" smtClean="0">
                          <a:latin typeface="+mn-lt"/>
                          <a:ea typeface="Times New Roman"/>
                          <a:cs typeface="Times New Roman"/>
                        </a:rPr>
                        <a:t>Hrozby</a:t>
                      </a:r>
                      <a:r>
                        <a:rPr lang="cs-CZ" sz="1600" b="1" dirty="0">
                          <a:latin typeface="+mn-lt"/>
                          <a:ea typeface="Times New Roman"/>
                          <a:cs typeface="Times New Roman"/>
                        </a:rPr>
                        <a:t>: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% obnovy knižního fondu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Počet exemplářů docházejících periodik na 1000 obyvatel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Počet zaměstnanců (úvazků) na 1000 návštěvníků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cs-CZ" sz="1600" dirty="0">
                          <a:latin typeface="+mn-lt"/>
                          <a:ea typeface="Times New Roman"/>
                          <a:cs typeface="Times New Roman"/>
                        </a:rPr>
                        <a:t>% výdajů na knihovnu z celkových výdajů </a:t>
                      </a:r>
                      <a:r>
                        <a:rPr lang="cs-CZ" sz="1600" dirty="0" smtClean="0">
                          <a:latin typeface="+mn-lt"/>
                          <a:ea typeface="Times New Roman"/>
                          <a:cs typeface="Times New Roman"/>
                        </a:rPr>
                        <a:t>zřizovatele</a:t>
                      </a:r>
                      <a:endParaRPr lang="cs-CZ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2426" marR="324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0418" name="Picture 2" descr="http://farm4.staticflickr.com/3150/2746543200_16fff51115_b.jpg"/>
          <p:cNvPicPr>
            <a:picLocks noChangeAspect="1" noChangeArrowheads="1"/>
          </p:cNvPicPr>
          <p:nvPr/>
        </p:nvPicPr>
        <p:blipFill>
          <a:blip r:embed="rId2" cstate="print"/>
          <a:srcRect t="6367"/>
          <a:stretch>
            <a:fillRect/>
          </a:stretch>
        </p:blipFill>
        <p:spPr bwMode="auto">
          <a:xfrm>
            <a:off x="-252536" y="0"/>
            <a:ext cx="9396536" cy="11730952"/>
          </a:xfrm>
          <a:prstGeom prst="rect">
            <a:avLst/>
          </a:prstGeom>
          <a:noFill/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5076056" y="5229200"/>
            <a:ext cx="3491880" cy="1252728"/>
          </a:xfrm>
          <a:prstGeom prst="rect">
            <a:avLst/>
          </a:prstGeom>
          <a:solidFill>
            <a:schemeClr val="tx1"/>
          </a:solidFill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 si odnést?</a:t>
            </a:r>
            <a:endParaRPr kumimoji="0" lang="cs-CZ" sz="45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2468" name="Picture 4" descr="http://farm6.staticflickr.com/5285/5260080903_5e801ed09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857" y="0"/>
            <a:ext cx="917985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42" name="Picture 2" descr="http://farm7.staticflickr.com/6033/6306252931_8a82be416a_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39552" y="4365104"/>
            <a:ext cx="7128792" cy="206210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accent1"/>
                </a:solidFill>
              </a:rPr>
              <a:t>Výzkum – kritické myšlení 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jiná optika na každodenní pravdy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v ISK stále nedůsledný</a:t>
            </a:r>
            <a:endParaRPr lang="cs-CZ" sz="3200" dirty="0">
              <a:solidFill>
                <a:schemeClr val="bg1"/>
              </a:solidFill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nezanedbatelná role teorie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3490" name="Picture 2" descr="http://www.bivingsreport.com/wp-content/uploads/2011/06/librari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5" y="0"/>
            <a:ext cx="10119007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39552" y="4365104"/>
            <a:ext cx="7704856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chemeClr val="accent1"/>
                </a:solidFill>
              </a:rPr>
              <a:t>Různé přístupy – </a:t>
            </a:r>
            <a:r>
              <a:rPr lang="cs-CZ" sz="3200" b="1" dirty="0" err="1" smtClean="0">
                <a:solidFill>
                  <a:schemeClr val="accent1"/>
                </a:solidFill>
              </a:rPr>
              <a:t>metateorie</a:t>
            </a:r>
            <a:r>
              <a:rPr lang="cs-CZ" sz="3200" b="1" dirty="0" smtClean="0">
                <a:solidFill>
                  <a:schemeClr val="accent1"/>
                </a:solidFill>
              </a:rPr>
              <a:t>/paradigmata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</a:rPr>
              <a:t>paradigma určuje optiku, metodologii, jazyk, označuje problém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4514" name="Picture 2" descr="http://farm1.staticflickr.com/52/136999467_eb39ee563e_z.jpg?zz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507" y="0"/>
            <a:ext cx="9201507" cy="6858000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539552" y="692696"/>
            <a:ext cx="7704856" cy="156966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b="1" i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The</a:t>
            </a:r>
            <a:r>
              <a:rPr lang="cs-CZ" sz="3200" b="1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b="1" i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formulation</a:t>
            </a:r>
            <a:r>
              <a:rPr lang="cs-CZ" sz="3200" b="1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b="1" i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of</a:t>
            </a:r>
            <a:r>
              <a:rPr lang="cs-CZ" sz="3200" b="1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a </a:t>
            </a:r>
            <a:r>
              <a:rPr lang="cs-CZ" sz="3200" b="1" i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problem</a:t>
            </a:r>
            <a:r>
              <a:rPr lang="cs-CZ" sz="3200" b="1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b="1" i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is</a:t>
            </a:r>
            <a:r>
              <a:rPr lang="cs-CZ" sz="3200" b="1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b="1" i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often</a:t>
            </a:r>
            <a:r>
              <a:rPr lang="cs-CZ" sz="3200" b="1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more </a:t>
            </a:r>
            <a:r>
              <a:rPr lang="cs-CZ" sz="3200" b="1" i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essential</a:t>
            </a:r>
            <a:r>
              <a:rPr lang="cs-CZ" sz="3200" b="1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b="1" i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than</a:t>
            </a:r>
            <a:r>
              <a:rPr lang="cs-CZ" sz="3200" b="1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b="1" i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its</a:t>
            </a:r>
            <a:r>
              <a:rPr lang="cs-CZ" sz="3200" b="1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cs-CZ" sz="3200" b="1" i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solution</a:t>
            </a:r>
            <a:r>
              <a:rPr lang="cs-CZ" sz="3200" b="1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.“</a:t>
            </a:r>
            <a:r>
              <a:rPr lang="cs-CZ" sz="32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cs-CZ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Selltiz</a:t>
            </a: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in </a:t>
            </a:r>
            <a:r>
              <a:rPr lang="cs-CZ" sz="3200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Powell</a:t>
            </a:r>
            <a:r>
              <a:rPr lang="cs-CZ" sz="3200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, 1997, p. 19)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arm1.static.flickr.com/218/504844510_11ef5c2ee7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923928" y="692696"/>
            <a:ext cx="4968552" cy="59400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C000"/>
                </a:solidFill>
              </a:rPr>
              <a:t>10 kroků empirického výzkumu</a:t>
            </a:r>
          </a:p>
          <a:p>
            <a:endParaRPr lang="cs-CZ" sz="2400" b="1" dirty="0" smtClean="0"/>
          </a:p>
          <a:p>
            <a:pPr marL="514350" indent="-514350">
              <a:buFont typeface="Arial" charset="0"/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cs typeface="Calibri" pitchFamily="34" charset="0"/>
              </a:rPr>
              <a:t>volba výzkumného problému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cs typeface="Calibri" pitchFamily="34" charset="0"/>
              </a:rPr>
              <a:t>formulace výzkumných </a:t>
            </a:r>
            <a:r>
              <a:rPr lang="cs-CZ" sz="2400" dirty="0" smtClean="0">
                <a:solidFill>
                  <a:schemeClr val="bg1"/>
                </a:solidFill>
                <a:cs typeface="Calibri" pitchFamily="34" charset="0"/>
              </a:rPr>
              <a:t>otázek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400" b="1" dirty="0" smtClean="0">
                <a:solidFill>
                  <a:schemeClr val="bg1"/>
                </a:solidFill>
                <a:cs typeface="Calibri" pitchFamily="34" charset="0"/>
              </a:rPr>
              <a:t>dekompozice  problému</a:t>
            </a:r>
            <a:endParaRPr lang="cs-CZ" sz="2400" b="1" dirty="0" smtClean="0">
              <a:solidFill>
                <a:schemeClr val="bg1"/>
              </a:solidFill>
              <a:cs typeface="Calibri" pitchFamily="34" charset="0"/>
            </a:endParaRPr>
          </a:p>
          <a:p>
            <a:pPr marL="514350" indent="-514350">
              <a:buFont typeface="Arial" charset="0"/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cs typeface="Calibri" pitchFamily="34" charset="0"/>
              </a:rPr>
              <a:t>volba výzkumné strategie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cs typeface="Calibri" pitchFamily="34" charset="0"/>
              </a:rPr>
              <a:t>rozhodnutí o vzorku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cs typeface="Calibri" pitchFamily="34" charset="0"/>
              </a:rPr>
              <a:t>rozhodnutí o technikách sběru dat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400" dirty="0" smtClean="0">
                <a:solidFill>
                  <a:schemeClr val="bg1"/>
                </a:solidFill>
                <a:cs typeface="Calibri" pitchFamily="34" charset="0"/>
              </a:rPr>
              <a:t>konstrukce výzkumného nástroje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pilotáž výzkumného nástroje a jeho úprava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sběr dat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analýza dat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cs-CZ" sz="2400" dirty="0" smtClean="0">
                <a:solidFill>
                  <a:schemeClr val="bg1">
                    <a:lumMod val="50000"/>
                  </a:schemeClr>
                </a:solidFill>
                <a:cs typeface="Calibri" pitchFamily="34" charset="0"/>
              </a:rPr>
              <a:t>psaní výzkumné zprávy</a:t>
            </a:r>
          </a:p>
          <a:p>
            <a:endParaRPr lang="cs-CZ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Analýzy sociálních sítí</a:t>
            </a:r>
            <a:endParaRPr lang="cs-CZ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628800"/>
            <a:ext cx="6143625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203848" y="6309320"/>
            <a:ext cx="29245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hlinkClick r:id="rId3"/>
              </a:rPr>
              <a:t>http://vimeo.com/23720446</a:t>
            </a:r>
            <a:endParaRPr lang="cs-CZ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Výzkumné </a:t>
            </a:r>
            <a:r>
              <a:rPr lang="cs-CZ" dirty="0" smtClean="0"/>
              <a:t>designy - ISK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Kvantitativní</a:t>
            </a:r>
          </a:p>
          <a:p>
            <a:pPr lvl="1"/>
            <a:r>
              <a:rPr lang="cs-CZ" dirty="0" smtClean="0"/>
              <a:t>Dotazník</a:t>
            </a:r>
          </a:p>
          <a:p>
            <a:pPr lvl="1"/>
            <a:r>
              <a:rPr lang="cs-CZ" dirty="0" err="1" smtClean="0"/>
              <a:t>Bibliometrické</a:t>
            </a:r>
            <a:r>
              <a:rPr lang="cs-CZ" dirty="0" smtClean="0"/>
              <a:t>/citační analýzy</a:t>
            </a:r>
          </a:p>
          <a:p>
            <a:pPr lvl="1"/>
            <a:r>
              <a:rPr lang="cs-CZ" dirty="0" smtClean="0"/>
              <a:t>Analýzy sociálních sítí</a:t>
            </a:r>
          </a:p>
          <a:p>
            <a:pPr lvl="1"/>
            <a:r>
              <a:rPr lang="cs-CZ" dirty="0" err="1" smtClean="0"/>
              <a:t>Benchmarking</a:t>
            </a:r>
            <a:endParaRPr lang="cs-CZ" dirty="0" smtClean="0"/>
          </a:p>
          <a:p>
            <a:r>
              <a:rPr lang="cs-CZ" dirty="0" smtClean="0"/>
              <a:t>Kvalitativní</a:t>
            </a:r>
          </a:p>
          <a:p>
            <a:pPr lvl="1"/>
            <a:r>
              <a:rPr lang="cs-CZ" dirty="0" smtClean="0"/>
              <a:t>Rozhovory</a:t>
            </a:r>
          </a:p>
          <a:p>
            <a:pPr lvl="1"/>
            <a:r>
              <a:rPr lang="cs-CZ" dirty="0" smtClean="0"/>
              <a:t>Pozorování</a:t>
            </a:r>
          </a:p>
          <a:p>
            <a:r>
              <a:rPr lang="cs-CZ" dirty="0" err="1" smtClean="0"/>
              <a:t>Focus</a:t>
            </a:r>
            <a:r>
              <a:rPr lang="cs-CZ" dirty="0" smtClean="0"/>
              <a:t> </a:t>
            </a:r>
            <a:r>
              <a:rPr lang="cs-CZ" dirty="0" err="1" smtClean="0"/>
              <a:t>groups</a:t>
            </a:r>
            <a:r>
              <a:rPr lang="cs-CZ" dirty="0" smtClean="0"/>
              <a:t>, analýzy webu …</a:t>
            </a:r>
            <a:endParaRPr 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</a:t>
            </a:r>
            <a:r>
              <a:rPr lang="cs-CZ" dirty="0" err="1" smtClean="0"/>
              <a:t>kvanti</a:t>
            </a:r>
            <a:r>
              <a:rPr lang="cs-CZ" dirty="0" smtClean="0"/>
              <a:t> výzkumu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755576" y="1556792"/>
          <a:ext cx="7416824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Model </a:t>
            </a:r>
            <a:r>
              <a:rPr lang="cs-CZ" dirty="0" err="1" smtClean="0"/>
              <a:t>kvali</a:t>
            </a:r>
            <a:r>
              <a:rPr lang="cs-CZ" dirty="0" smtClean="0"/>
              <a:t> výzkumu</a:t>
            </a:r>
            <a:endParaRPr lang="cs-CZ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0" y="1412776"/>
          <a:ext cx="6912768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79512" y="3068960"/>
            <a:ext cx="133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Porovnávání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1475656" y="5949280"/>
            <a:ext cx="133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Porovnávání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779912" y="3429000"/>
            <a:ext cx="1336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Porovnávání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619672" y="3717032"/>
            <a:ext cx="119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Vzorkování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2987824" y="6093296"/>
            <a:ext cx="119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Vzorkování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644008" y="2780928"/>
            <a:ext cx="1198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Vzorkování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44008" y="1700808"/>
            <a:ext cx="368248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ym typeface="Wingdings" pitchFamily="2" charset="2"/>
              </a:rPr>
              <a:t></a:t>
            </a:r>
            <a:r>
              <a:rPr lang="cs-CZ" sz="4400" b="1" dirty="0" smtClean="0"/>
              <a:t>Předpoklady</a:t>
            </a:r>
            <a:endParaRPr lang="cs-CZ" sz="44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6372200" y="4653136"/>
            <a:ext cx="26303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 smtClean="0">
                <a:sym typeface="Wingdings" pitchFamily="2" charset="2"/>
              </a:rPr>
              <a:t></a:t>
            </a:r>
            <a:r>
              <a:rPr lang="cs-CZ" sz="5400" b="1" dirty="0" smtClean="0"/>
              <a:t>Teorie</a:t>
            </a:r>
            <a:endParaRPr lang="cs-CZ" sz="54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http://farm3.static.flickr.com/2178/1856809204_d5a71c25f4_b.jpg"/>
          <p:cNvPicPr>
            <a:picLocks noChangeAspect="1" noChangeArrowheads="1"/>
          </p:cNvPicPr>
          <p:nvPr/>
        </p:nvPicPr>
        <p:blipFill>
          <a:blip r:embed="rId2" cstate="print"/>
          <a:srcRect r="11073"/>
          <a:stretch>
            <a:fillRect/>
          </a:stretch>
        </p:blipFill>
        <p:spPr bwMode="auto">
          <a:xfrm>
            <a:off x="119" y="1"/>
            <a:ext cx="9156678" cy="6858000"/>
          </a:xfrm>
          <a:prstGeom prst="rect">
            <a:avLst/>
          </a:prstGeom>
          <a:noFill/>
        </p:spPr>
      </p:pic>
      <p:graphicFrame>
        <p:nvGraphicFramePr>
          <p:cNvPr id="5" name="Tabulka 4"/>
          <p:cNvGraphicFramePr>
            <a:graphicFrameLocks noGrp="1"/>
          </p:cNvGraphicFramePr>
          <p:nvPr/>
        </p:nvGraphicFramePr>
        <p:xfrm>
          <a:off x="571500" y="1773238"/>
          <a:ext cx="8215368" cy="44418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56"/>
                <a:gridCol w="2738456"/>
                <a:gridCol w="2738456"/>
              </a:tblGrid>
              <a:tr h="774098">
                <a:tc gridSpan="2"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Reprezentativní výběry</a:t>
                      </a:r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Nereprezentativní výběry</a:t>
                      </a:r>
                      <a:endParaRPr lang="cs-CZ" dirty="0"/>
                    </a:p>
                  </a:txBody>
                  <a:tcPr/>
                </a:tc>
              </a:tr>
              <a:tr h="774098"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Pravděpodobnostní výběry</a:t>
                      </a:r>
                      <a:endParaRPr lang="cs-CZ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Nepravděpodobnostní</a:t>
                      </a:r>
                      <a:r>
                        <a:rPr lang="cs-CZ" b="1" baseline="0" dirty="0" smtClean="0"/>
                        <a:t> výběry</a:t>
                      </a:r>
                      <a:endParaRPr lang="cs-CZ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448485">
                <a:tc>
                  <a:txBody>
                    <a:bodyPr/>
                    <a:lstStyle/>
                    <a:p>
                      <a:r>
                        <a:rPr lang="cs-CZ" dirty="0" smtClean="0"/>
                        <a:t>Prostý náhodný výběr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Kvótní výběr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Snowball technika</a:t>
                      </a:r>
                      <a:endParaRPr lang="cs-CZ" dirty="0"/>
                    </a:p>
                  </a:txBody>
                  <a:tcPr/>
                </a:tc>
              </a:tr>
              <a:tr h="448485">
                <a:tc>
                  <a:txBody>
                    <a:bodyPr/>
                    <a:lstStyle/>
                    <a:p>
                      <a:r>
                        <a:rPr lang="cs-CZ" dirty="0" smtClean="0"/>
                        <a:t>Systematický výběr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Teoretický výběr</a:t>
                      </a:r>
                      <a:endParaRPr lang="cs-CZ" dirty="0"/>
                    </a:p>
                  </a:txBody>
                  <a:tcPr/>
                </a:tc>
              </a:tr>
              <a:tr h="774098">
                <a:tc>
                  <a:txBody>
                    <a:bodyPr/>
                    <a:lstStyle/>
                    <a:p>
                      <a:r>
                        <a:rPr lang="cs-CZ" dirty="0" smtClean="0"/>
                        <a:t>Náhodný stratifikovaný výběr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Výběr typických případů</a:t>
                      </a:r>
                      <a:endParaRPr lang="cs-CZ" dirty="0"/>
                    </a:p>
                  </a:txBody>
                  <a:tcPr/>
                </a:tc>
              </a:tr>
              <a:tr h="774098">
                <a:tc>
                  <a:txBody>
                    <a:bodyPr/>
                    <a:lstStyle/>
                    <a:p>
                      <a:r>
                        <a:rPr lang="cs-CZ" dirty="0" smtClean="0"/>
                        <a:t>Vícestupňový náhodný výběr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Výběr kritických případů</a:t>
                      </a:r>
                      <a:endParaRPr lang="cs-CZ" dirty="0"/>
                    </a:p>
                  </a:txBody>
                  <a:tcPr/>
                </a:tc>
              </a:tr>
              <a:tr h="448485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Účelový výběr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bdélník 5"/>
          <p:cNvSpPr/>
          <p:nvPr/>
        </p:nvSpPr>
        <p:spPr>
          <a:xfrm>
            <a:off x="467544" y="1772816"/>
            <a:ext cx="5616624" cy="4464496"/>
          </a:xfrm>
          <a:prstGeom prst="rect">
            <a:avLst/>
          </a:prstGeom>
          <a:noFill/>
          <a:ln>
            <a:solidFill>
              <a:srgbClr val="F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Studijní materiály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KISK WIKI – </a:t>
            </a:r>
            <a:r>
              <a:rPr lang="cs-CZ" dirty="0" smtClean="0"/>
              <a:t>kap. 1-8</a:t>
            </a:r>
          </a:p>
        </p:txBody>
      </p:sp>
      <p:pic>
        <p:nvPicPr>
          <p:cNvPr id="66562" name="Picture 2" descr="http://www.najmo.cz/img/picture/613/jak_se_vyrabi_sociologicka_znalost_karolin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780928"/>
            <a:ext cx="2664296" cy="3880043"/>
          </a:xfrm>
          <a:prstGeom prst="rect">
            <a:avLst/>
          </a:prstGeom>
          <a:noFill/>
        </p:spPr>
      </p:pic>
      <p:pic>
        <p:nvPicPr>
          <p:cNvPr id="66564" name="Picture 4" descr="http://www.november.cz/i/imgs/980/2549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796401"/>
            <a:ext cx="2664296" cy="3853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Obrázky: Thomas </a:t>
            </a:r>
            <a:r>
              <a:rPr lang="cs-CZ" dirty="0" err="1" smtClean="0"/>
              <a:t>Hawk</a:t>
            </a:r>
            <a:endParaRPr lang="cs-CZ" dirty="0" smtClean="0"/>
          </a:p>
          <a:p>
            <a:r>
              <a:rPr lang="cs-CZ" dirty="0" smtClean="0">
                <a:hlinkClick r:id="rId2"/>
              </a:rPr>
              <a:t>http://onlinelibrary.wiley.com/doi/10.1002/asi.21282/full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http://well-formed.eigenfactor.org/img/shots/radial_06.png</a:t>
            </a:r>
            <a:endParaRPr lang="cs-CZ" dirty="0" smtClean="0"/>
          </a:p>
          <a:p>
            <a:r>
              <a:rPr lang="en-GB" dirty="0" err="1" smtClean="0"/>
              <a:t>Schloegl</a:t>
            </a:r>
            <a:r>
              <a:rPr lang="en-GB" dirty="0" smtClean="0"/>
              <a:t>, C., Stock, W. G. (2004), Impact and relevance of LIS journals: A </a:t>
            </a:r>
            <a:r>
              <a:rPr lang="en-GB" dirty="0" err="1" smtClean="0"/>
              <a:t>scientometric</a:t>
            </a:r>
            <a:r>
              <a:rPr lang="en-GB" dirty="0" smtClean="0"/>
              <a:t> analysis of international and German language LIS journals-citation analysis versus readers survey. </a:t>
            </a:r>
            <a:r>
              <a:rPr lang="en-GB" i="1" dirty="0" smtClean="0"/>
              <a:t>Journal of the American Society for Information Science and Technology</a:t>
            </a:r>
            <a:r>
              <a:rPr lang="en-GB" dirty="0" smtClean="0"/>
              <a:t>, 55 (13): 1155–1168. 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http://www.</a:t>
            </a:r>
            <a:r>
              <a:rPr lang="cs-CZ" dirty="0" err="1" smtClean="0">
                <a:hlinkClick r:id="rId4"/>
              </a:rPr>
              <a:t>flickr.com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photos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revdancatt</a:t>
            </a:r>
            <a:r>
              <a:rPr lang="cs-CZ" dirty="0" smtClean="0">
                <a:hlinkClick r:id="rId4"/>
              </a:rPr>
              <a:t>/439440670</a:t>
            </a:r>
            <a:endParaRPr lang="en-GB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Bibliometrie</a:t>
            </a:r>
            <a:r>
              <a:rPr lang="cs-CZ" dirty="0" smtClean="0"/>
              <a:t> a citační analýzy</a:t>
            </a:r>
            <a:endParaRPr lang="cs-CZ" dirty="0"/>
          </a:p>
        </p:txBody>
      </p:sp>
      <p:pic>
        <p:nvPicPr>
          <p:cNvPr id="29698" name="Picture 2" descr="http://onlinelibrary.wiley.com/store/10.1002/asi.21282/asset/image_n/nfig003.jpg?v=1&amp;t=gvepyz1p&amp;s=b1f19e2589df89bb34aac71ab32360a8c643bc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8028384" cy="51342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zjišťujeme?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Jak současná je citovaná literatura?</a:t>
            </a:r>
          </a:p>
          <a:p>
            <a:r>
              <a:rPr lang="cs-CZ" dirty="0" smtClean="0"/>
              <a:t>Jak „vědecká“ je citovaná literatura?</a:t>
            </a:r>
          </a:p>
          <a:p>
            <a:r>
              <a:rPr lang="cs-CZ" dirty="0" smtClean="0"/>
              <a:t>Jak je literatura </a:t>
            </a:r>
            <a:r>
              <a:rPr lang="cs-CZ" dirty="0" err="1" smtClean="0"/>
              <a:t>inter</a:t>
            </a:r>
            <a:r>
              <a:rPr lang="cs-CZ" dirty="0" smtClean="0"/>
              <a:t>/</a:t>
            </a:r>
            <a:r>
              <a:rPr lang="cs-CZ" dirty="0" err="1" smtClean="0"/>
              <a:t>multi</a:t>
            </a:r>
            <a:r>
              <a:rPr lang="cs-CZ" dirty="0" smtClean="0"/>
              <a:t>/trans –disciplinární?</a:t>
            </a:r>
          </a:p>
          <a:p>
            <a:r>
              <a:rPr lang="cs-CZ" dirty="0" smtClean="0"/>
              <a:t>Jak využívají autoři/autorky literaturu (zdroje)?</a:t>
            </a:r>
          </a:p>
          <a:p>
            <a:r>
              <a:rPr lang="cs-CZ" dirty="0" smtClean="0"/>
              <a:t>Jaký vliv má autor(</a:t>
            </a:r>
            <a:r>
              <a:rPr lang="cs-CZ" dirty="0" err="1" smtClean="0"/>
              <a:t>ka</a:t>
            </a:r>
            <a:r>
              <a:rPr lang="cs-CZ" dirty="0" smtClean="0"/>
              <a:t>) na obor?</a:t>
            </a:r>
          </a:p>
          <a:p>
            <a:r>
              <a:rPr lang="cs-CZ" dirty="0" smtClean="0"/>
              <a:t>Jaké nové výzkumné oblasti (obory) se objevují?</a:t>
            </a:r>
          </a:p>
          <a:p>
            <a:r>
              <a:rPr lang="cs-CZ" dirty="0" smtClean="0"/>
              <a:t>Jaké jsou vztahy mezi autory(</a:t>
            </a:r>
            <a:r>
              <a:rPr lang="cs-CZ" dirty="0" err="1" smtClean="0"/>
              <a:t>kami</a:t>
            </a:r>
            <a:r>
              <a:rPr lang="cs-CZ" dirty="0" smtClean="0"/>
              <a:t>)?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1746" name="Picture 2" descr="http://well-formed.eigenfactor.org/img/shots/radial_06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-457053"/>
            <a:ext cx="9753600" cy="73152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899592" y="4077072"/>
            <a:ext cx="6994222" cy="156966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solidFill>
                  <a:schemeClr val="accent1"/>
                </a:solidFill>
              </a:rPr>
              <a:t>Základní předpoklady: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>
                <a:solidFill>
                  <a:schemeClr val="bg1"/>
                </a:solidFill>
              </a:rPr>
              <a:t>Sémantická souvislost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3200" dirty="0" smtClean="0">
                <a:solidFill>
                  <a:schemeClr val="bg1"/>
                </a:solidFill>
              </a:rPr>
              <a:t>Souvislost počtu citací a významnosti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600278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44714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306</TotalTime>
  <Words>1455</Words>
  <Application>Microsoft Office PowerPoint</Application>
  <PresentationFormat>Předvádění na obrazovce (4:3)</PresentationFormat>
  <Paragraphs>299</Paragraphs>
  <Slides>45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45</vt:i4>
      </vt:variant>
    </vt:vector>
  </HeadingPairs>
  <TitlesOfParts>
    <vt:vector size="46" baseType="lpstr">
      <vt:lpstr>Modul</vt:lpstr>
      <vt:lpstr>Specifické výzkumné designy Co si z toho odnést? Metodologie ISK, 25. listopadu 2011</vt:lpstr>
      <vt:lpstr>Specifické výzkumné designy</vt:lpstr>
      <vt:lpstr>Analýzy webu</vt:lpstr>
      <vt:lpstr>Analýzy sociálních sítí</vt:lpstr>
      <vt:lpstr>Bibliometrie a citační analýzy</vt:lpstr>
      <vt:lpstr>Co zjišťujeme?</vt:lpstr>
      <vt:lpstr>Snímek 7</vt:lpstr>
      <vt:lpstr>Snímek 8</vt:lpstr>
      <vt:lpstr>Snímek 9</vt:lpstr>
      <vt:lpstr>Citační a obsahová analýza</vt:lpstr>
      <vt:lpstr>Snímek 11</vt:lpstr>
      <vt:lpstr>Výpočet impact faktoru</vt:lpstr>
      <vt:lpstr>Impact faktor</vt:lpstr>
      <vt:lpstr>Snímek 14</vt:lpstr>
      <vt:lpstr>Impact faktor</vt:lpstr>
      <vt:lpstr>Co je dobré si uvědomit?</vt:lpstr>
      <vt:lpstr>Snímek 17</vt:lpstr>
      <vt:lpstr>Matoušův efekt</vt:lpstr>
      <vt:lpstr>Citační chování</vt:lpstr>
      <vt:lpstr>15 důvodů pro citování</vt:lpstr>
      <vt:lpstr>Silné vs. slabé stránky</vt:lpstr>
      <vt:lpstr>Zaujalo?</vt:lpstr>
      <vt:lpstr>Benchmarking v ISK</vt:lpstr>
      <vt:lpstr>Benchmarking</vt:lpstr>
      <vt:lpstr>Benchmarking</vt:lpstr>
      <vt:lpstr>Výhody benchmarkingu</vt:lpstr>
      <vt:lpstr>Nedostatky benchmarkingu</vt:lpstr>
      <vt:lpstr>Benchmarking knihoven (NKP)</vt:lpstr>
      <vt:lpstr>Benchmarking knihoven (NKP)</vt:lpstr>
      <vt:lpstr>Benchmarking knihoven (NKP)</vt:lpstr>
      <vt:lpstr>Benchmarking knihoven (NKP)</vt:lpstr>
      <vt:lpstr>„Známkování“</vt:lpstr>
      <vt:lpstr>SWOT analýza</vt:lpstr>
      <vt:lpstr>Snímek 34</vt:lpstr>
      <vt:lpstr>Snímek 35</vt:lpstr>
      <vt:lpstr>Snímek 36</vt:lpstr>
      <vt:lpstr>Snímek 37</vt:lpstr>
      <vt:lpstr>Snímek 38</vt:lpstr>
      <vt:lpstr>Snímek 39</vt:lpstr>
      <vt:lpstr>Výzkumné designy - ISK</vt:lpstr>
      <vt:lpstr>Model kvanti výzkumu</vt:lpstr>
      <vt:lpstr>Model kvali výzkumu</vt:lpstr>
      <vt:lpstr>Snímek 43</vt:lpstr>
      <vt:lpstr>Studijní materiály</vt:lpstr>
      <vt:lpstr>Snímek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Specifické výzkumné designy Co si z toho odnést? Metodologie ISK, 25. listopadu 2011</dc:title>
  <dc:creator>Honza Zikuška</dc:creator>
  <cp:lastModifiedBy>Ladislava Suchá</cp:lastModifiedBy>
  <cp:revision>4</cp:revision>
  <dcterms:created xsi:type="dcterms:W3CDTF">2011-11-25T04:16:14Z</dcterms:created>
  <dcterms:modified xsi:type="dcterms:W3CDTF">2011-11-25T11:29:45Z</dcterms:modified>
</cp:coreProperties>
</file>