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ENA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30T16:58:27.315" idx="1">
    <p:pos x="3326" y="1517"/>
    <p:text>Zdroj: http://www.mzv.cz/representation_brussels/cz/evropska_unie/strategie_evropa_2020/vyplula_prvni_vlajkova_lod_strategie.html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972F-D04E-4A5F-BA53-EFFEF596CEA4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44611-EF7A-4965-8CDB-2935D390DC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44611-EF7A-4965-8CDB-2935D390DC6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44611-EF7A-4965-8CDB-2935D390DC6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12/2/2011</a:t>
            </a:fld>
            <a:endParaRPr lang="en-US" sz="1600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12/2/2011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usinessinfo.cz/cz/clanek/aktuality-z-evropske-unie/pokrok-v-plneni-digitalni-agendy/1000661/60915" TargetMode="External"/><Relationship Id="rId3" Type="http://schemas.openxmlformats.org/officeDocument/2006/relationships/hyperlink" Target="http://ec.europa.eu/europe2020/index_cs.htm" TargetMode="External"/><Relationship Id="rId7" Type="http://schemas.openxmlformats.org/officeDocument/2006/relationships/hyperlink" Target="http://www.mzv.cz/representation_brussels/cz/evropska_unie/strategie_evropa_2020/vyplula_prvni_vlajkova_lod_strategie.html" TargetMode="External"/><Relationship Id="rId2" Type="http://schemas.openxmlformats.org/officeDocument/2006/relationships/hyperlink" Target="http://eur-lex.europa.eu/LexUriServ/LexUriServ.do?uri=COM:2010:0245:FIN:CS: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dromedia.cz/sites/default/files/editor/dokumenty/navrh_narodnich_priorit_v_oblasti_ict_vzdelavani.pdf" TargetMode="External"/><Relationship Id="rId5" Type="http://schemas.openxmlformats.org/officeDocument/2006/relationships/hyperlink" Target="http://europa.eu/rapid/pressReleasesAction.do?reference=MEMO/10/200&amp;format=HTML&amp;aged=1&amp;language=CS&amp;guiLanguage=en" TargetMode="External"/><Relationship Id="rId4" Type="http://schemas.openxmlformats.org/officeDocument/2006/relationships/hyperlink" Target="http://www.mpo.cz/dokument74758.html" TargetMode="External"/><Relationship Id="rId9" Type="http://schemas.openxmlformats.org/officeDocument/2006/relationships/hyperlink" Target="http://ec.europa.eu/information_society/digital-agenda/index_en.ht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Digitální agenda pro Evropu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Irena </a:t>
            </a:r>
            <a:r>
              <a:rPr lang="cs-CZ" dirty="0" err="1" smtClean="0"/>
              <a:t>Hodžová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5.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Podpora výzkumu</a:t>
            </a:r>
          </a:p>
          <a:p>
            <a:pPr>
              <a:buNone/>
            </a:pPr>
            <a:endParaRPr lang="cs-CZ" sz="2400" b="1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Navýšení investic do výzkumu  a vývoje v oblasti ICT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Vývoj celoevropské strategie týkající se </a:t>
            </a:r>
            <a:r>
              <a:rPr lang="cs-CZ" sz="2400" i="1" dirty="0" err="1" smtClean="0">
                <a:solidFill>
                  <a:schemeClr val="tx2"/>
                </a:solidFill>
                <a:latin typeface="+mj-lt"/>
              </a:rPr>
              <a:t>cloud</a:t>
            </a:r>
            <a:r>
              <a:rPr lang="cs-CZ" sz="2400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  <a:latin typeface="+mj-lt"/>
              </a:rPr>
              <a:t>computing</a:t>
            </a:r>
            <a:r>
              <a:rPr lang="cs-CZ" sz="2400" i="1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 zejména pro veřejnou správu a vědu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Sjednocení legislativy, spolupráce veřejného a soukromého sektoru.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Získávání více soukromých investic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Udržování 20% ročního nárůstu rozpočtu na výzkum a vývoj spojený s ICT</a:t>
            </a:r>
            <a:endParaRPr lang="cs-CZ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6. Zvýšení digitální gramotnosti, dovedností a začlenění </a:t>
            </a:r>
          </a:p>
          <a:p>
            <a:pPr>
              <a:buNone/>
            </a:pPr>
            <a:endParaRPr lang="cs-CZ" sz="2400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Kvalifikovaní pracovníci jsou pro zvyšování konkurenceschopnosti a produktivity evropského hospodářství naprosto nezbytní</a:t>
            </a:r>
          </a:p>
          <a:p>
            <a:pPr lvl="0"/>
            <a:r>
              <a:rPr lang="cs-CZ" sz="2400" dirty="0" smtClean="0">
                <a:solidFill>
                  <a:schemeClr val="tx2"/>
                </a:solidFill>
                <a:latin typeface="+mj-lt"/>
              </a:rPr>
              <a:t>Digitální gramotnost a dovednosti jsou prioritou pro nařízení o Evropském sociálním fondu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Do roku 2012 vyvinout nástroje pro stanovení a uznávání schopností odborníků a uživatelů ICT</a:t>
            </a: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a evropský rámec pro tyto odbornosti</a:t>
            </a:r>
            <a:endParaRPr lang="cs-CZ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640960" cy="590465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sz="7400" b="1" dirty="0" smtClean="0">
                <a:solidFill>
                  <a:schemeClr val="tx2"/>
                </a:solidFill>
                <a:latin typeface="+mj-lt"/>
              </a:rPr>
              <a:t>7. Zavádění ICT k řešení společenských úkolů</a:t>
            </a:r>
          </a:p>
          <a:p>
            <a:pPr lvl="0"/>
            <a:r>
              <a:rPr lang="cs-CZ" sz="7400" dirty="0" smtClean="0">
                <a:solidFill>
                  <a:schemeClr val="tx2"/>
                </a:solidFill>
                <a:latin typeface="+mj-lt"/>
              </a:rPr>
              <a:t>Snížení emisí skleníkových plynů minimálně o 20 % oproti úrovním roku 1990 </a:t>
            </a:r>
          </a:p>
          <a:p>
            <a:pPr lvl="0"/>
            <a:r>
              <a:rPr lang="cs-CZ" sz="7400" dirty="0" smtClean="0">
                <a:solidFill>
                  <a:schemeClr val="tx2"/>
                </a:solidFill>
                <a:latin typeface="+mj-lt"/>
              </a:rPr>
              <a:t>Zlepšení energetické účinnosti o 20 %</a:t>
            </a:r>
          </a:p>
          <a:p>
            <a:pPr lvl="0"/>
            <a:r>
              <a:rPr lang="cs-CZ" sz="7400" dirty="0" smtClean="0">
                <a:solidFill>
                  <a:schemeClr val="tx2"/>
                </a:solidFill>
                <a:latin typeface="+mj-lt"/>
              </a:rPr>
              <a:t>Využití informačních technologií ve zdravotnictví (</a:t>
            </a:r>
            <a:r>
              <a:rPr lang="cs-CZ" sz="7400" dirty="0" err="1" smtClean="0">
                <a:solidFill>
                  <a:schemeClr val="tx2"/>
                </a:solidFill>
                <a:latin typeface="+mj-lt"/>
              </a:rPr>
              <a:t>eHealth</a:t>
            </a:r>
            <a:r>
              <a:rPr lang="cs-CZ" sz="7400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cs-CZ" sz="7400" dirty="0" smtClean="0">
                <a:solidFill>
                  <a:schemeClr val="tx2"/>
                </a:solidFill>
                <a:latin typeface="+mj-lt"/>
              </a:rPr>
              <a:t>Zavádění  programu „asistované žití“(on-line sociální služby</a:t>
            </a:r>
          </a:p>
          <a:p>
            <a:pPr lvl="0"/>
            <a:r>
              <a:rPr lang="cs-CZ" sz="7400" dirty="0" smtClean="0">
                <a:solidFill>
                  <a:schemeClr val="tx2"/>
                </a:solidFill>
                <a:latin typeface="+mj-lt"/>
              </a:rPr>
              <a:t>Rozsáhlejší, levnější a rychlejší distribuce kulturního a kreativního obsahu</a:t>
            </a:r>
          </a:p>
          <a:p>
            <a:r>
              <a:rPr lang="cs-CZ" sz="7400" dirty="0" smtClean="0">
                <a:solidFill>
                  <a:schemeClr val="tx2"/>
                </a:solidFill>
                <a:latin typeface="+mj-lt"/>
              </a:rPr>
              <a:t>Zvýšení kvality a přístupnosti </a:t>
            </a:r>
            <a:r>
              <a:rPr lang="cs-CZ" sz="7400" i="1" dirty="0" err="1" smtClean="0">
                <a:solidFill>
                  <a:schemeClr val="tx2"/>
                </a:solidFill>
                <a:latin typeface="+mj-lt"/>
              </a:rPr>
              <a:t>eGovernmentu</a:t>
            </a:r>
            <a:r>
              <a:rPr lang="cs-CZ" sz="7400" dirty="0" smtClean="0">
                <a:solidFill>
                  <a:schemeClr val="tx2"/>
                </a:solidFill>
                <a:latin typeface="+mj-lt"/>
              </a:rPr>
              <a:t>, zadávání veřejných zakázek, služby pro elektronickou identifikaci a ověřování pravosti</a:t>
            </a:r>
          </a:p>
          <a:p>
            <a:r>
              <a:rPr lang="cs-CZ" sz="7400" dirty="0" smtClean="0">
                <a:solidFill>
                  <a:schemeClr val="tx2"/>
                </a:solidFill>
                <a:latin typeface="+mj-lt"/>
              </a:rPr>
              <a:t>Inteligentní dopravní systémy, které budou vzájemně propojené a budou spolu komunikovat</a:t>
            </a:r>
          </a:p>
          <a:p>
            <a:pPr lvl="0"/>
            <a:endParaRPr lang="cs-CZ" b="1" dirty="0" smtClean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tx2"/>
                </a:solidFill>
              </a:rPr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agenda pro Evropu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Pozitivní výsledky po 1. roce:</a:t>
            </a:r>
          </a:p>
          <a:p>
            <a:pPr lvl="0"/>
            <a:r>
              <a:rPr lang="cs-CZ" sz="2400" dirty="0" smtClean="0">
                <a:solidFill>
                  <a:schemeClr val="tx2"/>
                </a:solidFill>
                <a:latin typeface="+mj-lt"/>
              </a:rPr>
              <a:t>Pravidelné používání internetu: internet používá 65 % Evropanů (v ČR 58 %). Snížil se i počet lidí nepoužívající internet – z 30 % na 26 % (v ČR 28 %) </a:t>
            </a:r>
          </a:p>
          <a:p>
            <a:pPr lvl="0"/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Nakupování on-line: 40 % občanů EU (v ČR 27 %), což je 57 % (v ČR 40 %) všech </a:t>
            </a:r>
            <a:r>
              <a:rPr lang="cs-CZ" sz="2400" smtClean="0">
                <a:solidFill>
                  <a:schemeClr val="tx2"/>
                </a:solidFill>
                <a:latin typeface="+mj-lt"/>
              </a:rPr>
              <a:t>uživatelů internetu</a:t>
            </a:r>
            <a:endParaRPr lang="cs-CZ" sz="2400" dirty="0" smtClean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cs-CZ" sz="2400" dirty="0" smtClean="0">
                <a:solidFill>
                  <a:schemeClr val="tx2"/>
                </a:solidFill>
                <a:latin typeface="+mj-lt"/>
              </a:rPr>
              <a:t>41 % (v ČR 23 %) používá služeb elektronické veřejné správy</a:t>
            </a:r>
          </a:p>
          <a:p>
            <a:pPr lvl="0"/>
            <a:r>
              <a:rPr lang="cs-CZ" sz="2400" dirty="0" smtClean="0">
                <a:solidFill>
                  <a:schemeClr val="tx2"/>
                </a:solidFill>
                <a:latin typeface="+mj-lt"/>
              </a:rPr>
              <a:t>Osvětlení s nízkou spotřebou energie tvoří 6,2 % celkového trhu (nárůst z 1,7 %)</a:t>
            </a:r>
          </a:p>
          <a:p>
            <a:pPr>
              <a:buNone/>
            </a:pP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agenda pro Evropu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tx2"/>
                </a:solidFill>
                <a:latin typeface="+mj-lt"/>
              </a:rPr>
              <a:t>Malý či žádný pokrok: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Dostupnost a zavádění širokopásmového připojení je soustředěno do několika městských oblastí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Přeshraniční on-line obchod zaznamenal minimální nárůst (z 8,1 % na 8,8 % - v ČR na 2,3 %)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Jen 26 % malých a středních podniků nakupuje on-line (</a:t>
            </a:r>
            <a:r>
              <a:rPr lang="cs-CZ" b="1" dirty="0" smtClean="0">
                <a:solidFill>
                  <a:schemeClr val="tx2"/>
                </a:solidFill>
                <a:latin typeface="+mj-lt"/>
              </a:rPr>
              <a:t>v ČR 32 %</a:t>
            </a:r>
            <a:r>
              <a:rPr lang="cs-CZ" dirty="0" smtClean="0">
                <a:solidFill>
                  <a:schemeClr val="tx2"/>
                </a:solidFill>
                <a:latin typeface="+mj-lt"/>
              </a:rPr>
              <a:t>)                                                               	- pouze 13% z nich on-line prodává (</a:t>
            </a:r>
            <a:r>
              <a:rPr lang="cs-CZ" b="1" dirty="0" smtClean="0">
                <a:solidFill>
                  <a:schemeClr val="tx2"/>
                </a:solidFill>
                <a:latin typeface="+mj-lt"/>
              </a:rPr>
              <a:t>v ČR 19%</a:t>
            </a:r>
            <a:r>
              <a:rPr lang="cs-CZ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Ceny roamingu jsou stále ve srovnání s cenami vnitrostátními více než trojnásobné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Veřejné investice do výzkumu a vývoje ICT byly stejné jako v roce 2009 (5,7 mld. eur)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+mj-lt"/>
              </a:rPr>
              <a:t>Zdroje:</a:t>
            </a:r>
            <a:endParaRPr lang="cs-CZ" sz="2000" b="1" dirty="0" smtClean="0">
              <a:solidFill>
                <a:schemeClr val="tx2"/>
              </a:solidFill>
              <a:latin typeface="+mj-lt"/>
              <a:hlinkClick r:id="rId2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2"/>
              </a:rPr>
              <a:t>http://eur-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2"/>
              </a:rPr>
              <a:t>lex.europa.eu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2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2"/>
              </a:rPr>
              <a:t>LexUriServ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2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2"/>
              </a:rPr>
              <a:t>LexUriServ.do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2"/>
              </a:rPr>
              <a:t>?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2"/>
              </a:rPr>
              <a:t>uri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2"/>
              </a:rPr>
              <a:t>=COM:2010:0245:FIN:CS:PDF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3"/>
              </a:rPr>
              <a:t>http://ec.europa.eu/europe2020/index_cs.htm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4"/>
              </a:rPr>
              <a:t>http://www.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4"/>
              </a:rPr>
              <a:t>mpo.cz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4"/>
              </a:rPr>
              <a:t>/dokument74758.html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5"/>
              </a:rPr>
              <a:t>http://europa.eu/rapid/pressReleasesAction.do?reference=MEMO/10/200&amp;format=HTML&amp;aged=1&amp;language=CS&amp;guiLanguage=en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http://www.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andromedia.cz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sites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/default/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files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/editor/dokumenty/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navrh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narodnich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_priorit_v_oblasti_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ict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6"/>
              </a:rPr>
              <a:t>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6"/>
              </a:rPr>
              <a:t>vzdelavani.pdf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http://www.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mzv.cz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representation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brussels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cz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evropska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_unie/strategie_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evropa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_2020/vyplula_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prvni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vlajkova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_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lod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7"/>
              </a:rPr>
              <a:t>_strategie.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7"/>
              </a:rPr>
              <a:t>html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http://www.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8"/>
              </a:rPr>
              <a:t>businessinfo.cz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8"/>
              </a:rPr>
              <a:t>cz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/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8"/>
              </a:rPr>
              <a:t>clanek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/aktuality-z-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8"/>
              </a:rPr>
              <a:t>evropske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-unie/pokrok-v-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8"/>
              </a:rPr>
              <a:t>plneni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-</a:t>
            </a:r>
            <a:r>
              <a:rPr lang="cs-CZ" sz="2000" dirty="0" err="1" smtClean="0">
                <a:solidFill>
                  <a:srgbClr val="002060"/>
                </a:solidFill>
                <a:latin typeface="+mj-lt"/>
                <a:hlinkClick r:id="rId8"/>
              </a:rPr>
              <a:t>digitalni</a:t>
            </a:r>
            <a:r>
              <a:rPr lang="cs-CZ" sz="2000" dirty="0" smtClean="0">
                <a:solidFill>
                  <a:srgbClr val="002060"/>
                </a:solidFill>
                <a:latin typeface="+mj-lt"/>
                <a:hlinkClick r:id="rId8"/>
              </a:rPr>
              <a:t>-agendy/1000661/60915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r>
              <a:rPr lang="cs-CZ" sz="2000" dirty="0" smtClean="0">
                <a:solidFill>
                  <a:srgbClr val="002060"/>
                </a:solidFill>
                <a:latin typeface="+mj-lt"/>
                <a:hlinkClick r:id="rId9"/>
              </a:rPr>
              <a:t>http://ec.europa.eu/information_society/digital-agenda/index_en.htm</a:t>
            </a:r>
            <a:endParaRPr lang="cs-CZ" sz="2000" dirty="0" smtClean="0">
              <a:solidFill>
                <a:srgbClr val="002060"/>
              </a:solidFill>
              <a:latin typeface="+mj-lt"/>
            </a:endParaRPr>
          </a:p>
          <a:p>
            <a:endParaRPr lang="cs-CZ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990600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  <a:latin typeface="+mj-lt"/>
              </a:rPr>
              <a:t>ihodzova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@</a:t>
            </a:r>
            <a:r>
              <a:rPr lang="cs-CZ" sz="2400" dirty="0" err="1" smtClean="0">
                <a:solidFill>
                  <a:schemeClr val="tx2"/>
                </a:solidFill>
                <a:latin typeface="+mj-lt"/>
              </a:rPr>
              <a:t>gmail.com</a:t>
            </a:r>
            <a:endParaRPr lang="cs-CZ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Evropa 2020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cs-CZ" dirty="0" smtClean="0">
                <a:solidFill>
                  <a:schemeClr val="tx2"/>
                </a:solidFill>
                <a:latin typeface="+mj-lt"/>
              </a:rPr>
              <a:t>Nástroj k překonání probíhající hospodářské krize a ke zvýšení konkurenceschopnosti Evropy </a:t>
            </a:r>
            <a:endParaRPr lang="cs-CZ" b="1" dirty="0" smtClean="0">
              <a:solidFill>
                <a:schemeClr val="tx2"/>
              </a:solidFill>
              <a:latin typeface="+mj-lt"/>
            </a:endParaRPr>
          </a:p>
          <a:p>
            <a:pPr lvl="0">
              <a:buNone/>
            </a:pPr>
            <a:endParaRPr lang="cs-CZ" b="1" dirty="0" smtClean="0">
              <a:solidFill>
                <a:schemeClr val="tx2"/>
              </a:solidFill>
              <a:latin typeface="+mj-lt"/>
            </a:endParaRPr>
          </a:p>
          <a:p>
            <a:pPr lvl="0">
              <a:buNone/>
            </a:pPr>
            <a:r>
              <a:rPr lang="cs-CZ" b="1" dirty="0" smtClean="0">
                <a:solidFill>
                  <a:schemeClr val="tx2"/>
                </a:solidFill>
                <a:latin typeface="+mj-lt"/>
              </a:rPr>
              <a:t>7 stěžejních iniciativ</a:t>
            </a:r>
          </a:p>
          <a:p>
            <a:pPr lvl="0"/>
            <a:r>
              <a:rPr lang="cs-CZ" sz="2400" i="1" dirty="0" smtClean="0">
                <a:solidFill>
                  <a:schemeClr val="tx2"/>
                </a:solidFill>
                <a:latin typeface="+mj-lt"/>
              </a:rPr>
              <a:t>Priorita - Oblast inteligentního růstu</a:t>
            </a:r>
            <a:endParaRPr lang="cs-CZ" sz="2400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cs-CZ" b="1" dirty="0" smtClean="0">
                <a:solidFill>
                  <a:schemeClr val="tx2"/>
                </a:solidFill>
                <a:latin typeface="+mj-lt"/>
              </a:rPr>
              <a:t>Digitální agenda pro Evropu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Unie inovací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Mládež v pohybu</a:t>
            </a:r>
          </a:p>
          <a:p>
            <a:pPr lvl="0"/>
            <a:r>
              <a:rPr lang="cs-CZ" sz="2400" i="1" dirty="0" smtClean="0">
                <a:solidFill>
                  <a:schemeClr val="tx2"/>
                </a:solidFill>
                <a:latin typeface="+mj-lt"/>
              </a:rPr>
              <a:t>Priorita - Oblast udržitelného růstu</a:t>
            </a:r>
            <a:endParaRPr lang="cs-CZ" sz="2400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Evropa méně náročná na zdroje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Průmyslová politika pro éru globalizace</a:t>
            </a:r>
          </a:p>
          <a:p>
            <a:pPr lvl="0"/>
            <a:r>
              <a:rPr lang="cs-CZ" sz="2400" i="1" dirty="0" smtClean="0">
                <a:solidFill>
                  <a:schemeClr val="tx2"/>
                </a:solidFill>
                <a:latin typeface="+mj-lt"/>
              </a:rPr>
              <a:t>Priorita - Oblast růstu podporujícího začlenění</a:t>
            </a:r>
            <a:endParaRPr lang="cs-CZ" sz="2400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Program pro nové dovednosti a pracovní místa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	Evropská platforma pro boj proti chudobě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agenda pro Evropu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Cíl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 = „zajistit udržitelný hospodářský a sociální přínos jednotného digitálního trhu, založeného na rychlém a superrychlém internetu a interoperabilních aplikacích“</a:t>
            </a:r>
          </a:p>
          <a:p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Vize: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100 % domácností připojeno </a:t>
            </a:r>
            <a:r>
              <a:rPr lang="cs-CZ" sz="2400" dirty="0" err="1" smtClean="0">
                <a:solidFill>
                  <a:schemeClr val="tx2"/>
                </a:solidFill>
                <a:latin typeface="+mj-lt"/>
              </a:rPr>
              <a:t>rychl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. min. 30 </a:t>
            </a:r>
            <a:r>
              <a:rPr lang="cs-CZ" sz="2400" dirty="0" err="1" smtClean="0">
                <a:solidFill>
                  <a:schemeClr val="tx2"/>
                </a:solidFill>
                <a:latin typeface="+mj-lt"/>
              </a:rPr>
              <a:t>Mb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/s.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50 % domácností s připojením 100 </a:t>
            </a:r>
            <a:r>
              <a:rPr lang="cs-CZ" sz="2400" dirty="0" err="1" smtClean="0">
                <a:solidFill>
                  <a:schemeClr val="tx2"/>
                </a:solidFill>
                <a:latin typeface="+mj-lt"/>
              </a:rPr>
              <a:t>Mb</a:t>
            </a:r>
            <a:r>
              <a:rPr lang="cs-CZ" sz="2400" dirty="0" smtClean="0">
                <a:solidFill>
                  <a:schemeClr val="tx2"/>
                </a:solidFill>
                <a:latin typeface="+mj-lt"/>
              </a:rPr>
              <a:t>/s.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50 % obyvatel nakupuje on-line (20 % v zahraničí)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50 % obyvatel používá eGovernment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75 % ob. používá internet pravidelně (15 % vůbec)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33 % malých podniků obchoduje on-line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Rozdíl roaming  - vnitrostátní tarif se blíží nule</a:t>
            </a:r>
          </a:p>
          <a:p>
            <a:endParaRPr lang="cs-CZ" sz="240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Digitální agenda pro Evropu </a:t>
            </a:r>
            <a:br>
              <a:rPr lang="cs-CZ" dirty="0" smtClean="0"/>
            </a:br>
            <a:r>
              <a:rPr lang="cs-CZ" dirty="0" smtClean="0"/>
              <a:t>- 7 prioritních oblastí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vytvoření jednotného digitálního trhu 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zlepšení rámcových podmínek pro interoperabilitu mezi výrobky a službami v oblasti ICT 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posílení důvěry v internet a jeho bezpečnost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záruka poskytování výrazně rychlejšího internetového připojení 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podpora investic do výzkumu a vývoje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  <a:latin typeface="+mj-lt"/>
              </a:rPr>
              <a:t>zvýšení digitální gramotnosti, dovedností a začlenění</a:t>
            </a:r>
          </a:p>
          <a:p>
            <a:r>
              <a:rPr lang="cs-CZ" dirty="0" smtClean="0">
                <a:solidFill>
                  <a:schemeClr val="tx2"/>
                </a:solidFill>
                <a:latin typeface="+mj-lt"/>
              </a:rPr>
              <a:t>zavádění ICT k řešení společenských úkolů, jako jsou změna klimatu, zvyšující se náklady na zdravotní péči a stárnoucí populace</a:t>
            </a:r>
            <a:endParaRPr lang="cs-CZ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Roztříštěné digitální trhy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Nedostatečná interoperabilita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Rostoucí kyberkriminalita a riziko nízké důvěry v sítě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Nedostatečné investice do sítí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Nedostatečný výzkum a inovace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Nedostatky v oblasti počítačové gramotnosti a počítačových dovedností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Promarněné příležitosti při řešení společenských výzev</a:t>
            </a:r>
            <a:endParaRPr lang="cs-CZ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640960" cy="511256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Jednotný digitální trh </a:t>
            </a:r>
          </a:p>
          <a:p>
            <a:pPr marL="457200" indent="-457200">
              <a:buNone/>
            </a:pPr>
            <a:endParaRPr lang="cs-CZ" sz="2400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Sjednocení legislativy on-line trhu, zlepšení správy a transparentnosti práv při přidělování přeshraničních licencí a řešení sporů 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Sjednocení prostoru pro mezinárodní platby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Lepší porovnání cen na celoevropské úrovni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Zavedení ochranných on-line značek Evropské unie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Sjednocení formátu telefonních čísel, stejná čísla pro tísňová volání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+mj-lt"/>
              </a:rPr>
              <a:t>2. Zlepšení standardizace a interoperability v oblasti ICT </a:t>
            </a:r>
          </a:p>
          <a:p>
            <a:pPr>
              <a:buNone/>
            </a:pPr>
            <a:endParaRPr lang="cs-CZ" sz="2400" b="1" dirty="0" smtClean="0">
              <a:solidFill>
                <a:schemeClr val="tx2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Aktualizace antimonopolních pravidel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Nové moderní normy a snížení poplatků za jejich používání (zjednodušení vstupu nových firem na trh)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+mj-lt"/>
              </a:rPr>
              <a:t>Přijetí evropské strategie pro interoperabilitu a evropského rámce interoperability</a:t>
            </a: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cs-CZ" sz="2400" b="1" dirty="0" smtClean="0">
                <a:latin typeface="+mj-lt"/>
              </a:rPr>
              <a:t>3. Zvýšení důvěry a bezpečnosti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cs-CZ" sz="2400" b="1" dirty="0" smtClean="0">
              <a:latin typeface="+mj-lt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400" dirty="0" smtClean="0">
                <a:latin typeface="+mj-lt"/>
              </a:rPr>
              <a:t>Vymezení nových typů trestné činnosti v kybernetickém prostoru a navržení odpovídajících legislativních kroků k jejich potrestání. 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400" dirty="0" smtClean="0">
                <a:latin typeface="+mj-lt"/>
              </a:rPr>
              <a:t>Vytvoření platforem zaměřených zejména na boj proti sexuálnímu zneužívání dětí a dětské pornografii 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400" dirty="0" smtClean="0">
                <a:latin typeface="+mj-lt"/>
              </a:rPr>
              <a:t>Osvětové kampaně a další vzdělávací akce pro veřejnost (ideálně na celosvětové úrovni)   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cs-CZ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oblasti digitální agendy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cs-CZ" sz="2400" b="1" dirty="0" smtClean="0">
                <a:latin typeface="+mj-lt"/>
              </a:rPr>
              <a:t>4. Přístup rychlému a superrychlému internetu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cs-CZ" sz="2600" dirty="0" smtClean="0">
              <a:latin typeface="+mj-lt"/>
            </a:endParaRPr>
          </a:p>
          <a:p>
            <a:pPr lvl="1"/>
            <a:r>
              <a:rPr lang="cs-CZ" sz="2400" dirty="0" smtClean="0">
                <a:latin typeface="+mj-lt"/>
              </a:rPr>
              <a:t>Posílení a zefektivnění financování vysokorychlostního širokopásmového připojení</a:t>
            </a:r>
          </a:p>
          <a:p>
            <a:pPr lvl="1"/>
            <a:r>
              <a:rPr lang="cs-CZ" sz="2400" dirty="0" smtClean="0">
                <a:latin typeface="+mj-lt"/>
              </a:rPr>
              <a:t>50 % domácností bude do roku 2020 připojeno rychlostí minimálně 100 </a:t>
            </a:r>
            <a:r>
              <a:rPr lang="cs-CZ" sz="2400" dirty="0" err="1" smtClean="0">
                <a:latin typeface="+mj-lt"/>
              </a:rPr>
              <a:t>Mb</a:t>
            </a:r>
            <a:r>
              <a:rPr lang="cs-CZ" sz="2400" dirty="0" smtClean="0">
                <a:latin typeface="+mj-lt"/>
              </a:rPr>
              <a:t>/s, ostatní 30 </a:t>
            </a:r>
            <a:r>
              <a:rPr lang="cs-CZ" sz="2400" dirty="0" err="1" smtClean="0">
                <a:latin typeface="+mj-lt"/>
              </a:rPr>
              <a:t>Mb</a:t>
            </a:r>
            <a:r>
              <a:rPr lang="cs-CZ" sz="2400" dirty="0" smtClean="0">
                <a:latin typeface="+mj-lt"/>
              </a:rPr>
              <a:t>/s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277</TotalTime>
  <Words>525</Words>
  <Application>Microsoft Office PowerPoint</Application>
  <PresentationFormat>Předvádění na obrazovce (4:3)</PresentationFormat>
  <Paragraphs>119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Origin</vt:lpstr>
      <vt:lpstr>Digitální agenda pro Evropu</vt:lpstr>
      <vt:lpstr>Strategie Evropa 2020 </vt:lpstr>
      <vt:lpstr>Digitální agenda pro Evropu</vt:lpstr>
      <vt:lpstr> Digitální agenda pro Evropu  - 7 prioritních oblastí činnosti</vt:lpstr>
      <vt:lpstr>Současný stav</vt:lpstr>
      <vt:lpstr>Akční oblasti digitální agendy</vt:lpstr>
      <vt:lpstr>Akční oblasti digitální agendy</vt:lpstr>
      <vt:lpstr>Akční oblasti digitální agendy</vt:lpstr>
      <vt:lpstr>Akční oblasti digitální agendy</vt:lpstr>
      <vt:lpstr>Akční oblasti digitální agendy</vt:lpstr>
      <vt:lpstr>Akční oblasti digitální agendy</vt:lpstr>
      <vt:lpstr>Akční oblasti digitální agendy</vt:lpstr>
      <vt:lpstr>Digitální agenda pro Evropu</vt:lpstr>
      <vt:lpstr>Digitální agenda pro Evropu</vt:lpstr>
      <vt:lpstr>Snímek 15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agenda pro Evropu</dc:title>
  <dc:creator>IRENA</dc:creator>
  <cp:lastModifiedBy>IRENA</cp:lastModifiedBy>
  <cp:revision>31</cp:revision>
  <dcterms:created xsi:type="dcterms:W3CDTF">2011-11-18T08:45:22Z</dcterms:created>
  <dcterms:modified xsi:type="dcterms:W3CDTF">2011-12-02T17:26:11Z</dcterms:modified>
</cp:coreProperties>
</file>