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584999-3F02-431F-99FF-ABF2A9F23F6B}" type="datetimeFigureOut">
              <a:rPr lang="cs-CZ" smtClean="0"/>
              <a:t>2.12.2011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337EE2-33C0-48D3-B391-F1EE1591FBA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ivig.cz/standardy-studen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m.nkp.cz/sekce.php3?page=04_Vzd/03_OV_Akce/02_pripravovane.htm" TargetMode="External"/><Relationship Id="rId3" Type="http://schemas.openxmlformats.org/officeDocument/2006/relationships/hyperlink" Target="http://www.piaac.cz/sials" TargetMode="External"/><Relationship Id="rId7" Type="http://schemas.openxmlformats.org/officeDocument/2006/relationships/hyperlink" Target="http://www.inflow.cz/konference-informacni-gramotnost" TargetMode="External"/><Relationship Id="rId2" Type="http://schemas.openxmlformats.org/officeDocument/2006/relationships/hyperlink" Target="http://pro.inflow.cz/aktivity-vysokoskolskych-knihoven-v-oblasti-informacniho-vzdelavani-vyvoj-v-letech-2006-2010-na-ve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m.nkp.cz/sekce.php3?page=03_Leg/01_LegPod/Zakon257.htm" TargetMode="External"/><Relationship Id="rId5" Type="http://schemas.openxmlformats.org/officeDocument/2006/relationships/hyperlink" Target="http://www.techlib.cz/cs/283-informacni-gramotnost-citovani/" TargetMode="External"/><Relationship Id="rId4" Type="http://schemas.openxmlformats.org/officeDocument/2006/relationships/hyperlink" Target="http://aleph.nkp.cz/F/5AVMMFQAC4YIQ3UX7MSUU9MG74DIRAJJ24KP8I9INDL6J6SD68-00453?func=file&amp;file_name=find-b&amp;local_base=KTD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vkos.cz/sdruk/odborne-sekce/sekce-pro-informacni-technologie/clanek/priloha-3/" TargetMode="External"/><Relationship Id="rId3" Type="http://schemas.openxmlformats.org/officeDocument/2006/relationships/hyperlink" Target="http://www.partsip.cz/" TargetMode="External"/><Relationship Id="rId7" Type="http://schemas.openxmlformats.org/officeDocument/2006/relationships/hyperlink" Target="http://www.kritickemysleni.cz/prectetesi.php?co=lekce" TargetMode="External"/><Relationship Id="rId2" Type="http://schemas.openxmlformats.org/officeDocument/2006/relationships/hyperlink" Target="http://dum.rvp.cz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vig.cz/standardy-student.html" TargetMode="External"/><Relationship Id="rId5" Type="http://schemas.openxmlformats.org/officeDocument/2006/relationships/hyperlink" Target="http://nakliv.cz/" TargetMode="External"/><Relationship Id="rId4" Type="http://schemas.openxmlformats.org/officeDocument/2006/relationships/hyperlink" Target="http://www.ivig.cz/pouziti-informacni-gramotnosti.html" TargetMode="External"/><Relationship Id="rId9" Type="http://schemas.openxmlformats.org/officeDocument/2006/relationships/hyperlink" Target="http://www.svkos.cz/sdruk/odborne-sekce/sekce-pro-informacni-vzdelavani-uzivatelu/clanek/zapis-z-2-zasedani-sekce-pro-informacni-vzdelavani-uzivatel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2357430"/>
            <a:ext cx="8458200" cy="1222375"/>
          </a:xfrm>
        </p:spPr>
        <p:txBody>
          <a:bodyPr/>
          <a:lstStyle/>
          <a:p>
            <a:r>
              <a:rPr lang="cs-CZ" dirty="0" smtClean="0"/>
              <a:t>Informační gramotnost v praktické výuce v českých knihovnách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4429132"/>
            <a:ext cx="8458200" cy="914400"/>
          </a:xfrm>
        </p:spPr>
        <p:txBody>
          <a:bodyPr>
            <a:normAutofit fontScale="92500" lnSpcReduction="10000"/>
          </a:bodyPr>
          <a:lstStyle/>
          <a:p>
            <a:r>
              <a:rPr lang="cs-CZ" sz="3500" dirty="0" smtClean="0"/>
              <a:t>Inf</a:t>
            </a:r>
            <a:r>
              <a:rPr lang="cs-CZ" sz="3200" dirty="0" smtClean="0"/>
              <a:t>ormační politika VIKMA10</a:t>
            </a:r>
          </a:p>
          <a:p>
            <a:r>
              <a:rPr lang="cs-CZ" dirty="0" smtClean="0"/>
              <a:t>Bc. Helena Selucká - 110829</a:t>
            </a:r>
            <a:endParaRPr lang="cs-CZ" dirty="0"/>
          </a:p>
        </p:txBody>
      </p:sp>
      <p:pic>
        <p:nvPicPr>
          <p:cNvPr id="4" name="Obrázek 3" descr="Mu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71480"/>
            <a:ext cx="1285884" cy="1285884"/>
          </a:xfrm>
          <a:prstGeom prst="rect">
            <a:avLst/>
          </a:prstGeom>
        </p:spPr>
      </p:pic>
      <p:pic>
        <p:nvPicPr>
          <p:cNvPr id="5" name="Obrázek 4" descr="kisk_final_color_tex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428604"/>
            <a:ext cx="2024050" cy="10929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komise pro informační vzdělávání a informační gramotnost na vysokých školách (IVIG)</a:t>
            </a:r>
          </a:p>
          <a:p>
            <a:r>
              <a:rPr lang="cs-CZ" dirty="0" smtClean="0"/>
              <a:t>Standardy informační gramotnosti VŠ studenta</a:t>
            </a:r>
          </a:p>
          <a:p>
            <a:pPr lvl="1"/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ivig.cz</a:t>
            </a:r>
            <a:r>
              <a:rPr lang="cs-CZ" dirty="0" smtClean="0">
                <a:hlinkClick r:id="rId2"/>
              </a:rPr>
              <a:t>/standardy-student.</a:t>
            </a:r>
            <a:r>
              <a:rPr lang="cs-CZ" dirty="0" err="1" smtClean="0">
                <a:hlinkClick r:id="rId2"/>
              </a:rPr>
              <a:t>html</a:t>
            </a:r>
            <a:endParaRPr lang="cs-CZ" dirty="0" smtClean="0"/>
          </a:p>
          <a:p>
            <a:r>
              <a:rPr lang="cs-CZ" dirty="0" smtClean="0"/>
              <a:t>Výzkumy vzdělávacích aktivit VŠ knihoven v ČR</a:t>
            </a:r>
          </a:p>
          <a:p>
            <a:r>
              <a:rPr lang="cs-CZ" dirty="0" smtClean="0"/>
              <a:t>Seminář Informační vzdělávání  a informační gramotnost v praxi vzdělávacích institucí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214290"/>
            <a:ext cx="1314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KISK – NAKLIV, </a:t>
            </a:r>
            <a:r>
              <a:rPr lang="cs-CZ" dirty="0" err="1" smtClean="0"/>
              <a:t>PARTsIP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klastr informačního vzdělávání</a:t>
            </a:r>
          </a:p>
          <a:p>
            <a:r>
              <a:rPr lang="cs-CZ" dirty="0" smtClean="0"/>
              <a:t>Partnerská síť informačních profesionálů</a:t>
            </a:r>
          </a:p>
          <a:p>
            <a:endParaRPr lang="cs-CZ" dirty="0" smtClean="0"/>
          </a:p>
          <a:p>
            <a:r>
              <a:rPr lang="cs-CZ" dirty="0" smtClean="0"/>
              <a:t>Sdílení zkušeností, navázání spolupráce, portály, kurzy, semináře, workshopy…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28604"/>
            <a:ext cx="17145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28604"/>
            <a:ext cx="1690696" cy="845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SDRUK IVU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IVIG</a:t>
            </a:r>
          </a:p>
          <a:p>
            <a:r>
              <a:rPr lang="cs-CZ" dirty="0" smtClean="0"/>
              <a:t>NAKLIV </a:t>
            </a:r>
          </a:p>
          <a:p>
            <a:r>
              <a:rPr lang="cs-CZ" dirty="0" smtClean="0"/>
              <a:t>PARTSIP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lekce -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kritického myšlení </a:t>
            </a:r>
          </a:p>
          <a:p>
            <a:r>
              <a:rPr lang="cs-CZ" dirty="0" smtClean="0"/>
              <a:t>Stanovení cílů, kompetencí – provázanost celým programem</a:t>
            </a:r>
          </a:p>
          <a:p>
            <a:r>
              <a:rPr lang="cs-CZ" dirty="0" smtClean="0"/>
              <a:t>Výstavba lekce: </a:t>
            </a:r>
          </a:p>
          <a:p>
            <a:pPr lvl="1"/>
            <a:r>
              <a:rPr lang="cs-CZ" dirty="0" smtClean="0"/>
              <a:t>Evokace</a:t>
            </a:r>
          </a:p>
          <a:p>
            <a:pPr lvl="1"/>
            <a:r>
              <a:rPr lang="cs-CZ" dirty="0" smtClean="0"/>
              <a:t>Uvědomění si významu</a:t>
            </a:r>
          </a:p>
          <a:p>
            <a:pPr lvl="1"/>
            <a:r>
              <a:rPr lang="cs-CZ" dirty="0" smtClean="0"/>
              <a:t>reflexe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Vymezení lekce – když jde malý bobr spát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47500" lnSpcReduction="20000"/>
          </a:bodyPr>
          <a:lstStyle/>
          <a:p>
            <a:r>
              <a:rPr lang="cs-CZ" sz="3800" dirty="0" smtClean="0"/>
              <a:t>MŠ, 1. třída</a:t>
            </a:r>
            <a:endParaRPr lang="cs-CZ" sz="3800" dirty="0" smtClean="0"/>
          </a:p>
          <a:p>
            <a:pPr>
              <a:buNone/>
            </a:pPr>
            <a:r>
              <a:rPr lang="cs-CZ" sz="3800" b="1" dirty="0" smtClean="0"/>
              <a:t> </a:t>
            </a:r>
            <a:endParaRPr lang="cs-CZ" sz="3800" b="1" dirty="0" smtClean="0"/>
          </a:p>
          <a:p>
            <a:r>
              <a:rPr lang="cs-CZ" sz="3800" dirty="0" smtClean="0"/>
              <a:t>Co </a:t>
            </a:r>
            <a:r>
              <a:rPr lang="cs-CZ" sz="3800" dirty="0" smtClean="0"/>
              <a:t>děláme ráno, odpoledne, večer, ve škole, doma, v létě nebo  </a:t>
            </a:r>
            <a:r>
              <a:rPr lang="cs-CZ" sz="3800" dirty="0" smtClean="0"/>
              <a:t>v </a:t>
            </a:r>
            <a:r>
              <a:rPr lang="cs-CZ" sz="3800" dirty="0" smtClean="0"/>
              <a:t>zimě? </a:t>
            </a:r>
            <a:r>
              <a:rPr lang="cs-CZ" sz="3800" dirty="0" smtClean="0"/>
              <a:t>A </a:t>
            </a:r>
            <a:r>
              <a:rPr lang="cs-CZ" sz="3800" dirty="0" smtClean="0"/>
              <a:t>co naopak šikovný bobr nedělá? Hravé seznámení s režimem dne.</a:t>
            </a:r>
          </a:p>
          <a:p>
            <a:endParaRPr lang="cs-CZ" sz="3800" dirty="0" smtClean="0"/>
          </a:p>
          <a:p>
            <a:r>
              <a:rPr lang="cs-CZ" sz="3800" b="1" dirty="0" smtClean="0"/>
              <a:t>Vzdělávací oblasti: </a:t>
            </a:r>
            <a:endParaRPr lang="cs-CZ" sz="3800" b="1" dirty="0" smtClean="0"/>
          </a:p>
          <a:p>
            <a:pPr lvl="1"/>
            <a:r>
              <a:rPr lang="cs-CZ" sz="3800" dirty="0" smtClean="0"/>
              <a:t>Jazyk </a:t>
            </a:r>
            <a:r>
              <a:rPr lang="cs-CZ" sz="3800" dirty="0" smtClean="0"/>
              <a:t>a jazyková komunikace</a:t>
            </a:r>
          </a:p>
          <a:p>
            <a:pPr lvl="1"/>
            <a:r>
              <a:rPr lang="cs-CZ" sz="3800" dirty="0" smtClean="0"/>
              <a:t>Člověk a jeho </a:t>
            </a:r>
            <a:r>
              <a:rPr lang="cs-CZ" sz="3800" dirty="0" smtClean="0"/>
              <a:t>svět</a:t>
            </a:r>
          </a:p>
          <a:p>
            <a:pPr lvl="1"/>
            <a:endParaRPr lang="cs-CZ" sz="3800" dirty="0" smtClean="0"/>
          </a:p>
          <a:p>
            <a:r>
              <a:rPr lang="cs-CZ" sz="3800" b="1" dirty="0" smtClean="0"/>
              <a:t>Průřezová témata: </a:t>
            </a:r>
            <a:endParaRPr lang="cs-CZ" sz="3800" b="1" dirty="0" smtClean="0"/>
          </a:p>
          <a:p>
            <a:pPr lvl="1"/>
            <a:r>
              <a:rPr lang="cs-CZ" sz="3800" i="1" dirty="0" smtClean="0"/>
              <a:t>Osobnostní  </a:t>
            </a:r>
            <a:r>
              <a:rPr lang="cs-CZ" sz="3800" i="1" dirty="0" smtClean="0"/>
              <a:t>a </a:t>
            </a:r>
            <a:r>
              <a:rPr lang="cs-CZ" sz="3800" i="1" dirty="0" smtClean="0"/>
              <a:t>sociální </a:t>
            </a:r>
            <a:r>
              <a:rPr lang="cs-CZ" sz="3800" i="1" dirty="0" smtClean="0"/>
              <a:t>výchova</a:t>
            </a:r>
          </a:p>
          <a:p>
            <a:pPr lvl="1"/>
            <a:endParaRPr lang="cs-CZ" sz="3800" i="1" dirty="0" smtClean="0"/>
          </a:p>
          <a:p>
            <a:r>
              <a:rPr lang="cs-CZ" sz="3800" b="1" i="1" dirty="0" smtClean="0"/>
              <a:t>Klíčové kompetence:</a:t>
            </a:r>
            <a:endParaRPr lang="cs-CZ" sz="3800" b="1" dirty="0" smtClean="0"/>
          </a:p>
          <a:p>
            <a:pPr lvl="1"/>
            <a:r>
              <a:rPr lang="cs-CZ" sz="3800" dirty="0" smtClean="0"/>
              <a:t>K učení</a:t>
            </a:r>
          </a:p>
          <a:p>
            <a:pPr lvl="1"/>
            <a:r>
              <a:rPr lang="cs-CZ" sz="3800" dirty="0" smtClean="0"/>
              <a:t>Komunikativní</a:t>
            </a:r>
          </a:p>
          <a:p>
            <a:pPr lvl="1"/>
            <a:r>
              <a:rPr lang="cs-CZ" sz="3800" dirty="0" smtClean="0"/>
              <a:t>Sociální </a:t>
            </a:r>
            <a:r>
              <a:rPr lang="cs-CZ" sz="3800" dirty="0" smtClean="0"/>
              <a:t> </a:t>
            </a:r>
            <a:r>
              <a:rPr lang="cs-CZ" sz="3800" dirty="0" smtClean="0"/>
              <a:t>a personální</a:t>
            </a:r>
          </a:p>
          <a:p>
            <a:pPr lvl="1"/>
            <a:r>
              <a:rPr lang="cs-CZ" sz="3800" dirty="0" smtClean="0"/>
              <a:t>K řešení problémů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4071942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5429264"/>
            <a:ext cx="8458200" cy="914400"/>
          </a:xfrm>
        </p:spPr>
        <p:txBody>
          <a:bodyPr/>
          <a:lstStyle/>
          <a:p>
            <a:r>
              <a:rPr lang="cs-CZ" dirty="0" smtClean="0"/>
              <a:t>Bc. Helena Selucká - 110829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smtClean="0"/>
              <a:t>LANDOVÁ, H. – CIVÍNOVÁ, Z.: Aktivity vysokoškolských knihoven v oblasti informačního vzdělávání : vývoj v letech 2006 – 2010 na vysokých školách v ČR. </a:t>
            </a:r>
            <a:r>
              <a:rPr lang="cs-CZ" sz="5600" i="1" dirty="0" err="1" smtClean="0"/>
              <a:t>ProInflow</a:t>
            </a:r>
            <a:r>
              <a:rPr lang="cs-CZ" sz="5600" dirty="0" smtClean="0"/>
              <a:t> [online]. 2010, </a:t>
            </a:r>
            <a:r>
              <a:rPr lang="cs-CZ" sz="5600" dirty="0" err="1" smtClean="0"/>
              <a:t>roč</a:t>
            </a:r>
            <a:r>
              <a:rPr lang="cs-CZ" sz="5600" dirty="0" smtClean="0"/>
              <a:t>. 2., č. 2. [cit.2011-11-14]. Dostupný z : </a:t>
            </a:r>
            <a:r>
              <a:rPr lang="cs-CZ" sz="5600" u="sng" dirty="0" smtClean="0">
                <a:hlinkClick r:id="rId2"/>
              </a:rPr>
              <a:t>pro.</a:t>
            </a:r>
            <a:r>
              <a:rPr lang="cs-CZ" sz="5600" u="sng" dirty="0" err="1" smtClean="0">
                <a:hlinkClick r:id="rId2"/>
              </a:rPr>
              <a:t>inflow.cz</a:t>
            </a:r>
            <a:r>
              <a:rPr lang="cs-CZ" sz="5600" u="sng" dirty="0" smtClean="0">
                <a:hlinkClick r:id="rId2"/>
              </a:rPr>
              <a:t>/aktivity-</a:t>
            </a:r>
            <a:r>
              <a:rPr lang="cs-CZ" sz="5600" u="sng" dirty="0" err="1" smtClean="0">
                <a:hlinkClick r:id="rId2"/>
              </a:rPr>
              <a:t>vysokoskolskych</a:t>
            </a:r>
            <a:r>
              <a:rPr lang="cs-CZ" sz="5600" u="sng" dirty="0" smtClean="0">
                <a:hlinkClick r:id="rId2"/>
              </a:rPr>
              <a:t>-knihoven-v-oblasti-</a:t>
            </a:r>
            <a:r>
              <a:rPr lang="cs-CZ" sz="5600" u="sng" dirty="0" err="1" smtClean="0">
                <a:hlinkClick r:id="rId2"/>
              </a:rPr>
              <a:t>informacniho</a:t>
            </a:r>
            <a:r>
              <a:rPr lang="cs-CZ" sz="5600" u="sng" dirty="0" smtClean="0">
                <a:hlinkClick r:id="rId2"/>
              </a:rPr>
              <a:t>-</a:t>
            </a:r>
            <a:r>
              <a:rPr lang="cs-CZ" sz="5600" u="sng" dirty="0" err="1" smtClean="0">
                <a:hlinkClick r:id="rId2"/>
              </a:rPr>
              <a:t>vzdelavani</a:t>
            </a:r>
            <a:r>
              <a:rPr lang="cs-CZ" sz="5600" u="sng" dirty="0" smtClean="0">
                <a:hlinkClick r:id="rId2"/>
              </a:rPr>
              <a:t>-</a:t>
            </a:r>
            <a:r>
              <a:rPr lang="cs-CZ" sz="5600" u="sng" dirty="0" err="1" smtClean="0">
                <a:hlinkClick r:id="rId2"/>
              </a:rPr>
              <a:t>vyvoj</a:t>
            </a:r>
            <a:r>
              <a:rPr lang="cs-CZ" sz="5600" u="sng" dirty="0" smtClean="0">
                <a:hlinkClick r:id="rId2"/>
              </a:rPr>
              <a:t>-v-letech-2006-2010-na-</a:t>
            </a:r>
            <a:r>
              <a:rPr lang="cs-CZ" sz="5600" u="sng" dirty="0" err="1" smtClean="0">
                <a:hlinkClick r:id="rId2"/>
              </a:rPr>
              <a:t>vere</a:t>
            </a:r>
            <a:r>
              <a:rPr lang="cs-CZ" sz="5600" dirty="0" smtClean="0"/>
              <a:t>. ISSN 1804–2406</a:t>
            </a:r>
            <a:r>
              <a:rPr lang="cs-CZ" sz="5600" dirty="0" smtClean="0"/>
              <a:t>.</a:t>
            </a:r>
          </a:p>
          <a:p>
            <a:pPr>
              <a:buNone/>
            </a:pPr>
            <a:endParaRPr lang="cs-CZ" sz="5600" dirty="0" smtClean="0"/>
          </a:p>
          <a:p>
            <a:r>
              <a:rPr lang="cs-CZ" sz="5600" dirty="0" smtClean="0"/>
              <a:t>MATĚJŮ, P.: SIALS: Druhý mezinárodní výzkum funkční gramotnosti dospělých </a:t>
            </a:r>
            <a:r>
              <a:rPr lang="en-US" sz="5600" dirty="0" smtClean="0"/>
              <a:t>[online]. </a:t>
            </a:r>
            <a:r>
              <a:rPr lang="cs-CZ" sz="5600" dirty="0" smtClean="0"/>
              <a:t>Praha : Sociologický ústav Akademie věd České republiky, 1998. </a:t>
            </a:r>
            <a:r>
              <a:rPr lang="en-US" sz="5600" dirty="0" smtClean="0"/>
              <a:t>c2011. [</a:t>
            </a:r>
            <a:r>
              <a:rPr lang="cs-CZ" sz="5600" dirty="0" smtClean="0"/>
              <a:t>cit. 2011-11- 14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 </a:t>
            </a:r>
            <a:r>
              <a:rPr lang="cs-CZ" sz="5600" u="sng" dirty="0" smtClean="0">
                <a:hlinkClick r:id="rId3"/>
              </a:rPr>
              <a:t>http://</a:t>
            </a:r>
            <a:r>
              <a:rPr lang="cs-CZ" sz="5600" u="sng" dirty="0" smtClean="0">
                <a:hlinkClick r:id="rId3"/>
              </a:rPr>
              <a:t>www.</a:t>
            </a:r>
            <a:r>
              <a:rPr lang="cs-CZ" sz="5600" u="sng" dirty="0" err="1" smtClean="0">
                <a:hlinkClick r:id="rId3"/>
              </a:rPr>
              <a:t>piaac.cz</a:t>
            </a:r>
            <a:r>
              <a:rPr lang="cs-CZ" sz="5600" u="sng" dirty="0" smtClean="0">
                <a:hlinkClick r:id="rId3"/>
              </a:rPr>
              <a:t>/</a:t>
            </a:r>
            <a:r>
              <a:rPr lang="cs-CZ" sz="5600" u="sng" dirty="0" err="1" smtClean="0">
                <a:hlinkClick r:id="rId3"/>
              </a:rPr>
              <a:t>sials</a:t>
            </a:r>
            <a:endParaRPr lang="cs-CZ" sz="5600" u="sng" dirty="0" smtClean="0"/>
          </a:p>
          <a:p>
            <a:pPr>
              <a:buNone/>
            </a:pPr>
            <a:endParaRPr lang="cs-CZ" sz="5600" dirty="0" smtClean="0"/>
          </a:p>
          <a:p>
            <a:r>
              <a:rPr lang="cs-CZ" sz="5600" dirty="0" smtClean="0"/>
              <a:t>Česká terminologická databáze knihovnictví a informační vědy </a:t>
            </a:r>
            <a:r>
              <a:rPr lang="en-US" sz="5600" dirty="0" smtClean="0"/>
              <a:t>[</a:t>
            </a:r>
            <a:r>
              <a:rPr lang="en-US" sz="5600" dirty="0" err="1" smtClean="0"/>
              <a:t>databáze</a:t>
            </a:r>
            <a:r>
              <a:rPr lang="en-US" sz="5600" dirty="0" smtClean="0"/>
              <a:t> online].  </a:t>
            </a:r>
            <a:r>
              <a:rPr lang="en-US" sz="5600" dirty="0" err="1" smtClean="0"/>
              <a:t>Praha</a:t>
            </a:r>
            <a:r>
              <a:rPr lang="en-US" sz="5600" dirty="0" smtClean="0"/>
              <a:t> : </a:t>
            </a:r>
            <a:r>
              <a:rPr lang="en-US" sz="5600" dirty="0" err="1" smtClean="0"/>
              <a:t>Národní</a:t>
            </a:r>
            <a:r>
              <a:rPr lang="en-US" sz="5600" dirty="0" smtClean="0"/>
              <a:t> </a:t>
            </a:r>
            <a:r>
              <a:rPr lang="en-US" sz="5600" dirty="0" err="1" smtClean="0"/>
              <a:t>knihovna</a:t>
            </a:r>
            <a:r>
              <a:rPr lang="en-US" sz="5600" dirty="0" smtClean="0"/>
              <a:t>, 2009.  [</a:t>
            </a:r>
            <a:r>
              <a:rPr lang="cs-CZ" sz="5600" dirty="0" smtClean="0"/>
              <a:t>cit. 2011-11- 14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 </a:t>
            </a:r>
            <a:r>
              <a:rPr lang="cs-CZ" sz="5600" u="sng" dirty="0" smtClean="0">
                <a:hlinkClick r:id="rId4"/>
              </a:rPr>
              <a:t>http://</a:t>
            </a:r>
            <a:r>
              <a:rPr lang="cs-CZ" sz="5600" u="sng" dirty="0" smtClean="0">
                <a:hlinkClick r:id="rId4"/>
              </a:rPr>
              <a:t>aleph.nkp.cz/F/5AVMMFQAC4YIQ3UX7MSUU9MG74DIRAJJ24KP8I9INDL6J6SD68-00453?func=file&amp;file_name=find-b&amp;local_base=KTD</a:t>
            </a:r>
            <a:endParaRPr lang="cs-CZ" sz="5600" u="sng" dirty="0" smtClean="0"/>
          </a:p>
          <a:p>
            <a:pPr>
              <a:buNone/>
            </a:pPr>
            <a:endParaRPr lang="cs-CZ" sz="5600" dirty="0" smtClean="0"/>
          </a:p>
          <a:p>
            <a:r>
              <a:rPr lang="cs-CZ" sz="5600" dirty="0" smtClean="0"/>
              <a:t>Informační gramotnost. [online]. </a:t>
            </a:r>
            <a:r>
              <a:rPr lang="en-US" sz="5600" dirty="0" smtClean="0"/>
              <a:t>c2006-2011.  </a:t>
            </a:r>
            <a:r>
              <a:rPr lang="en-US" sz="5600" dirty="0" err="1" smtClean="0"/>
              <a:t>Poslední</a:t>
            </a:r>
            <a:r>
              <a:rPr lang="en-US" sz="5600" dirty="0" smtClean="0"/>
              <a:t> </a:t>
            </a:r>
            <a:r>
              <a:rPr lang="en-US" sz="5600" dirty="0" err="1" smtClean="0"/>
              <a:t>aktaulizace</a:t>
            </a:r>
            <a:r>
              <a:rPr lang="en-US" sz="5600" dirty="0" smtClean="0"/>
              <a:t> 8. 10. 2010.. [</a:t>
            </a:r>
            <a:r>
              <a:rPr lang="cs-CZ" sz="5600" dirty="0" smtClean="0"/>
              <a:t>cit. 2011-11- 14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</a:t>
            </a:r>
            <a:r>
              <a:rPr lang="cs-CZ" sz="5600" dirty="0" smtClean="0"/>
              <a:t>  </a:t>
            </a:r>
            <a:r>
              <a:rPr lang="cs-CZ" sz="5600" u="sng" dirty="0" smtClean="0">
                <a:hlinkClick r:id="rId5"/>
              </a:rPr>
              <a:t>http://www.</a:t>
            </a:r>
            <a:r>
              <a:rPr lang="cs-CZ" sz="5600" u="sng" dirty="0" err="1" smtClean="0">
                <a:hlinkClick r:id="rId5"/>
              </a:rPr>
              <a:t>techlib.cz</a:t>
            </a:r>
            <a:r>
              <a:rPr lang="cs-CZ" sz="5600" u="sng" dirty="0" smtClean="0">
                <a:hlinkClick r:id="rId5"/>
              </a:rPr>
              <a:t>/</a:t>
            </a:r>
            <a:r>
              <a:rPr lang="cs-CZ" sz="5600" u="sng" dirty="0" err="1" smtClean="0">
                <a:hlinkClick r:id="rId5"/>
              </a:rPr>
              <a:t>cs</a:t>
            </a:r>
            <a:r>
              <a:rPr lang="cs-CZ" sz="5600" u="sng" dirty="0" smtClean="0">
                <a:hlinkClick r:id="rId5"/>
              </a:rPr>
              <a:t>/283-</a:t>
            </a:r>
            <a:r>
              <a:rPr lang="cs-CZ" sz="5600" u="sng" dirty="0" err="1" smtClean="0">
                <a:hlinkClick r:id="rId5"/>
              </a:rPr>
              <a:t>informacni</a:t>
            </a:r>
            <a:r>
              <a:rPr lang="cs-CZ" sz="5600" u="sng" dirty="0" smtClean="0">
                <a:hlinkClick r:id="rId5"/>
              </a:rPr>
              <a:t>-gramotnost-</a:t>
            </a:r>
            <a:r>
              <a:rPr lang="cs-CZ" sz="5600" u="sng" dirty="0" err="1" smtClean="0">
                <a:hlinkClick r:id="rId5"/>
              </a:rPr>
              <a:t>citovani</a:t>
            </a:r>
            <a:r>
              <a:rPr lang="cs-CZ" sz="5600" u="sng" dirty="0" smtClean="0">
                <a:hlinkClick r:id="rId5"/>
              </a:rPr>
              <a:t>/</a:t>
            </a:r>
            <a:endParaRPr lang="cs-CZ" sz="5600" dirty="0" smtClean="0"/>
          </a:p>
          <a:p>
            <a:endParaRPr lang="cs-CZ" sz="5600" dirty="0" smtClean="0"/>
          </a:p>
          <a:p>
            <a:r>
              <a:rPr lang="cs-CZ" sz="5600" dirty="0" smtClean="0"/>
              <a:t>Knihovní zákon. Zákon ze dne 29. června 2001 o knihovnách a podmínkách provozování veřejných knihovnických a informačních služeb (knihovní zákon) </a:t>
            </a:r>
            <a:r>
              <a:rPr lang="en-US" sz="5600" dirty="0" smtClean="0"/>
              <a:t>[online]. c2004  [</a:t>
            </a:r>
            <a:r>
              <a:rPr lang="cs-CZ" sz="5600" dirty="0" smtClean="0"/>
              <a:t>cit. 2011-11- 14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</a:t>
            </a:r>
            <a:br>
              <a:rPr lang="en-US" sz="5600" dirty="0" smtClean="0"/>
            </a:br>
            <a:r>
              <a:rPr lang="cs-CZ" sz="5600" u="sng" dirty="0" smtClean="0">
                <a:hlinkClick r:id="rId6"/>
              </a:rPr>
              <a:t>http://</a:t>
            </a:r>
            <a:r>
              <a:rPr lang="cs-CZ" sz="5600" u="sng" dirty="0" smtClean="0">
                <a:hlinkClick r:id="rId6"/>
              </a:rPr>
              <a:t>knihovnam.nkp.cz/sekce.php3?page=03_Leg/01_LegPod/Zakon257.htm</a:t>
            </a:r>
            <a:endParaRPr lang="cs-CZ" sz="5600" u="sng" dirty="0" smtClean="0"/>
          </a:p>
          <a:p>
            <a:pPr>
              <a:buNone/>
            </a:pPr>
            <a:endParaRPr lang="cs-CZ" sz="5600" dirty="0" smtClean="0"/>
          </a:p>
          <a:p>
            <a:r>
              <a:rPr lang="cs-CZ" sz="5600" dirty="0" smtClean="0"/>
              <a:t>Konference informační gramotnost. [online]. 21. 11. 2011. </a:t>
            </a:r>
            <a:r>
              <a:rPr lang="en-US" sz="5600" dirty="0" smtClean="0"/>
              <a:t>c2007 - 2011 [</a:t>
            </a:r>
            <a:r>
              <a:rPr lang="cs-CZ" sz="5600" dirty="0" smtClean="0"/>
              <a:t>cit. 2011-11- 25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 </a:t>
            </a:r>
            <a:r>
              <a:rPr lang="cs-CZ" sz="5600" u="sng" dirty="0" smtClean="0">
                <a:hlinkClick r:id="rId7"/>
              </a:rPr>
              <a:t>http://</a:t>
            </a:r>
            <a:r>
              <a:rPr lang="cs-CZ" sz="5600" u="sng" dirty="0" smtClean="0">
                <a:hlinkClick r:id="rId7"/>
              </a:rPr>
              <a:t>www.</a:t>
            </a:r>
            <a:r>
              <a:rPr lang="cs-CZ" sz="5600" u="sng" dirty="0" err="1" smtClean="0">
                <a:hlinkClick r:id="rId7"/>
              </a:rPr>
              <a:t>inflow.cz</a:t>
            </a:r>
            <a:r>
              <a:rPr lang="cs-CZ" sz="5600" u="sng" dirty="0" smtClean="0">
                <a:hlinkClick r:id="rId7"/>
              </a:rPr>
              <a:t>/konference-</a:t>
            </a:r>
            <a:r>
              <a:rPr lang="cs-CZ" sz="5600" u="sng" dirty="0" err="1" smtClean="0">
                <a:hlinkClick r:id="rId7"/>
              </a:rPr>
              <a:t>informacni</a:t>
            </a:r>
            <a:r>
              <a:rPr lang="cs-CZ" sz="5600" u="sng" dirty="0" smtClean="0">
                <a:hlinkClick r:id="rId7"/>
              </a:rPr>
              <a:t>-gramotnost</a:t>
            </a:r>
            <a:endParaRPr lang="cs-CZ" sz="5600" u="sng" dirty="0" smtClean="0"/>
          </a:p>
          <a:p>
            <a:pPr>
              <a:buNone/>
            </a:pPr>
            <a:endParaRPr lang="cs-CZ" sz="5600" dirty="0" smtClean="0"/>
          </a:p>
          <a:p>
            <a:r>
              <a:rPr lang="cs-CZ" sz="5600" dirty="0" smtClean="0"/>
              <a:t>Kurzy základní informační gramotnosti </a:t>
            </a:r>
            <a:r>
              <a:rPr lang="en-US" sz="5600" dirty="0" smtClean="0"/>
              <a:t>[online]. c2011 [</a:t>
            </a:r>
            <a:r>
              <a:rPr lang="cs-CZ" sz="5600" dirty="0" smtClean="0"/>
              <a:t>cit. 2011-11- 14</a:t>
            </a:r>
            <a:r>
              <a:rPr lang="en-US" sz="5600" dirty="0" smtClean="0"/>
              <a:t>]. </a:t>
            </a:r>
            <a:r>
              <a:rPr lang="en-US" sz="5600" dirty="0" err="1" smtClean="0"/>
              <a:t>Dostupné</a:t>
            </a:r>
            <a:r>
              <a:rPr lang="en-US" sz="5600" dirty="0" smtClean="0"/>
              <a:t> z: </a:t>
            </a:r>
            <a:r>
              <a:rPr lang="en-US" sz="5600" u="sng" dirty="0" smtClean="0">
                <a:hlinkClick r:id="rId8"/>
              </a:rPr>
              <a:t>http://knihovnam.nkp.cz/sekce.php3?page=04_Vzd/03_OV_Akce/02_pripravovane.htm</a:t>
            </a:r>
            <a:endParaRPr lang="cs-CZ" sz="5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smtClean="0"/>
              <a:t>Metodický portál: Inspirace a zkušenosti učitelů. </a:t>
            </a:r>
            <a:r>
              <a:rPr lang="en-US" sz="3500" dirty="0" smtClean="0"/>
              <a:t>[online]. 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en-US" sz="3500" u="sng" dirty="0" smtClean="0">
                <a:hlinkClick r:id="rId2"/>
              </a:rPr>
              <a:t>http://</a:t>
            </a:r>
            <a:r>
              <a:rPr lang="en-US" sz="3500" u="sng" dirty="0" smtClean="0">
                <a:hlinkClick r:id="rId2"/>
              </a:rPr>
              <a:t>dum.rvp.cz/index.html</a:t>
            </a:r>
            <a:endParaRPr lang="cs-CZ" sz="3500" u="sng" dirty="0" smtClean="0"/>
          </a:p>
          <a:p>
            <a:endParaRPr lang="cs-CZ" sz="3500" dirty="0" smtClean="0"/>
          </a:p>
          <a:p>
            <a:r>
              <a:rPr lang="cs-CZ" sz="3500" dirty="0" smtClean="0"/>
              <a:t>O projektu. PARTSIP. [online]. </a:t>
            </a:r>
            <a:r>
              <a:rPr lang="en-US" sz="3500" dirty="0" smtClean="0"/>
              <a:t>c2011 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</a:t>
            </a:r>
            <a:r>
              <a:rPr lang="cs-CZ" sz="3500" dirty="0" smtClean="0"/>
              <a:t>  </a:t>
            </a:r>
            <a:r>
              <a:rPr lang="cs-CZ" sz="3500" u="sng" dirty="0" smtClean="0">
                <a:hlinkClick r:id="rId3"/>
              </a:rPr>
              <a:t>http://www.</a:t>
            </a:r>
            <a:r>
              <a:rPr lang="cs-CZ" sz="3500" u="sng" dirty="0" err="1" smtClean="0">
                <a:hlinkClick r:id="rId3"/>
              </a:rPr>
              <a:t>partsip.cz</a:t>
            </a:r>
            <a:r>
              <a:rPr lang="cs-CZ" sz="3500" u="sng" dirty="0" smtClean="0">
                <a:hlinkClick r:id="rId3"/>
              </a:rPr>
              <a:t>/</a:t>
            </a:r>
            <a:endParaRPr lang="cs-CZ" sz="3500" u="sng" dirty="0" smtClean="0"/>
          </a:p>
          <a:p>
            <a:pPr>
              <a:buNone/>
            </a:pPr>
            <a:endParaRPr lang="cs-CZ" sz="3500" dirty="0" smtClean="0"/>
          </a:p>
          <a:p>
            <a:r>
              <a:rPr lang="cs-CZ" sz="3500" dirty="0" smtClean="0"/>
              <a:t>Použití definic informační gramotnosti v práci komise IVIG. </a:t>
            </a:r>
            <a:r>
              <a:rPr lang="en-US" sz="3500" dirty="0" smtClean="0"/>
              <a:t>[online]. </a:t>
            </a:r>
            <a:r>
              <a:rPr lang="en-US" sz="3500" dirty="0" err="1" smtClean="0"/>
              <a:t>Poslední</a:t>
            </a:r>
            <a:r>
              <a:rPr lang="en-US" sz="3500" dirty="0" smtClean="0"/>
              <a:t> </a:t>
            </a:r>
            <a:r>
              <a:rPr lang="en-US" sz="3500" dirty="0" err="1" smtClean="0"/>
              <a:t>aktualizace</a:t>
            </a:r>
            <a:r>
              <a:rPr lang="en-US" sz="3500" dirty="0" smtClean="0"/>
              <a:t> 16. 11. 2010. 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cs-CZ" sz="3500" u="sng" dirty="0" smtClean="0">
                <a:hlinkClick r:id="rId4"/>
              </a:rPr>
              <a:t>http://</a:t>
            </a:r>
            <a:r>
              <a:rPr lang="cs-CZ" sz="3500" u="sng" dirty="0" smtClean="0">
                <a:hlinkClick r:id="rId4"/>
              </a:rPr>
              <a:t>www.</a:t>
            </a:r>
            <a:r>
              <a:rPr lang="cs-CZ" sz="3500" u="sng" dirty="0" err="1" smtClean="0">
                <a:hlinkClick r:id="rId4"/>
              </a:rPr>
              <a:t>ivig.cz</a:t>
            </a:r>
            <a:r>
              <a:rPr lang="cs-CZ" sz="3500" u="sng" dirty="0" smtClean="0">
                <a:hlinkClick r:id="rId4"/>
              </a:rPr>
              <a:t>/</a:t>
            </a:r>
            <a:r>
              <a:rPr lang="cs-CZ" sz="3500" u="sng" dirty="0" err="1" smtClean="0">
                <a:hlinkClick r:id="rId4"/>
              </a:rPr>
              <a:t>pouziti</a:t>
            </a:r>
            <a:r>
              <a:rPr lang="cs-CZ" sz="3500" u="sng" dirty="0" smtClean="0">
                <a:hlinkClick r:id="rId4"/>
              </a:rPr>
              <a:t>-</a:t>
            </a:r>
            <a:r>
              <a:rPr lang="cs-CZ" sz="3500" u="sng" dirty="0" err="1" smtClean="0">
                <a:hlinkClick r:id="rId4"/>
              </a:rPr>
              <a:t>informacni</a:t>
            </a:r>
            <a:r>
              <a:rPr lang="cs-CZ" sz="3500" u="sng" dirty="0" smtClean="0">
                <a:hlinkClick r:id="rId4"/>
              </a:rPr>
              <a:t>-gramotnosti.</a:t>
            </a:r>
            <a:r>
              <a:rPr lang="cs-CZ" sz="3500" u="sng" dirty="0" err="1" smtClean="0">
                <a:hlinkClick r:id="rId4"/>
              </a:rPr>
              <a:t>html</a:t>
            </a:r>
            <a:endParaRPr lang="cs-CZ" sz="3500" u="sng" dirty="0" smtClean="0"/>
          </a:p>
          <a:p>
            <a:pPr>
              <a:buNone/>
            </a:pPr>
            <a:endParaRPr lang="cs-CZ" sz="3500" dirty="0" smtClean="0"/>
          </a:p>
          <a:p>
            <a:r>
              <a:rPr lang="cs-CZ" sz="3500" dirty="0" smtClean="0"/>
              <a:t>Projekt NAKLIV. [online]. </a:t>
            </a:r>
            <a:r>
              <a:rPr lang="en-US" sz="3500" dirty="0" smtClean="0"/>
              <a:t>c2011 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</a:t>
            </a:r>
            <a:r>
              <a:rPr lang="cs-CZ" sz="3500" dirty="0" smtClean="0"/>
              <a:t>  </a:t>
            </a:r>
            <a:r>
              <a:rPr lang="cs-CZ" sz="3500" u="sng" dirty="0" smtClean="0">
                <a:hlinkClick r:id="rId5"/>
              </a:rPr>
              <a:t>http://nakliv.cz/</a:t>
            </a:r>
            <a:endParaRPr lang="cs-CZ" sz="3500" dirty="0" smtClean="0"/>
          </a:p>
          <a:p>
            <a:endParaRPr lang="cs-CZ" sz="3500" dirty="0" smtClean="0"/>
          </a:p>
          <a:p>
            <a:r>
              <a:rPr lang="cs-CZ" sz="3500" dirty="0" smtClean="0"/>
              <a:t>Standardy informační gramotnosti vysokoškolského studenta. [online]. </a:t>
            </a:r>
            <a:r>
              <a:rPr lang="en-US" sz="3500" dirty="0" smtClean="0"/>
              <a:t>c2007. </a:t>
            </a:r>
            <a:r>
              <a:rPr lang="en-US" sz="3500" dirty="0" err="1" smtClean="0"/>
              <a:t>Poslední</a:t>
            </a:r>
            <a:r>
              <a:rPr lang="en-US" sz="3500" dirty="0" smtClean="0"/>
              <a:t> </a:t>
            </a:r>
            <a:r>
              <a:rPr lang="en-US" sz="3500" dirty="0" err="1" smtClean="0"/>
              <a:t>aktualizace</a:t>
            </a:r>
            <a:r>
              <a:rPr lang="en-US" sz="3500" dirty="0" smtClean="0"/>
              <a:t> 16. 11. 2010. 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en-US" sz="3500" u="sng" dirty="0" smtClean="0">
                <a:hlinkClick r:id="rId6"/>
              </a:rPr>
              <a:t>http://</a:t>
            </a:r>
            <a:r>
              <a:rPr lang="en-US" sz="3500" u="sng" dirty="0" smtClean="0">
                <a:hlinkClick r:id="rId6"/>
              </a:rPr>
              <a:t>www.ivig.cz/standardy-student.html</a:t>
            </a:r>
            <a:endParaRPr lang="cs-CZ" sz="3500" u="sng" dirty="0" smtClean="0"/>
          </a:p>
          <a:p>
            <a:pPr>
              <a:buNone/>
            </a:pPr>
            <a:endParaRPr lang="cs-CZ" sz="3500" dirty="0" smtClean="0"/>
          </a:p>
          <a:p>
            <a:r>
              <a:rPr lang="cs-CZ" sz="3500" dirty="0" smtClean="0"/>
              <a:t>Ukázkové lekce s metodami KM. [online]. 23. 1. 2001. </a:t>
            </a:r>
            <a:r>
              <a:rPr lang="en-US" sz="3500" dirty="0" smtClean="0"/>
              <a:t>[</a:t>
            </a:r>
            <a:r>
              <a:rPr lang="cs-CZ" sz="3500" dirty="0" smtClean="0"/>
              <a:t>cit. 2011-11- 14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en-US" sz="3500" u="sng" dirty="0" smtClean="0">
                <a:hlinkClick r:id="rId7"/>
              </a:rPr>
              <a:t>http://www.kritickemysleni.cz/prectetesi.php?co=lekce</a:t>
            </a:r>
            <a:endParaRPr lang="cs-CZ" sz="3500" dirty="0" smtClean="0"/>
          </a:p>
          <a:p>
            <a:pPr>
              <a:buNone/>
            </a:pPr>
            <a:r>
              <a:rPr lang="cs-CZ" sz="3500" dirty="0" smtClean="0"/>
              <a:t> </a:t>
            </a:r>
          </a:p>
          <a:p>
            <a:r>
              <a:rPr lang="cs-CZ" sz="3500" dirty="0" smtClean="0"/>
              <a:t>Zápis z 1. zasedání sekce SDRUK pro informační vzdělávání uživatelů : Okruhy témat informačního vzdělávání uživatelů (IVU). </a:t>
            </a:r>
            <a:r>
              <a:rPr lang="en-US" sz="3500" dirty="0" smtClean="0"/>
              <a:t>[online]. </a:t>
            </a:r>
            <a:r>
              <a:rPr lang="cs-CZ" sz="3500" dirty="0" smtClean="0"/>
              <a:t> 22. 9. 2009. </a:t>
            </a:r>
            <a:r>
              <a:rPr lang="en-US" sz="3500" dirty="0" smtClean="0"/>
              <a:t>[</a:t>
            </a:r>
            <a:r>
              <a:rPr lang="cs-CZ" sz="3500" dirty="0" smtClean="0"/>
              <a:t>cit. 2011-11-20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cs-CZ" sz="3500" u="sng" dirty="0" smtClean="0">
                <a:hlinkClick r:id="rId8"/>
              </a:rPr>
              <a:t>http://www.</a:t>
            </a:r>
            <a:r>
              <a:rPr lang="cs-CZ" sz="3500" u="sng" dirty="0" err="1" smtClean="0">
                <a:hlinkClick r:id="rId8"/>
              </a:rPr>
              <a:t>svkos.cz</a:t>
            </a:r>
            <a:r>
              <a:rPr lang="cs-CZ" sz="3500" u="sng" dirty="0" smtClean="0">
                <a:hlinkClick r:id="rId8"/>
              </a:rPr>
              <a:t>/</a:t>
            </a:r>
            <a:r>
              <a:rPr lang="cs-CZ" sz="3500" u="sng" dirty="0" err="1" smtClean="0">
                <a:hlinkClick r:id="rId8"/>
              </a:rPr>
              <a:t>sdruk</a:t>
            </a:r>
            <a:r>
              <a:rPr lang="cs-CZ" sz="3500" u="sng" dirty="0" smtClean="0">
                <a:hlinkClick r:id="rId8"/>
              </a:rPr>
              <a:t>/</a:t>
            </a:r>
            <a:r>
              <a:rPr lang="cs-CZ" sz="3500" u="sng" dirty="0" err="1" smtClean="0">
                <a:hlinkClick r:id="rId8"/>
              </a:rPr>
              <a:t>odborne</a:t>
            </a:r>
            <a:r>
              <a:rPr lang="cs-CZ" sz="3500" u="sng" dirty="0" smtClean="0">
                <a:hlinkClick r:id="rId8"/>
              </a:rPr>
              <a:t>-sekce/sekce-pro-</a:t>
            </a:r>
            <a:r>
              <a:rPr lang="cs-CZ" sz="3500" u="sng" dirty="0" err="1" smtClean="0">
                <a:hlinkClick r:id="rId8"/>
              </a:rPr>
              <a:t>informacni</a:t>
            </a:r>
            <a:r>
              <a:rPr lang="cs-CZ" sz="3500" u="sng" dirty="0" smtClean="0">
                <a:hlinkClick r:id="rId8"/>
              </a:rPr>
              <a:t>-technologie/</a:t>
            </a:r>
            <a:r>
              <a:rPr lang="cs-CZ" sz="3500" u="sng" dirty="0" err="1" smtClean="0">
                <a:hlinkClick r:id="rId8"/>
              </a:rPr>
              <a:t>clanek</a:t>
            </a:r>
            <a:r>
              <a:rPr lang="cs-CZ" sz="3500" u="sng" dirty="0" smtClean="0">
                <a:hlinkClick r:id="rId8"/>
              </a:rPr>
              <a:t>/</a:t>
            </a:r>
            <a:r>
              <a:rPr lang="cs-CZ" sz="3500" u="sng" dirty="0" err="1" smtClean="0">
                <a:hlinkClick r:id="rId8"/>
              </a:rPr>
              <a:t>priloha</a:t>
            </a:r>
            <a:r>
              <a:rPr lang="cs-CZ" sz="3500" u="sng" dirty="0" smtClean="0">
                <a:hlinkClick r:id="rId8"/>
              </a:rPr>
              <a:t>-3</a:t>
            </a:r>
            <a:r>
              <a:rPr lang="cs-CZ" sz="3500" u="sng" dirty="0" smtClean="0">
                <a:hlinkClick r:id="rId8"/>
              </a:rPr>
              <a:t>/</a:t>
            </a:r>
            <a:endParaRPr lang="cs-CZ" sz="3500" u="sng" dirty="0" smtClean="0"/>
          </a:p>
          <a:p>
            <a:pPr>
              <a:buNone/>
            </a:pPr>
            <a:endParaRPr lang="cs-CZ" sz="3500" dirty="0" smtClean="0"/>
          </a:p>
          <a:p>
            <a:r>
              <a:rPr lang="cs-CZ" sz="3500" dirty="0" smtClean="0"/>
              <a:t>Zápis z 2. zasedání Sekce pro informační vzdělávání uživatelů. </a:t>
            </a:r>
            <a:r>
              <a:rPr lang="en-US" sz="3500" dirty="0" smtClean="0"/>
              <a:t>[online]. </a:t>
            </a:r>
            <a:r>
              <a:rPr lang="cs-CZ" sz="3500" dirty="0" smtClean="0"/>
              <a:t> 8. </a:t>
            </a:r>
            <a:r>
              <a:rPr lang="cs-CZ" sz="3500" dirty="0" smtClean="0"/>
              <a:t>– </a:t>
            </a:r>
            <a:r>
              <a:rPr lang="cs-CZ" sz="3500" dirty="0" smtClean="0"/>
              <a:t>9. 2. 2010 </a:t>
            </a:r>
            <a:r>
              <a:rPr lang="en-US" sz="3500" dirty="0" smtClean="0"/>
              <a:t>[</a:t>
            </a:r>
            <a:r>
              <a:rPr lang="cs-CZ" sz="3500" dirty="0" smtClean="0"/>
              <a:t>cit. 2011-11-20</a:t>
            </a:r>
            <a:r>
              <a:rPr lang="en-US" sz="3500" dirty="0" smtClean="0"/>
              <a:t>]. </a:t>
            </a:r>
            <a:r>
              <a:rPr lang="en-US" sz="3500" dirty="0" err="1" smtClean="0"/>
              <a:t>Dostupné</a:t>
            </a:r>
            <a:r>
              <a:rPr lang="en-US" sz="3500" dirty="0" smtClean="0"/>
              <a:t> z: </a:t>
            </a:r>
            <a:r>
              <a:rPr lang="cs-CZ" sz="3500" u="sng" dirty="0" smtClean="0">
                <a:hlinkClick r:id="rId9"/>
              </a:rPr>
              <a:t>http://www.</a:t>
            </a:r>
            <a:r>
              <a:rPr lang="cs-CZ" sz="3500" u="sng" dirty="0" err="1" smtClean="0">
                <a:hlinkClick r:id="rId9"/>
              </a:rPr>
              <a:t>svkos.cz</a:t>
            </a:r>
            <a:r>
              <a:rPr lang="cs-CZ" sz="3500" u="sng" dirty="0" smtClean="0">
                <a:hlinkClick r:id="rId9"/>
              </a:rPr>
              <a:t>/</a:t>
            </a:r>
            <a:r>
              <a:rPr lang="cs-CZ" sz="3500" u="sng" dirty="0" err="1" smtClean="0">
                <a:hlinkClick r:id="rId9"/>
              </a:rPr>
              <a:t>sdruk</a:t>
            </a:r>
            <a:r>
              <a:rPr lang="cs-CZ" sz="3500" u="sng" dirty="0" smtClean="0">
                <a:hlinkClick r:id="rId9"/>
              </a:rPr>
              <a:t>/</a:t>
            </a:r>
            <a:r>
              <a:rPr lang="cs-CZ" sz="3500" u="sng" dirty="0" err="1" smtClean="0">
                <a:hlinkClick r:id="rId9"/>
              </a:rPr>
              <a:t>odborne</a:t>
            </a:r>
            <a:r>
              <a:rPr lang="cs-CZ" sz="3500" u="sng" dirty="0" smtClean="0">
                <a:hlinkClick r:id="rId9"/>
              </a:rPr>
              <a:t>-sekce/sekce-pro-</a:t>
            </a:r>
            <a:r>
              <a:rPr lang="cs-CZ" sz="3500" u="sng" dirty="0" err="1" smtClean="0">
                <a:hlinkClick r:id="rId9"/>
              </a:rPr>
              <a:t>informacni</a:t>
            </a:r>
            <a:r>
              <a:rPr lang="cs-CZ" sz="3500" u="sng" dirty="0" smtClean="0">
                <a:hlinkClick r:id="rId9"/>
              </a:rPr>
              <a:t>-</a:t>
            </a:r>
            <a:r>
              <a:rPr lang="cs-CZ" sz="3500" u="sng" dirty="0" err="1" smtClean="0">
                <a:hlinkClick r:id="rId9"/>
              </a:rPr>
              <a:t>vzdelavani</a:t>
            </a:r>
            <a:r>
              <a:rPr lang="cs-CZ" sz="3500" u="sng" dirty="0" smtClean="0">
                <a:hlinkClick r:id="rId9"/>
              </a:rPr>
              <a:t>-</a:t>
            </a:r>
            <a:r>
              <a:rPr lang="cs-CZ" sz="3500" u="sng" dirty="0" err="1" smtClean="0">
                <a:hlinkClick r:id="rId9"/>
              </a:rPr>
              <a:t>uzivatelu</a:t>
            </a:r>
            <a:r>
              <a:rPr lang="cs-CZ" sz="3500" u="sng" dirty="0" smtClean="0">
                <a:hlinkClick r:id="rId9"/>
              </a:rPr>
              <a:t>/</a:t>
            </a:r>
            <a:r>
              <a:rPr lang="cs-CZ" sz="3500" u="sng" dirty="0" err="1" smtClean="0">
                <a:hlinkClick r:id="rId9"/>
              </a:rPr>
              <a:t>clanek</a:t>
            </a:r>
            <a:r>
              <a:rPr lang="cs-CZ" sz="3500" u="sng" dirty="0" smtClean="0">
                <a:hlinkClick r:id="rId9"/>
              </a:rPr>
              <a:t>/</a:t>
            </a:r>
            <a:r>
              <a:rPr lang="cs-CZ" sz="3500" u="sng" dirty="0" err="1" smtClean="0">
                <a:hlinkClick r:id="rId9"/>
              </a:rPr>
              <a:t>zapis</a:t>
            </a:r>
            <a:r>
              <a:rPr lang="cs-CZ" sz="3500" u="sng" dirty="0" smtClean="0">
                <a:hlinkClick r:id="rId9"/>
              </a:rPr>
              <a:t>-z-2-</a:t>
            </a:r>
            <a:r>
              <a:rPr lang="cs-CZ" sz="3500" u="sng" dirty="0" err="1" smtClean="0">
                <a:hlinkClick r:id="rId9"/>
              </a:rPr>
              <a:t>zasedani</a:t>
            </a:r>
            <a:r>
              <a:rPr lang="cs-CZ" sz="3500" u="sng" dirty="0" smtClean="0">
                <a:hlinkClick r:id="rId9"/>
              </a:rPr>
              <a:t>-sekce-pro-</a:t>
            </a:r>
            <a:r>
              <a:rPr lang="cs-CZ" sz="3500" u="sng" dirty="0" err="1" smtClean="0">
                <a:hlinkClick r:id="rId9"/>
              </a:rPr>
              <a:t>informacni</a:t>
            </a:r>
            <a:r>
              <a:rPr lang="cs-CZ" sz="3500" u="sng" dirty="0" smtClean="0">
                <a:hlinkClick r:id="rId9"/>
              </a:rPr>
              <a:t>-</a:t>
            </a:r>
            <a:r>
              <a:rPr lang="cs-CZ" sz="3500" u="sng" dirty="0" err="1" smtClean="0">
                <a:hlinkClick r:id="rId9"/>
              </a:rPr>
              <a:t>vzdelavani</a:t>
            </a:r>
            <a:r>
              <a:rPr lang="cs-CZ" sz="3500" u="sng" dirty="0" smtClean="0">
                <a:hlinkClick r:id="rId9"/>
              </a:rPr>
              <a:t>-</a:t>
            </a:r>
            <a:r>
              <a:rPr lang="cs-CZ" sz="3500" u="sng" dirty="0" err="1" smtClean="0">
                <a:hlinkClick r:id="rId9"/>
              </a:rPr>
              <a:t>uzivatelu</a:t>
            </a:r>
            <a:r>
              <a:rPr lang="cs-CZ" sz="3500" u="sng" dirty="0" smtClean="0">
                <a:hlinkClick r:id="rId9"/>
              </a:rPr>
              <a:t>/</a:t>
            </a:r>
            <a:endParaRPr lang="cs-CZ" sz="35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Stereotypy v knihovnách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Šedé myši v pláštích a trepkách?</a:t>
            </a:r>
          </a:p>
          <a:p>
            <a:r>
              <a:rPr lang="cs-CZ" dirty="0" smtClean="0"/>
              <a:t>Pracovní náplní „čtení“?</a:t>
            </a:r>
          </a:p>
          <a:p>
            <a:r>
              <a:rPr lang="cs-CZ" dirty="0" smtClean="0"/>
              <a:t>Knihovny a školy?</a:t>
            </a:r>
          </a:p>
          <a:p>
            <a:r>
              <a:rPr lang="cs-CZ" dirty="0" smtClean="0"/>
              <a:t>Informační vzdělávání?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gramotnost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gramotnost je schopnost </a:t>
            </a:r>
            <a:r>
              <a:rPr lang="cs-CZ" dirty="0" smtClean="0"/>
              <a:t>jednotlivce prostřednictvím dostupných informačních metod a technologií vyhledávat, zpracovávat, vyhodnocovat a využívat informace</a:t>
            </a:r>
            <a:r>
              <a:rPr lang="cs-CZ" dirty="0" smtClean="0"/>
              <a:t>. (TDKIV)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Funkční gramotnost je schopnost </a:t>
            </a:r>
            <a:r>
              <a:rPr lang="cs-CZ" dirty="0" smtClean="0"/>
              <a:t>člověka aktivně participovat na světě informací</a:t>
            </a:r>
            <a:r>
              <a:rPr lang="cs-CZ" dirty="0" smtClean="0"/>
              <a:t>. (SIALS)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gramotnost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gramotnost  v sobě zahrnuje </a:t>
            </a:r>
            <a:r>
              <a:rPr lang="cs-CZ" dirty="0" smtClean="0"/>
              <a:t>funkční gramotnost, kterou doplňuje o ICT gramotnost, etický přístup a morální povědomí k využívání </a:t>
            </a:r>
            <a:r>
              <a:rPr lang="cs-CZ" dirty="0" smtClean="0"/>
              <a:t>informací. (IVIG)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gramotnost v příkladech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Získávat informace v beletristických, populárně – naučných, odborných textech a návodech, postupech…</a:t>
            </a:r>
          </a:p>
          <a:p>
            <a:r>
              <a:rPr lang="cs-CZ" dirty="0" smtClean="0"/>
              <a:t>Analyzovat a posoudit text (zhodnocení)</a:t>
            </a:r>
          </a:p>
          <a:p>
            <a:r>
              <a:rPr lang="cs-CZ" dirty="0" smtClean="0"/>
              <a:t>Získávat informace v cizích jazycích (včetně jazyků technologických)</a:t>
            </a:r>
          </a:p>
          <a:p>
            <a:r>
              <a:rPr lang="cs-CZ" dirty="0" smtClean="0"/>
              <a:t>Znalosti převést v dovednosti a postoje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ve veřejných knihovnách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2009 dotazníkové šetření ve veřejných knihovnách (MZK, Mgr. J. Nejezchlebová)</a:t>
            </a:r>
          </a:p>
          <a:p>
            <a:r>
              <a:rPr lang="cs-CZ" dirty="0" smtClean="0"/>
              <a:t>Krajské, pověřené a profesionální knihovny</a:t>
            </a:r>
          </a:p>
          <a:p>
            <a:r>
              <a:rPr lang="cs-CZ" dirty="0" smtClean="0"/>
              <a:t>Všechny se hlásí k informačnímu vzdělávání, nejčastěji ve formě orientace v knihovním fondu, informačním aparátu knihy…</a:t>
            </a:r>
          </a:p>
          <a:p>
            <a:r>
              <a:rPr lang="cs-CZ" dirty="0" smtClean="0"/>
              <a:t>Formou přednášky, exkurze nebo praktické ukázky</a:t>
            </a:r>
          </a:p>
          <a:p>
            <a:r>
              <a:rPr lang="cs-CZ" dirty="0" smtClean="0"/>
              <a:t>Nejvíce pro 1. stupeň ZŠ</a:t>
            </a:r>
          </a:p>
          <a:p>
            <a:r>
              <a:rPr lang="cs-CZ" dirty="0" smtClean="0"/>
              <a:t>Nejvíce otázek k IV žáků SŠ</a:t>
            </a:r>
          </a:p>
          <a:p>
            <a:r>
              <a:rPr lang="cs-CZ" dirty="0" smtClean="0"/>
              <a:t>Chybí vzdělávání na toto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ve veřejných knihovnách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Samotná terminologie (informační lekce, informační výuka, informatické lekce, bibliografické lekce, exkurze…)</a:t>
            </a:r>
          </a:p>
          <a:p>
            <a:r>
              <a:rPr lang="cs-CZ" dirty="0" smtClean="0"/>
              <a:t>Oddělení informačního vzdělávání od tematických lekcí</a:t>
            </a:r>
          </a:p>
          <a:p>
            <a:r>
              <a:rPr lang="cs-CZ" dirty="0" smtClean="0"/>
              <a:t>Počítačové gramotnost</a:t>
            </a:r>
          </a:p>
          <a:p>
            <a:r>
              <a:rPr lang="cs-CZ" dirty="0" smtClean="0"/>
              <a:t>Chybí pružně reagující prostředí</a:t>
            </a:r>
          </a:p>
          <a:p>
            <a:r>
              <a:rPr lang="cs-CZ" dirty="0" smtClean="0"/>
              <a:t>Vybavenost knihoven</a:t>
            </a:r>
          </a:p>
          <a:p>
            <a:r>
              <a:rPr lang="cs-CZ" dirty="0" smtClean="0"/>
              <a:t>Provozní otázky (personální, finanční)</a:t>
            </a:r>
          </a:p>
          <a:p>
            <a:r>
              <a:rPr lang="cs-CZ" dirty="0" smtClean="0"/>
              <a:t>Pracovní vytížení</a:t>
            </a:r>
          </a:p>
          <a:p>
            <a:r>
              <a:rPr lang="cs-CZ" dirty="0" smtClean="0"/>
              <a:t>Role IV není vnímána jako prioritní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dosáhnout  změn ve veřejných knihovnách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Sdružení knihoven – Sekce pro informační vzdělávání uživatelů (SDRUK IVU)</a:t>
            </a:r>
          </a:p>
          <a:p>
            <a:r>
              <a:rPr lang="cs-CZ" dirty="0" smtClean="0"/>
              <a:t>Tři pracovní skupiny:</a:t>
            </a:r>
          </a:p>
          <a:p>
            <a:pPr lvl="1"/>
            <a:r>
              <a:rPr lang="cs-CZ" dirty="0" smtClean="0"/>
              <a:t>Čtenářská gramotnost</a:t>
            </a:r>
          </a:p>
          <a:p>
            <a:pPr lvl="1"/>
            <a:r>
              <a:rPr lang="cs-CZ" dirty="0" smtClean="0"/>
              <a:t>Knihovna – zdroj informací</a:t>
            </a:r>
          </a:p>
          <a:p>
            <a:pPr lvl="1"/>
            <a:r>
              <a:rPr lang="cs-CZ" dirty="0" smtClean="0"/>
              <a:t>Informační zdroje – tištěné, elektronické, audiovizuální 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SDRUK  IVU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Ukotvení terminologie</a:t>
            </a:r>
          </a:p>
          <a:p>
            <a:r>
              <a:rPr lang="cs-CZ" dirty="0" smtClean="0"/>
              <a:t>Metodická podpora (semináře, web, materiály)</a:t>
            </a:r>
          </a:p>
          <a:p>
            <a:r>
              <a:rPr lang="cs-CZ" dirty="0" smtClean="0"/>
              <a:t>Praktické ukázky</a:t>
            </a:r>
          </a:p>
          <a:p>
            <a:r>
              <a:rPr lang="cs-CZ" dirty="0" smtClean="0"/>
              <a:t>Semináře, pracovní porady</a:t>
            </a:r>
          </a:p>
          <a:p>
            <a:r>
              <a:rPr lang="cs-CZ" dirty="0" smtClean="0"/>
              <a:t>Spolupráce s dalšími organizacemi (zaměřenými na IV vysokoškolských studentů apod.)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85728"/>
            <a:ext cx="119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521</Words>
  <Application>Microsoft Office PowerPoint</Application>
  <PresentationFormat>Předvádění na obrazovce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Cesta</vt:lpstr>
      <vt:lpstr>Informační gramotnost v praktické výuce v českých knihovnách</vt:lpstr>
      <vt:lpstr>Stereotypy v knihovnách</vt:lpstr>
      <vt:lpstr>Informační gramotnost - definice</vt:lpstr>
      <vt:lpstr>Informační gramotnost - definice</vt:lpstr>
      <vt:lpstr>Informační gramotnost v příkladech</vt:lpstr>
      <vt:lpstr>Situace ve veřejných knihovnách</vt:lpstr>
      <vt:lpstr>Problémy ve veřejných knihovnách</vt:lpstr>
      <vt:lpstr>Jak dosáhnout  změn ve veřejných knihovnách ?</vt:lpstr>
      <vt:lpstr>SDRUK  IVU - cíle</vt:lpstr>
      <vt:lpstr>IVIG</vt:lpstr>
      <vt:lpstr>KISK – NAKLIV, PARTsIP</vt:lpstr>
      <vt:lpstr>Srovnání</vt:lpstr>
      <vt:lpstr>Informační lekce - východiska</vt:lpstr>
      <vt:lpstr>Vymezení lekce – když jde malý bobr spát</vt:lpstr>
      <vt:lpstr>Děkuji za pozornost!</vt:lpstr>
      <vt:lpstr>Použitá literatura</vt:lpstr>
      <vt:lpstr>Použitá literatura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gramotnost v praktické výuce v českých knihovnách</dc:title>
  <dc:creator>Helena Selucká</dc:creator>
  <cp:lastModifiedBy>Helena Selucká</cp:lastModifiedBy>
  <cp:revision>6</cp:revision>
  <dcterms:created xsi:type="dcterms:W3CDTF">2011-12-02T07:50:20Z</dcterms:created>
  <dcterms:modified xsi:type="dcterms:W3CDTF">2011-12-02T08:48:22Z</dcterms:modified>
</cp:coreProperties>
</file>