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12"/>
  </p:notesMasterIdLst>
  <p:handoutMasterIdLst>
    <p:handoutMasterId r:id="rId13"/>
  </p:handoutMasterIdLst>
  <p:sldIdLst>
    <p:sldId id="259" r:id="rId3"/>
    <p:sldId id="333" r:id="rId4"/>
    <p:sldId id="273" r:id="rId5"/>
    <p:sldId id="328" r:id="rId6"/>
    <p:sldId id="331" r:id="rId7"/>
    <p:sldId id="327" r:id="rId8"/>
    <p:sldId id="329" r:id="rId9"/>
    <p:sldId id="330" r:id="rId10"/>
    <p:sldId id="332" r:id="rId11"/>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105" d="100"/>
          <a:sy n="105" d="100"/>
        </p:scale>
        <p:origin x="-1056" y="-84"/>
      </p:cViewPr>
      <p:guideLst>
        <p:guide orient="horz" pos="3884"/>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43262@mail.muni.c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2011</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 vyučujícího a předmětu</a:t>
            </a:r>
            <a:endParaRPr lang="cs-CZ" dirty="0"/>
          </a:p>
        </p:txBody>
      </p:sp>
      <p:sp>
        <p:nvSpPr>
          <p:cNvPr id="4" name="Zástupný symbol pro text 3"/>
          <p:cNvSpPr>
            <a:spLocks noGrp="1"/>
          </p:cNvSpPr>
          <p:nvPr>
            <p:ph type="body" idx="1"/>
          </p:nvPr>
        </p:nvSpPr>
        <p:spPr>
          <a:xfrm>
            <a:off x="742628" y="1535113"/>
            <a:ext cx="3469332" cy="639762"/>
          </a:xfrm>
          <a:solidFill>
            <a:schemeClr val="bg1">
              <a:lumMod val="85000"/>
            </a:schemeClr>
          </a:solidFill>
          <a:ln>
            <a:solidFill>
              <a:schemeClr val="bg1">
                <a:lumMod val="75000"/>
              </a:schemeClr>
            </a:solidFill>
          </a:ln>
        </p:spPr>
        <p:txBody>
          <a:bodyPr lIns="72000" anchor="ctr"/>
          <a:lstStyle/>
          <a:p>
            <a:r>
              <a:rPr lang="cs-CZ" dirty="0" smtClean="0"/>
              <a:t>Petr </a:t>
            </a:r>
            <a:r>
              <a:rPr lang="cs-CZ" dirty="0" smtClean="0"/>
              <a:t>Šmejkal</a:t>
            </a:r>
            <a:endParaRPr lang="cs-CZ" dirty="0" smtClean="0"/>
          </a:p>
        </p:txBody>
      </p:sp>
      <p:sp>
        <p:nvSpPr>
          <p:cNvPr id="3" name="Zástupný symbol pro obsah 2"/>
          <p:cNvSpPr>
            <a:spLocks noGrp="1"/>
          </p:cNvSpPr>
          <p:nvPr>
            <p:ph sz="half" idx="2"/>
          </p:nvPr>
        </p:nvSpPr>
        <p:spPr>
          <a:xfrm>
            <a:off x="742628" y="2420887"/>
            <a:ext cx="3469332" cy="3384377"/>
          </a:xfrm>
          <a:ln>
            <a:solidFill>
              <a:schemeClr val="bg1">
                <a:lumMod val="75000"/>
              </a:schemeClr>
            </a:solidFill>
          </a:ln>
        </p:spPr>
        <p:txBody>
          <a:bodyPr/>
          <a:lstStyle/>
          <a:p>
            <a:pPr indent="-269875">
              <a:buNone/>
            </a:pPr>
            <a:r>
              <a:rPr lang="cs-CZ" sz="2000" dirty="0" smtClean="0"/>
              <a:t>Profil:</a:t>
            </a:r>
          </a:p>
          <a:p>
            <a:pPr lvl="1">
              <a:spcAft>
                <a:spcPts val="600"/>
              </a:spcAft>
            </a:pPr>
            <a:r>
              <a:rPr lang="cs-CZ" sz="1600" dirty="0" smtClean="0"/>
              <a:t>Absolvent KISK</a:t>
            </a:r>
          </a:p>
          <a:p>
            <a:pPr lvl="1">
              <a:spcAft>
                <a:spcPts val="600"/>
              </a:spcAft>
            </a:pPr>
            <a:r>
              <a:rPr lang="cs-CZ" sz="1600" dirty="0" err="1" smtClean="0"/>
              <a:t>Competitive</a:t>
            </a:r>
            <a:r>
              <a:rPr lang="cs-CZ" sz="1600" dirty="0" smtClean="0"/>
              <a:t> </a:t>
            </a:r>
            <a:r>
              <a:rPr lang="cs-CZ" sz="1600" dirty="0" err="1" smtClean="0"/>
              <a:t>Intelligence</a:t>
            </a:r>
            <a:r>
              <a:rPr lang="cs-CZ" sz="1600" dirty="0" smtClean="0"/>
              <a:t> </a:t>
            </a:r>
            <a:r>
              <a:rPr lang="cs-CZ" sz="1600" dirty="0" err="1" smtClean="0"/>
              <a:t>Analyst</a:t>
            </a:r>
            <a:r>
              <a:rPr lang="cs-CZ" sz="1600" dirty="0" smtClean="0"/>
              <a:t> v Ernst </a:t>
            </a:r>
            <a:r>
              <a:rPr lang="en-US" sz="1600" dirty="0" smtClean="0"/>
              <a:t>&amp;</a:t>
            </a:r>
            <a:r>
              <a:rPr lang="cs-CZ" sz="1600" dirty="0" smtClean="0"/>
              <a:t> </a:t>
            </a:r>
            <a:r>
              <a:rPr lang="cs-CZ" sz="1600" dirty="0" err="1" smtClean="0"/>
              <a:t>Young</a:t>
            </a:r>
            <a:endParaRPr lang="cs-CZ" sz="1600" dirty="0" smtClean="0"/>
          </a:p>
          <a:p>
            <a:pPr lvl="1">
              <a:spcAft>
                <a:spcPts val="600"/>
              </a:spcAft>
            </a:pPr>
            <a:r>
              <a:rPr lang="cs-CZ" sz="1600" dirty="0" smtClean="0"/>
              <a:t>Předtím </a:t>
            </a:r>
            <a:r>
              <a:rPr lang="cs-CZ" sz="1600" dirty="0" err="1" smtClean="0"/>
              <a:t>researcher</a:t>
            </a:r>
            <a:r>
              <a:rPr lang="cs-CZ" sz="1600" dirty="0" smtClean="0"/>
              <a:t> a nezávislý informační broker</a:t>
            </a:r>
          </a:p>
          <a:p>
            <a:endParaRPr lang="cs-CZ" dirty="0" smtClean="0"/>
          </a:p>
          <a:p>
            <a:endParaRPr lang="cs-CZ" dirty="0"/>
          </a:p>
        </p:txBody>
      </p:sp>
      <p:sp>
        <p:nvSpPr>
          <p:cNvPr id="5" name="Zástupný symbol pro text 4"/>
          <p:cNvSpPr>
            <a:spLocks noGrp="1"/>
          </p:cNvSpPr>
          <p:nvPr>
            <p:ph type="body" sz="quarter" idx="3"/>
          </p:nvPr>
        </p:nvSpPr>
        <p:spPr>
          <a:xfrm>
            <a:off x="4930566" y="1535113"/>
            <a:ext cx="3470694" cy="639762"/>
          </a:xfrm>
          <a:solidFill>
            <a:schemeClr val="bg1">
              <a:lumMod val="85000"/>
            </a:schemeClr>
          </a:solidFill>
          <a:ln>
            <a:solidFill>
              <a:schemeClr val="bg1">
                <a:lumMod val="75000"/>
              </a:schemeClr>
            </a:solidFill>
          </a:ln>
        </p:spPr>
        <p:txBody>
          <a:bodyPr lIns="72000" anchor="ctr"/>
          <a:lstStyle/>
          <a:p>
            <a:r>
              <a:rPr lang="cs-CZ" dirty="0" smtClean="0"/>
              <a:t>Informační průmysl</a:t>
            </a:r>
          </a:p>
        </p:txBody>
      </p:sp>
      <p:sp>
        <p:nvSpPr>
          <p:cNvPr id="6" name="Zástupný symbol pro obsah 5"/>
          <p:cNvSpPr>
            <a:spLocks noGrp="1"/>
          </p:cNvSpPr>
          <p:nvPr>
            <p:ph sz="quarter" idx="4"/>
          </p:nvPr>
        </p:nvSpPr>
        <p:spPr>
          <a:xfrm>
            <a:off x="4930566" y="2420887"/>
            <a:ext cx="3470694" cy="3384377"/>
          </a:xfrm>
          <a:ln>
            <a:solidFill>
              <a:schemeClr val="bg1">
                <a:lumMod val="75000"/>
              </a:schemeClr>
            </a:solidFill>
          </a:ln>
        </p:spPr>
        <p:txBody>
          <a:bodyPr/>
          <a:lstStyle/>
          <a:p>
            <a:pPr indent="-269875">
              <a:buNone/>
            </a:pPr>
            <a:r>
              <a:rPr lang="cs-CZ" sz="2000" dirty="0" smtClean="0"/>
              <a:t>Cíle:</a:t>
            </a:r>
          </a:p>
          <a:p>
            <a:pPr lvl="1">
              <a:spcAft>
                <a:spcPts val="600"/>
              </a:spcAft>
            </a:pPr>
            <a:r>
              <a:rPr lang="cs-CZ" sz="1600" dirty="0" smtClean="0"/>
              <a:t>Naučit se pracovat s informacemi v </a:t>
            </a:r>
            <a:r>
              <a:rPr lang="cs-CZ" sz="1600" dirty="0" smtClean="0"/>
              <a:t>praxi</a:t>
            </a:r>
          </a:p>
          <a:p>
            <a:pPr lvl="1">
              <a:spcAft>
                <a:spcPts val="600"/>
              </a:spcAft>
            </a:pPr>
            <a:r>
              <a:rPr lang="cs-CZ" sz="1600" dirty="0" smtClean="0"/>
              <a:t>Pochopit potřeby </a:t>
            </a:r>
            <a:r>
              <a:rPr lang="cs-CZ" sz="1600" dirty="0" err="1" smtClean="0"/>
              <a:t>managerů</a:t>
            </a:r>
            <a:endParaRPr lang="cs-CZ" sz="1600" dirty="0" smtClean="0"/>
          </a:p>
          <a:p>
            <a:pPr lvl="1">
              <a:spcAft>
                <a:spcPts val="600"/>
              </a:spcAft>
            </a:pPr>
            <a:r>
              <a:rPr lang="cs-CZ" sz="1600" dirty="0" smtClean="0"/>
              <a:t>Připravit na práci v komerční sféře</a:t>
            </a:r>
          </a:p>
          <a:p>
            <a:pPr lvl="1">
              <a:spcAft>
                <a:spcPts val="600"/>
              </a:spcAft>
            </a:pPr>
            <a:r>
              <a:rPr lang="cs-CZ" sz="1600" dirty="0" smtClean="0"/>
              <a:t>Lépe vyhledávat a zpracovávat </a:t>
            </a:r>
            <a:r>
              <a:rPr lang="cs-CZ" sz="1600" dirty="0" smtClean="0"/>
              <a:t>informace</a:t>
            </a:r>
          </a:p>
          <a:p>
            <a:pPr lvl="1">
              <a:spcAft>
                <a:spcPts val="600"/>
              </a:spcAft>
            </a:pPr>
            <a:endParaRPr lang="cs-CZ"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normAutofit/>
          </a:bodyPr>
          <a:lstStyle/>
          <a:p>
            <a:r>
              <a:rPr lang="cs-CZ" sz="2200" dirty="0" smtClean="0"/>
              <a:t>Zaměření a obsah IP</a:t>
            </a:r>
          </a:p>
          <a:p>
            <a:pPr lvl="3"/>
            <a:r>
              <a:rPr lang="cs-CZ" sz="1500" dirty="0" smtClean="0"/>
              <a:t>Informační </a:t>
            </a:r>
            <a:r>
              <a:rPr lang="cs-CZ" sz="1500" dirty="0" smtClean="0"/>
              <a:t>průmysl - vymezení</a:t>
            </a:r>
            <a:endParaRPr lang="cs-CZ" sz="1500" dirty="0" smtClean="0"/>
          </a:p>
          <a:p>
            <a:pPr lvl="3"/>
            <a:r>
              <a:rPr lang="cs-CZ" sz="1500" dirty="0" smtClean="0"/>
              <a:t>Práce informačního profesionála</a:t>
            </a:r>
          </a:p>
          <a:p>
            <a:pPr lvl="3"/>
            <a:r>
              <a:rPr lang="cs-CZ" sz="1500" dirty="0" smtClean="0"/>
              <a:t>Možnosti uplatnění studentů </a:t>
            </a:r>
            <a:r>
              <a:rPr lang="cs-CZ" sz="1500" dirty="0" err="1" smtClean="0"/>
              <a:t>KISKu</a:t>
            </a:r>
            <a:endParaRPr lang="cs-CZ" sz="1500" dirty="0" smtClean="0"/>
          </a:p>
          <a:p>
            <a:pPr lvl="3"/>
            <a:endParaRPr lang="cs-CZ" sz="1400" dirty="0" smtClean="0"/>
          </a:p>
          <a:p>
            <a:r>
              <a:rPr lang="cs-CZ" sz="2200" dirty="0" smtClean="0"/>
              <a:t>Informační a znalostní management</a:t>
            </a:r>
          </a:p>
          <a:p>
            <a:pPr lvl="3"/>
            <a:r>
              <a:rPr lang="cs-CZ" sz="1500" dirty="0" smtClean="0"/>
              <a:t>Informační a znalostní management</a:t>
            </a:r>
            <a:endParaRPr lang="cs-CZ" sz="1500" dirty="0" smtClean="0"/>
          </a:p>
          <a:p>
            <a:pPr lvl="3"/>
            <a:r>
              <a:rPr lang="cs-CZ" sz="1500" dirty="0" smtClean="0"/>
              <a:t>Informační </a:t>
            </a:r>
            <a:r>
              <a:rPr lang="cs-CZ" sz="1500" dirty="0" smtClean="0"/>
              <a:t>audit</a:t>
            </a:r>
          </a:p>
          <a:p>
            <a:pPr lvl="3"/>
            <a:endParaRPr lang="cs-CZ" sz="1400" dirty="0" smtClean="0"/>
          </a:p>
          <a:p>
            <a:r>
              <a:rPr lang="cs-CZ" sz="2200" dirty="0" smtClean="0"/>
              <a:t>Firemní informace</a:t>
            </a:r>
          </a:p>
          <a:p>
            <a:pPr lvl="3"/>
            <a:r>
              <a:rPr lang="cs-CZ" sz="1500" dirty="0" smtClean="0"/>
              <a:t>Typy podniků a jejich zveřejňované informace</a:t>
            </a:r>
          </a:p>
          <a:p>
            <a:pPr lvl="3"/>
            <a:r>
              <a:rPr lang="cs-CZ" sz="1500" dirty="0" smtClean="0"/>
              <a:t>Nejčastěji </a:t>
            </a:r>
            <a:r>
              <a:rPr lang="cs-CZ" sz="1500" dirty="0" smtClean="0"/>
              <a:t>požadované </a:t>
            </a:r>
            <a:r>
              <a:rPr lang="cs-CZ" sz="1500" dirty="0" smtClean="0"/>
              <a:t>informace o firmách</a:t>
            </a:r>
          </a:p>
          <a:p>
            <a:pPr lvl="3"/>
            <a:r>
              <a:rPr lang="cs-CZ" sz="1500" dirty="0" smtClean="0"/>
              <a:t>Zdroje </a:t>
            </a:r>
            <a:r>
              <a:rPr lang="cs-CZ" sz="1500" dirty="0" smtClean="0"/>
              <a:t>informací</a:t>
            </a:r>
          </a:p>
          <a:p>
            <a:pPr lvl="3"/>
            <a:endParaRPr lang="cs-CZ" dirty="0" smtClean="0"/>
          </a:p>
          <a:p>
            <a:pPr lvl="3"/>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normAutofit fontScale="92500" lnSpcReduction="20000"/>
          </a:bodyPr>
          <a:lstStyle/>
          <a:p>
            <a:r>
              <a:rPr lang="cs-CZ" dirty="0" err="1" smtClean="0"/>
              <a:t>Research</a:t>
            </a:r>
            <a:r>
              <a:rPr lang="cs-CZ" dirty="0" smtClean="0"/>
              <a:t> – výzkum</a:t>
            </a:r>
          </a:p>
          <a:p>
            <a:pPr lvl="3"/>
            <a:r>
              <a:rPr lang="cs-CZ" dirty="0" smtClean="0"/>
              <a:t>Referenční interview</a:t>
            </a:r>
          </a:p>
          <a:p>
            <a:pPr lvl="3"/>
            <a:r>
              <a:rPr lang="cs-CZ" dirty="0" smtClean="0"/>
              <a:t>Vyhledávání</a:t>
            </a:r>
          </a:p>
          <a:p>
            <a:pPr lvl="3"/>
            <a:r>
              <a:rPr lang="cs-CZ" dirty="0" smtClean="0"/>
              <a:t>Klasifikace ekonomických činností</a:t>
            </a:r>
          </a:p>
          <a:p>
            <a:pPr lvl="3"/>
            <a:r>
              <a:rPr lang="cs-CZ" dirty="0" smtClean="0"/>
              <a:t>Metody práce</a:t>
            </a:r>
          </a:p>
          <a:p>
            <a:pPr lvl="3"/>
            <a:r>
              <a:rPr lang="cs-CZ" dirty="0" smtClean="0"/>
              <a:t>Informační </a:t>
            </a:r>
            <a:r>
              <a:rPr lang="cs-CZ" dirty="0" smtClean="0"/>
              <a:t>cyklus</a:t>
            </a:r>
          </a:p>
          <a:p>
            <a:pPr lvl="3"/>
            <a:endParaRPr lang="cs-CZ" dirty="0" smtClean="0"/>
          </a:p>
          <a:p>
            <a:r>
              <a:rPr lang="cs-CZ" dirty="0" smtClean="0"/>
              <a:t>Analýza a syntéza informací</a:t>
            </a:r>
          </a:p>
          <a:p>
            <a:pPr lvl="3"/>
            <a:r>
              <a:rPr lang="cs-CZ" dirty="0" smtClean="0"/>
              <a:t>Metodologie</a:t>
            </a:r>
          </a:p>
          <a:p>
            <a:pPr lvl="3"/>
            <a:r>
              <a:rPr lang="cs-CZ" dirty="0" smtClean="0"/>
              <a:t>Statistické </a:t>
            </a:r>
            <a:r>
              <a:rPr lang="cs-CZ" dirty="0" smtClean="0"/>
              <a:t>postupy</a:t>
            </a:r>
          </a:p>
          <a:p>
            <a:pPr lvl="3"/>
            <a:r>
              <a:rPr lang="cs-CZ" dirty="0" smtClean="0"/>
              <a:t>Základy analýzy </a:t>
            </a:r>
            <a:r>
              <a:rPr lang="cs-CZ" dirty="0" smtClean="0"/>
              <a:t>informací</a:t>
            </a:r>
            <a:endParaRPr lang="cs-CZ" dirty="0" smtClean="0"/>
          </a:p>
          <a:p>
            <a:pPr lvl="3"/>
            <a:r>
              <a:rPr lang="cs-CZ" dirty="0" smtClean="0"/>
              <a:t>Analytické metody</a:t>
            </a:r>
          </a:p>
          <a:p>
            <a:pPr lvl="3"/>
            <a:r>
              <a:rPr lang="cs-CZ" dirty="0" smtClean="0"/>
              <a:t>Extrapolace </a:t>
            </a:r>
            <a:r>
              <a:rPr lang="cs-CZ" dirty="0" smtClean="0"/>
              <a:t>dat</a:t>
            </a:r>
          </a:p>
          <a:p>
            <a:pPr lvl="3"/>
            <a:endParaRPr lang="cs-CZ" dirty="0" smtClean="0"/>
          </a:p>
          <a:p>
            <a:r>
              <a:rPr lang="cs-CZ" dirty="0" smtClean="0"/>
              <a:t>Předávání a sdílení informací a znalostí</a:t>
            </a:r>
          </a:p>
          <a:p>
            <a:pPr lvl="3"/>
            <a:r>
              <a:rPr lang="cs-CZ" dirty="0" smtClean="0"/>
              <a:t>Organizace informací</a:t>
            </a:r>
          </a:p>
          <a:p>
            <a:pPr lvl="3"/>
            <a:r>
              <a:rPr lang="cs-CZ" dirty="0" smtClean="0"/>
              <a:t>Formát a tvorba výstupů</a:t>
            </a:r>
          </a:p>
          <a:p>
            <a:pPr lvl="3"/>
            <a:endParaRPr lang="cs-CZ" dirty="0" smtClean="0"/>
          </a:p>
          <a:p>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průmysl - obsah</a:t>
            </a:r>
            <a:endParaRPr lang="cs-CZ" dirty="0"/>
          </a:p>
        </p:txBody>
      </p:sp>
      <p:sp>
        <p:nvSpPr>
          <p:cNvPr id="3" name="Zástupný symbol pro obsah 2"/>
          <p:cNvSpPr>
            <a:spLocks noGrp="1"/>
          </p:cNvSpPr>
          <p:nvPr>
            <p:ph idx="1"/>
          </p:nvPr>
        </p:nvSpPr>
        <p:spPr/>
        <p:txBody>
          <a:bodyPr/>
          <a:lstStyle/>
          <a:p>
            <a:r>
              <a:rPr lang="cs-CZ" sz="2200" dirty="0" err="1" smtClean="0"/>
              <a:t>Competitive</a:t>
            </a:r>
            <a:r>
              <a:rPr lang="cs-CZ" sz="2200" dirty="0" smtClean="0"/>
              <a:t> </a:t>
            </a:r>
            <a:r>
              <a:rPr lang="cs-CZ" sz="2200" dirty="0" err="1" smtClean="0"/>
              <a:t>Intelligence</a:t>
            </a:r>
            <a:endParaRPr lang="cs-CZ" sz="2200" dirty="0" smtClean="0"/>
          </a:p>
          <a:p>
            <a:pPr lvl="3"/>
            <a:r>
              <a:rPr lang="cs-CZ" sz="1500" dirty="0" smtClean="0"/>
              <a:t>Strategický význam informací a znalostí</a:t>
            </a:r>
          </a:p>
          <a:p>
            <a:pPr lvl="3"/>
            <a:r>
              <a:rPr lang="cs-CZ" sz="1500" dirty="0" smtClean="0"/>
              <a:t>Konkurenční výhoda</a:t>
            </a:r>
          </a:p>
          <a:p>
            <a:pPr lvl="3"/>
            <a:r>
              <a:rPr lang="cs-CZ" sz="1500" dirty="0" smtClean="0"/>
              <a:t>Cyklus </a:t>
            </a:r>
            <a:r>
              <a:rPr lang="cs-CZ" sz="1500" dirty="0" smtClean="0"/>
              <a:t>CI</a:t>
            </a:r>
          </a:p>
          <a:p>
            <a:pPr lvl="3"/>
            <a:r>
              <a:rPr lang="cs-CZ" sz="1500" dirty="0" smtClean="0"/>
              <a:t>Organizace a řízení CI</a:t>
            </a:r>
            <a:endParaRPr lang="cs-CZ" sz="1500" dirty="0" smtClean="0"/>
          </a:p>
          <a:p>
            <a:pPr lvl="3"/>
            <a:r>
              <a:rPr lang="cs-CZ" sz="1500" dirty="0" smtClean="0"/>
              <a:t>Metody a </a:t>
            </a:r>
            <a:r>
              <a:rPr lang="cs-CZ" sz="1500" dirty="0" smtClean="0"/>
              <a:t>praktiky</a:t>
            </a:r>
          </a:p>
          <a:p>
            <a:pPr lvl="3"/>
            <a:r>
              <a:rPr lang="cs-CZ" sz="1400" dirty="0" smtClean="0"/>
              <a:t>Primární výzkum</a:t>
            </a:r>
            <a:endParaRPr lang="cs-CZ" sz="1500" dirty="0" smtClean="0"/>
          </a:p>
          <a:p>
            <a:pPr lvl="3"/>
            <a:r>
              <a:rPr lang="cs-CZ" sz="1500" dirty="0" err="1" smtClean="0"/>
              <a:t>Counter</a:t>
            </a:r>
            <a:r>
              <a:rPr lang="cs-CZ" sz="1500" dirty="0" smtClean="0"/>
              <a:t> </a:t>
            </a:r>
            <a:r>
              <a:rPr lang="cs-CZ" sz="1500" dirty="0" smtClean="0"/>
              <a:t>CI</a:t>
            </a:r>
          </a:p>
          <a:p>
            <a:pPr lvl="3"/>
            <a:r>
              <a:rPr lang="cs-CZ" sz="1400" dirty="0" smtClean="0"/>
              <a:t>Dezinformace</a:t>
            </a:r>
          </a:p>
          <a:p>
            <a:pPr lvl="3"/>
            <a:r>
              <a:rPr lang="cs-CZ" sz="1500" dirty="0" smtClean="0"/>
              <a:t>SCIP</a:t>
            </a:r>
            <a:endParaRPr lang="en-US" sz="1500" dirty="0" smtClean="0"/>
          </a:p>
          <a:p>
            <a:pPr lvl="3"/>
            <a:endParaRPr lang="cs-CZ"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Požadavky na úspěšné zakončení</a:t>
            </a:r>
            <a:endParaRPr lang="cs-CZ" dirty="0"/>
          </a:p>
        </p:txBody>
      </p:sp>
      <p:sp>
        <p:nvSpPr>
          <p:cNvPr id="3" name="Content Placeholder 2"/>
          <p:cNvSpPr>
            <a:spLocks noGrp="1"/>
          </p:cNvSpPr>
          <p:nvPr>
            <p:ph idx="1"/>
          </p:nvPr>
        </p:nvSpPr>
        <p:spPr/>
        <p:txBody>
          <a:bodyPr/>
          <a:lstStyle/>
          <a:p>
            <a:r>
              <a:rPr lang="cs-CZ" dirty="0" smtClean="0"/>
              <a:t>Tři pilíře:</a:t>
            </a:r>
          </a:p>
          <a:p>
            <a:endParaRPr lang="cs-CZ" dirty="0" smtClean="0"/>
          </a:p>
          <a:p>
            <a:pPr lvl="2"/>
            <a:endParaRPr lang="cs-CZ" dirty="0" smtClean="0"/>
          </a:p>
          <a:p>
            <a:pPr lvl="2"/>
            <a:endParaRPr lang="cs-CZ" dirty="0"/>
          </a:p>
        </p:txBody>
      </p:sp>
      <p:sp>
        <p:nvSpPr>
          <p:cNvPr id="4" name="Obdélník 3"/>
          <p:cNvSpPr/>
          <p:nvPr/>
        </p:nvSpPr>
        <p:spPr>
          <a:xfrm>
            <a:off x="683568" y="2348880"/>
            <a:ext cx="2520280"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lgn="ctr"/>
            <a:endParaRPr lang="cs-CZ" b="1" dirty="0" smtClean="0">
              <a:solidFill>
                <a:schemeClr val="tx1">
                  <a:lumMod val="50000"/>
                </a:schemeClr>
              </a:solidFill>
            </a:endParaRPr>
          </a:p>
          <a:p>
            <a:pPr marL="180975" lvl="2" algn="ctr"/>
            <a:endParaRPr lang="cs-CZ" b="1" dirty="0" smtClean="0">
              <a:solidFill>
                <a:schemeClr val="tx1">
                  <a:lumMod val="50000"/>
                </a:schemeClr>
              </a:solidFill>
            </a:endParaRPr>
          </a:p>
          <a:p>
            <a:pPr marL="180975" lvl="2" algn="ctr"/>
            <a:r>
              <a:rPr lang="cs-CZ" b="1" dirty="0" smtClean="0">
                <a:solidFill>
                  <a:schemeClr val="tx1">
                    <a:lumMod val="50000"/>
                  </a:schemeClr>
                </a:solidFill>
              </a:rPr>
              <a:t>Účast </a:t>
            </a:r>
            <a:r>
              <a:rPr lang="cs-CZ" b="1" dirty="0" smtClean="0">
                <a:solidFill>
                  <a:schemeClr val="tx1">
                    <a:lumMod val="50000"/>
                  </a:schemeClr>
                </a:solidFill>
              </a:rPr>
              <a:t>v </a:t>
            </a:r>
            <a:r>
              <a:rPr lang="cs-CZ" b="1" dirty="0" smtClean="0">
                <a:solidFill>
                  <a:schemeClr val="tx1">
                    <a:lumMod val="50000"/>
                  </a:schemeClr>
                </a:solidFill>
              </a:rPr>
              <a:t>hodinách</a:t>
            </a:r>
          </a:p>
          <a:p>
            <a:pPr marL="180975" lvl="2" algn="ctr"/>
            <a:r>
              <a:rPr lang="cs-CZ" b="1"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75</a:t>
            </a:r>
            <a:r>
              <a:rPr lang="cs-CZ" sz="1600" dirty="0" smtClean="0">
                <a:solidFill>
                  <a:schemeClr val="tx1">
                    <a:lumMod val="50000"/>
                  </a:schemeClr>
                </a:solidFill>
              </a:rPr>
              <a:t>% docházky</a:t>
            </a:r>
          </a:p>
        </p:txBody>
      </p:sp>
      <p:sp>
        <p:nvSpPr>
          <p:cNvPr id="5" name="Obdélník 4"/>
          <p:cNvSpPr/>
          <p:nvPr/>
        </p:nvSpPr>
        <p:spPr>
          <a:xfrm>
            <a:off x="3365970" y="2348880"/>
            <a:ext cx="2520280"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lgn="ctr"/>
            <a:endParaRPr lang="cs-CZ" b="1" dirty="0" smtClean="0">
              <a:solidFill>
                <a:schemeClr val="tx1">
                  <a:lumMod val="50000"/>
                </a:schemeClr>
              </a:solidFill>
            </a:endParaRPr>
          </a:p>
          <a:p>
            <a:pPr marL="180975" lvl="2" algn="ctr"/>
            <a:endParaRPr lang="cs-CZ" b="1" dirty="0" smtClean="0">
              <a:solidFill>
                <a:schemeClr val="tx1">
                  <a:lumMod val="50000"/>
                </a:schemeClr>
              </a:solidFill>
            </a:endParaRPr>
          </a:p>
          <a:p>
            <a:pPr marL="180975" lvl="2" algn="ctr"/>
            <a:r>
              <a:rPr lang="cs-CZ" b="1" dirty="0" smtClean="0">
                <a:solidFill>
                  <a:schemeClr val="tx1">
                    <a:lumMod val="50000"/>
                  </a:schemeClr>
                </a:solidFill>
              </a:rPr>
              <a:t>Aktivní </a:t>
            </a:r>
            <a:r>
              <a:rPr lang="cs-CZ" b="1" dirty="0" smtClean="0">
                <a:solidFill>
                  <a:schemeClr val="tx1">
                    <a:lumMod val="50000"/>
                  </a:schemeClr>
                </a:solidFill>
              </a:rPr>
              <a:t>práce v hodinách </a:t>
            </a:r>
            <a:endParaRPr lang="cs-CZ" b="1" dirty="0" smtClean="0">
              <a:solidFill>
                <a:schemeClr val="tx1">
                  <a:lumMod val="50000"/>
                </a:schemeClr>
              </a:solidFill>
            </a:endParaRPr>
          </a:p>
          <a:p>
            <a:pPr marL="180975" lvl="2"/>
            <a:endParaRPr lang="cs-CZ" b="1"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spoluvytváření přednášek, prezentace profilů firem, analytické zpracování dat a jejich prezentace, …</a:t>
            </a:r>
          </a:p>
        </p:txBody>
      </p:sp>
      <p:sp>
        <p:nvSpPr>
          <p:cNvPr id="6" name="Obdélník 5"/>
          <p:cNvSpPr/>
          <p:nvPr/>
        </p:nvSpPr>
        <p:spPr>
          <a:xfrm>
            <a:off x="6012160" y="2348880"/>
            <a:ext cx="2520280" cy="34563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lvl="2"/>
            <a:endParaRPr lang="cs-CZ" b="1" dirty="0" smtClean="0">
              <a:solidFill>
                <a:schemeClr val="tx1">
                  <a:lumMod val="50000"/>
                </a:schemeClr>
              </a:solidFill>
            </a:endParaRPr>
          </a:p>
          <a:p>
            <a:pPr marL="180975" lvl="2"/>
            <a:endParaRPr lang="cs-CZ" b="1" dirty="0" smtClean="0">
              <a:solidFill>
                <a:schemeClr val="tx1">
                  <a:lumMod val="50000"/>
                </a:schemeClr>
              </a:solidFill>
            </a:endParaRPr>
          </a:p>
          <a:p>
            <a:pPr marL="180975" lvl="2" algn="ctr"/>
            <a:r>
              <a:rPr lang="cs-CZ" b="1" dirty="0" smtClean="0">
                <a:solidFill>
                  <a:schemeClr val="tx1">
                    <a:lumMod val="50000"/>
                  </a:schemeClr>
                </a:solidFill>
              </a:rPr>
              <a:t>Ústní kolokvium</a:t>
            </a:r>
            <a:endParaRPr lang="cs-CZ" b="1" dirty="0" smtClean="0">
              <a:solidFill>
                <a:schemeClr val="tx1">
                  <a:lumMod val="50000"/>
                </a:schemeClr>
              </a:solidFill>
            </a:endParaRPr>
          </a:p>
          <a:p>
            <a:pPr marL="180975" lvl="2" algn="ctr"/>
            <a:r>
              <a:rPr lang="cs-CZ" b="1" dirty="0" smtClean="0">
                <a:solidFill>
                  <a:schemeClr val="tx1">
                    <a:lumMod val="50000"/>
                  </a:schemeClr>
                </a:solidFill>
              </a:rPr>
              <a:t> </a:t>
            </a:r>
          </a:p>
          <a:p>
            <a:pPr marL="180975" lvl="2" algn="ctr"/>
            <a:endParaRPr lang="cs-CZ" dirty="0" smtClean="0">
              <a:solidFill>
                <a:schemeClr val="tx1">
                  <a:lumMod val="50000"/>
                </a:schemeClr>
              </a:solidFill>
            </a:endParaRPr>
          </a:p>
          <a:p>
            <a:pPr marL="180975" lvl="2" algn="ctr"/>
            <a:r>
              <a:rPr lang="cs-CZ" sz="1600" dirty="0" smtClean="0">
                <a:solidFill>
                  <a:schemeClr val="tx1">
                    <a:lumMod val="50000"/>
                  </a:schemeClr>
                </a:solidFill>
              </a:rPr>
              <a:t>– </a:t>
            </a:r>
          </a:p>
          <a:p>
            <a:pPr marL="180975" lvl="2" algn="ctr"/>
            <a:endParaRPr lang="cs-CZ" sz="1600" dirty="0" smtClean="0">
              <a:solidFill>
                <a:schemeClr val="tx1">
                  <a:lumMod val="50000"/>
                </a:schemeClr>
              </a:solidFill>
            </a:endParaRPr>
          </a:p>
          <a:p>
            <a:pPr marL="180975" lvl="2" algn="ctr"/>
            <a:r>
              <a:rPr lang="cs-CZ" sz="1600" dirty="0" smtClean="0">
                <a:solidFill>
                  <a:schemeClr val="tx1">
                    <a:lumMod val="50000"/>
                  </a:schemeClr>
                </a:solidFill>
              </a:rPr>
              <a:t>celkové povědomí o problematice, použití znalostí v praxi</a:t>
            </a:r>
            <a:endParaRPr lang="cs-CZ" sz="1600" dirty="0" smtClean="0">
              <a:solidFill>
                <a:schemeClr val="tx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Zakončení</a:t>
            </a:r>
            <a:endParaRPr lang="cs-CZ" dirty="0"/>
          </a:p>
        </p:txBody>
      </p:sp>
      <p:sp>
        <p:nvSpPr>
          <p:cNvPr id="3" name="Content Placeholder 2"/>
          <p:cNvSpPr>
            <a:spLocks noGrp="1"/>
          </p:cNvSpPr>
          <p:nvPr>
            <p:ph idx="1"/>
          </p:nvPr>
        </p:nvSpPr>
        <p:spPr/>
        <p:txBody>
          <a:bodyPr/>
          <a:lstStyle/>
          <a:p>
            <a:r>
              <a:rPr lang="cs-CZ" dirty="0" smtClean="0"/>
              <a:t>Práce v hodinách:</a:t>
            </a:r>
          </a:p>
          <a:p>
            <a:pPr lvl="1"/>
            <a:r>
              <a:rPr lang="cs-CZ" b="1" dirty="0" smtClean="0">
                <a:solidFill>
                  <a:schemeClr val="tx1">
                    <a:lumMod val="50000"/>
                  </a:schemeClr>
                </a:solidFill>
              </a:rPr>
              <a:t>4 skupiny </a:t>
            </a:r>
            <a:r>
              <a:rPr lang="cs-CZ" dirty="0" smtClean="0"/>
              <a:t>(4 skupiny denních studentů, 4 skupiny kombinovaných studentů)</a:t>
            </a:r>
          </a:p>
          <a:p>
            <a:pPr lvl="1"/>
            <a:r>
              <a:rPr lang="cs-CZ" b="1" dirty="0" smtClean="0">
                <a:solidFill>
                  <a:schemeClr val="tx1">
                    <a:lumMod val="50000"/>
                  </a:schemeClr>
                </a:solidFill>
              </a:rPr>
              <a:t>Odevzdat seznam </a:t>
            </a:r>
            <a:r>
              <a:rPr lang="cs-CZ" dirty="0" smtClean="0"/>
              <a:t>studentů v jednotlivých skupinách</a:t>
            </a:r>
          </a:p>
          <a:p>
            <a:endParaRPr lang="cs-CZ" dirty="0" smtClean="0"/>
          </a:p>
          <a:p>
            <a:r>
              <a:rPr lang="cs-CZ" dirty="0" smtClean="0"/>
              <a:t>Ústní kolokvium:</a:t>
            </a:r>
          </a:p>
          <a:p>
            <a:pPr lvl="2"/>
            <a:r>
              <a:rPr lang="cs-CZ" dirty="0" smtClean="0"/>
              <a:t>Při </a:t>
            </a:r>
            <a:r>
              <a:rPr lang="cs-CZ" dirty="0" smtClean="0"/>
              <a:t>splnění dalších </a:t>
            </a:r>
            <a:r>
              <a:rPr lang="cs-CZ" dirty="0" smtClean="0"/>
              <a:t>podmínek</a:t>
            </a:r>
            <a:endParaRPr lang="cs-CZ" dirty="0" smtClean="0"/>
          </a:p>
          <a:p>
            <a:pPr lvl="2"/>
            <a:r>
              <a:rPr lang="cs-CZ" dirty="0" smtClean="0"/>
              <a:t>Skupinky cca 3 studentů</a:t>
            </a:r>
          </a:p>
          <a:p>
            <a:pPr lvl="2"/>
            <a:r>
              <a:rPr lang="cs-CZ" dirty="0" smtClean="0"/>
              <a:t>Celkové povědomí o problematice</a:t>
            </a:r>
          </a:p>
          <a:p>
            <a:pPr lvl="2"/>
            <a:r>
              <a:rPr lang="cs-CZ" dirty="0" smtClean="0"/>
              <a:t>Snaha prověřit, zda jsou studenti schopni použít znalosti v praxi</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Alternativní způsob zakončení předmětu</a:t>
            </a:r>
            <a:endParaRPr lang="cs-CZ" dirty="0"/>
          </a:p>
        </p:txBody>
      </p:sp>
      <p:sp>
        <p:nvSpPr>
          <p:cNvPr id="3" name="Content Placeholder 2"/>
          <p:cNvSpPr>
            <a:spLocks noGrp="1"/>
          </p:cNvSpPr>
          <p:nvPr>
            <p:ph idx="1"/>
          </p:nvPr>
        </p:nvSpPr>
        <p:spPr/>
        <p:txBody>
          <a:bodyPr/>
          <a:lstStyle/>
          <a:p>
            <a:endParaRPr lang="cs-CZ" sz="2000" dirty="0" smtClean="0"/>
          </a:p>
          <a:p>
            <a:r>
              <a:rPr lang="cs-CZ" sz="2000" dirty="0" smtClean="0"/>
              <a:t>Pro </a:t>
            </a:r>
            <a:r>
              <a:rPr lang="cs-CZ" sz="2000" dirty="0" smtClean="0"/>
              <a:t>studenty se zájmem o </a:t>
            </a:r>
            <a:r>
              <a:rPr lang="cs-CZ" sz="2000" dirty="0" err="1" smtClean="0"/>
              <a:t>Competitive</a:t>
            </a:r>
            <a:r>
              <a:rPr lang="cs-CZ" sz="2000" dirty="0" smtClean="0"/>
              <a:t> </a:t>
            </a:r>
            <a:r>
              <a:rPr lang="cs-CZ" sz="2000" dirty="0" err="1" smtClean="0"/>
              <a:t>Intelligence</a:t>
            </a:r>
            <a:r>
              <a:rPr lang="cs-CZ" sz="2000" dirty="0" smtClean="0"/>
              <a:t> existuje možnost individuálního hodnocení při spolupráci na projektu </a:t>
            </a:r>
            <a:r>
              <a:rPr lang="cs-CZ" sz="2000" b="1" dirty="0" smtClean="0">
                <a:solidFill>
                  <a:schemeClr val="tx1">
                    <a:lumMod val="50000"/>
                  </a:schemeClr>
                </a:solidFill>
              </a:rPr>
              <a:t>Portál CI (</a:t>
            </a:r>
            <a:r>
              <a:rPr lang="cs-CZ" sz="2000" b="1" dirty="0" smtClean="0">
                <a:solidFill>
                  <a:srgbClr val="000000"/>
                </a:solidFill>
              </a:rPr>
              <a:t>www.</a:t>
            </a:r>
            <a:r>
              <a:rPr lang="cs-CZ" sz="2000" b="1" dirty="0" err="1" smtClean="0">
                <a:solidFill>
                  <a:srgbClr val="000000"/>
                </a:solidFill>
              </a:rPr>
              <a:t>portalci.cz</a:t>
            </a:r>
            <a:r>
              <a:rPr lang="cs-CZ" sz="2000" b="1" dirty="0" smtClean="0">
                <a:solidFill>
                  <a:schemeClr val="tx1">
                    <a:lumMod val="50000"/>
                  </a:schemeClr>
                </a:solidFill>
              </a:rPr>
              <a:t>)</a:t>
            </a:r>
          </a:p>
          <a:p>
            <a:endParaRPr lang="cs-CZ" sz="2000" dirty="0" smtClean="0"/>
          </a:p>
          <a:p>
            <a:r>
              <a:rPr lang="cs-CZ" sz="2000" dirty="0" smtClean="0"/>
              <a:t>Využijeme spolupráci při </a:t>
            </a:r>
            <a:r>
              <a:rPr lang="cs-CZ" sz="2000" dirty="0" smtClean="0"/>
              <a:t>vyhledávání, publikování či psaní článků </a:t>
            </a:r>
            <a:r>
              <a:rPr lang="cs-CZ" sz="2000" dirty="0" smtClean="0"/>
              <a:t>o </a:t>
            </a:r>
            <a:r>
              <a:rPr lang="cs-CZ" sz="2000" dirty="0" err="1" smtClean="0"/>
              <a:t>Competitive</a:t>
            </a:r>
            <a:r>
              <a:rPr lang="cs-CZ" sz="2000" dirty="0" smtClean="0"/>
              <a:t> </a:t>
            </a:r>
            <a:r>
              <a:rPr lang="cs-CZ" sz="2000" dirty="0" err="1" smtClean="0"/>
              <a:t>Intelligence</a:t>
            </a:r>
            <a:r>
              <a:rPr lang="cs-CZ" sz="2000" dirty="0" smtClean="0"/>
              <a:t>, </a:t>
            </a:r>
            <a:r>
              <a:rPr lang="cs-CZ" sz="2000" dirty="0" smtClean="0"/>
              <a:t>na PR </a:t>
            </a:r>
            <a:r>
              <a:rPr lang="cs-CZ" sz="2000" dirty="0" smtClean="0"/>
              <a:t>aktivitách Portálu, atd</a:t>
            </a:r>
            <a:r>
              <a:rPr lang="cs-CZ" sz="2000" dirty="0" smtClean="0"/>
              <a:t>.</a:t>
            </a:r>
          </a:p>
          <a:p>
            <a:endParaRPr lang="cs-CZ" sz="2000" dirty="0" smtClean="0"/>
          </a:p>
          <a:p>
            <a:r>
              <a:rPr lang="cs-CZ" sz="2000" dirty="0" smtClean="0"/>
              <a:t>Zájemci mě mohou kontaktovat </a:t>
            </a:r>
            <a:r>
              <a:rPr lang="cs-CZ" sz="2000" dirty="0" smtClean="0"/>
              <a:t>vždy po </a:t>
            </a:r>
            <a:r>
              <a:rPr lang="cs-CZ" sz="2000" dirty="0" smtClean="0"/>
              <a:t>hodině nebo na </a:t>
            </a:r>
            <a:r>
              <a:rPr lang="cs-CZ" sz="2000" dirty="0" smtClean="0"/>
              <a:t>emailu </a:t>
            </a:r>
            <a:r>
              <a:rPr lang="cs-CZ" sz="2000" dirty="0" smtClean="0">
                <a:hlinkClick r:id="rId2"/>
              </a:rPr>
              <a:t>43262@mail.</a:t>
            </a:r>
            <a:r>
              <a:rPr lang="cs-CZ" sz="2000" dirty="0" err="1" smtClean="0">
                <a:hlinkClick r:id="rId2"/>
              </a:rPr>
              <a:t>muni.cz</a:t>
            </a:r>
            <a:endParaRPr lang="cs-CZ"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a:t>
            </a:r>
            <a:endParaRPr lang="cs-CZ" dirty="0"/>
          </a:p>
        </p:txBody>
      </p:sp>
      <p:sp>
        <p:nvSpPr>
          <p:cNvPr id="3" name="Zástupný symbol pro obsah 2"/>
          <p:cNvSpPr>
            <a:spLocks noGrp="1"/>
          </p:cNvSpPr>
          <p:nvPr>
            <p:ph idx="1"/>
          </p:nvPr>
        </p:nvSpPr>
        <p:spPr/>
        <p:txBody>
          <a:bodyPr/>
          <a:lstStyle/>
          <a:p>
            <a:r>
              <a:rPr lang="cs-CZ" sz="2000" dirty="0" err="1" smtClean="0"/>
              <a:t>Deadline</a:t>
            </a:r>
            <a:r>
              <a:rPr lang="cs-CZ" sz="2000" dirty="0" smtClean="0"/>
              <a:t> pro zadané úkoly je vždy ve </a:t>
            </a:r>
            <a:r>
              <a:rPr lang="cs-CZ" sz="2000" b="1" dirty="0" smtClean="0">
                <a:solidFill>
                  <a:schemeClr val="tx1">
                    <a:lumMod val="50000"/>
                  </a:schemeClr>
                </a:solidFill>
              </a:rPr>
              <a:t>12:00 den před přednáškou</a:t>
            </a:r>
            <a:r>
              <a:rPr lang="cs-CZ" sz="2000" dirty="0" smtClean="0"/>
              <a:t>.</a:t>
            </a:r>
          </a:p>
          <a:p>
            <a:endParaRPr lang="cs-CZ" sz="1000" dirty="0" smtClean="0"/>
          </a:p>
          <a:p>
            <a:r>
              <a:rPr lang="cs-CZ" sz="2000" dirty="0" smtClean="0"/>
              <a:t>Úkol </a:t>
            </a:r>
            <a:r>
              <a:rPr lang="cs-CZ" sz="2000" dirty="0" smtClean="0"/>
              <a:t>na první hodinu</a:t>
            </a:r>
            <a:r>
              <a:rPr lang="cs-CZ" sz="2000" dirty="0" smtClean="0"/>
              <a:t>:</a:t>
            </a:r>
          </a:p>
          <a:p>
            <a:pPr lvl="2"/>
            <a:r>
              <a:rPr lang="cs-CZ" sz="1600" b="1" dirty="0" smtClean="0"/>
              <a:t>Skupina 1</a:t>
            </a:r>
          </a:p>
          <a:p>
            <a:pPr lvl="3"/>
            <a:r>
              <a:rPr lang="cs-CZ" sz="1400" dirty="0" smtClean="0"/>
              <a:t>Zpracovat 2 </a:t>
            </a:r>
            <a:r>
              <a:rPr lang="cs-CZ" sz="1400" dirty="0" err="1" smtClean="0"/>
              <a:t>slidy</a:t>
            </a:r>
            <a:r>
              <a:rPr lang="cs-CZ" sz="1400" dirty="0" smtClean="0"/>
              <a:t> o možnostech uplatnění absolventů KISK </a:t>
            </a:r>
          </a:p>
          <a:p>
            <a:pPr lvl="3"/>
            <a:r>
              <a:rPr lang="cs-CZ" sz="1400" dirty="0" smtClean="0"/>
              <a:t>Výhody, nevýhody, úroveň znalostí, …</a:t>
            </a:r>
          </a:p>
          <a:p>
            <a:pPr lvl="3"/>
            <a:endParaRPr lang="cs-CZ" sz="700" dirty="0" smtClean="0"/>
          </a:p>
          <a:p>
            <a:pPr lvl="2"/>
            <a:r>
              <a:rPr lang="cs-CZ" sz="1600" b="1" dirty="0" smtClean="0"/>
              <a:t>Skupina 2</a:t>
            </a:r>
          </a:p>
          <a:p>
            <a:pPr lvl="3"/>
            <a:r>
              <a:rPr lang="cs-CZ" sz="1400" dirty="0" smtClean="0"/>
              <a:t>Zpracovat 2 </a:t>
            </a:r>
            <a:r>
              <a:rPr lang="cs-CZ" sz="1400" dirty="0" err="1" smtClean="0"/>
              <a:t>slidy</a:t>
            </a:r>
            <a:r>
              <a:rPr lang="cs-CZ" sz="1400" dirty="0" smtClean="0"/>
              <a:t> </a:t>
            </a:r>
            <a:r>
              <a:rPr lang="cs-CZ" sz="1400" dirty="0" smtClean="0"/>
              <a:t>o největších komerčních poskytovatelích informací pro firmy</a:t>
            </a:r>
          </a:p>
          <a:p>
            <a:pPr lvl="3"/>
            <a:r>
              <a:rPr lang="cs-CZ" sz="1400" dirty="0" smtClean="0"/>
              <a:t>Jména firem, databáze, zaměření, …</a:t>
            </a:r>
          </a:p>
          <a:p>
            <a:pPr lvl="3"/>
            <a:endParaRPr lang="cs-CZ" sz="700" dirty="0" smtClean="0"/>
          </a:p>
          <a:p>
            <a:pPr lvl="2"/>
            <a:r>
              <a:rPr lang="cs-CZ" sz="1600" b="1" dirty="0" smtClean="0"/>
              <a:t>Skupina 3</a:t>
            </a:r>
          </a:p>
          <a:p>
            <a:pPr lvl="3"/>
            <a:r>
              <a:rPr lang="cs-CZ" sz="1400" dirty="0" smtClean="0"/>
              <a:t>Zpracovat 2 </a:t>
            </a:r>
            <a:r>
              <a:rPr lang="cs-CZ" sz="1400" dirty="0" err="1" smtClean="0"/>
              <a:t>slidy</a:t>
            </a:r>
            <a:r>
              <a:rPr lang="cs-CZ" sz="1400" dirty="0" smtClean="0"/>
              <a:t> </a:t>
            </a:r>
            <a:r>
              <a:rPr lang="cs-CZ" sz="1400" dirty="0" smtClean="0"/>
              <a:t>o spirále znalostí a konverzi znalostí</a:t>
            </a:r>
          </a:p>
          <a:p>
            <a:pPr lvl="3"/>
            <a:r>
              <a:rPr lang="cs-CZ" sz="1400" dirty="0" smtClean="0"/>
              <a:t>Popsat proces, uvést příklady, …</a:t>
            </a:r>
          </a:p>
          <a:p>
            <a:pPr lvl="3"/>
            <a:endParaRPr lang="cs-CZ" sz="1400" dirty="0" smtClean="0"/>
          </a:p>
          <a:p>
            <a:pPr lvl="2"/>
            <a:r>
              <a:rPr lang="cs-CZ" sz="1600" b="1" dirty="0" smtClean="0"/>
              <a:t>Skupina 4</a:t>
            </a:r>
          </a:p>
          <a:p>
            <a:pPr lvl="3"/>
            <a:r>
              <a:rPr lang="cs-CZ" sz="1400" dirty="0" smtClean="0"/>
              <a:t>Zpracovat 2 </a:t>
            </a:r>
            <a:r>
              <a:rPr lang="cs-CZ" sz="1400" dirty="0" err="1" smtClean="0"/>
              <a:t>slidy</a:t>
            </a:r>
            <a:r>
              <a:rPr lang="cs-CZ" sz="1400" dirty="0" smtClean="0"/>
              <a:t> </a:t>
            </a:r>
            <a:r>
              <a:rPr lang="cs-CZ" sz="1400" dirty="0" smtClean="0"/>
              <a:t>o informačním auditu</a:t>
            </a:r>
          </a:p>
          <a:p>
            <a:pPr lvl="3"/>
            <a:r>
              <a:rPr lang="cs-CZ" sz="1400" dirty="0" smtClean="0"/>
              <a:t>Postup, fáze, …</a:t>
            </a:r>
            <a:endParaRPr lang="cs-CZ" sz="1400" dirty="0" smtClean="0"/>
          </a:p>
        </p:txBody>
      </p:sp>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2029</TotalTime>
  <Words>822</Words>
  <Application>Microsoft Office PowerPoint</Application>
  <PresentationFormat>Předvádění na obrazovce (4:3)</PresentationFormat>
  <Paragraphs>153</Paragraphs>
  <Slides>9</Slides>
  <Notes>3</Notes>
  <HiddenSlides>0</HiddenSlides>
  <MMClips>0</MMClips>
  <ScaleCrop>false</ScaleCrop>
  <HeadingPairs>
    <vt:vector size="6" baseType="variant">
      <vt:variant>
        <vt:lpstr>Použitá písma</vt:lpstr>
      </vt:variant>
      <vt:variant>
        <vt:i4>1</vt:i4>
      </vt:variant>
      <vt:variant>
        <vt:lpstr>Motiv</vt:lpstr>
      </vt:variant>
      <vt:variant>
        <vt:i4>2</vt:i4>
      </vt:variant>
      <vt:variant>
        <vt:lpstr>Nadpisy snímků</vt:lpstr>
      </vt:variant>
      <vt:variant>
        <vt:i4>9</vt:i4>
      </vt:variant>
    </vt:vector>
  </HeadingPairs>
  <TitlesOfParts>
    <vt:vector size="12" baseType="lpstr">
      <vt:lpstr>Arial</vt:lpstr>
      <vt:lpstr>Blank</vt:lpstr>
      <vt:lpstr>1_Blank</vt:lpstr>
      <vt:lpstr>Informační průmysl 2011</vt:lpstr>
      <vt:lpstr>Představení vyučujícího a předmětu</vt:lpstr>
      <vt:lpstr>Informační průmysl - obsah</vt:lpstr>
      <vt:lpstr>Informační průmysl - obsah</vt:lpstr>
      <vt:lpstr>Informační průmysl - obsah</vt:lpstr>
      <vt:lpstr>Požadavky na úspěšné zakončení</vt:lpstr>
      <vt:lpstr>Zakončení</vt:lpstr>
      <vt:lpstr>Alternativní způsob zakončení předmětu</vt:lpstr>
      <vt:lpstr>Úkoly</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Petik</cp:lastModifiedBy>
  <cp:revision>125</cp:revision>
  <dcterms:created xsi:type="dcterms:W3CDTF">2010-09-06T12:20:12Z</dcterms:created>
  <dcterms:modified xsi:type="dcterms:W3CDTF">2011-09-22T22:40:30Z</dcterms:modified>
</cp:coreProperties>
</file>