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 id="2147483670" r:id="rId2"/>
  </p:sldMasterIdLst>
  <p:notesMasterIdLst>
    <p:notesMasterId r:id="rId12"/>
  </p:notesMasterIdLst>
  <p:handoutMasterIdLst>
    <p:handoutMasterId r:id="rId13"/>
  </p:handoutMasterIdLst>
  <p:sldIdLst>
    <p:sldId id="259" r:id="rId3"/>
    <p:sldId id="333" r:id="rId4"/>
    <p:sldId id="273" r:id="rId5"/>
    <p:sldId id="328" r:id="rId6"/>
    <p:sldId id="331" r:id="rId7"/>
    <p:sldId id="327" r:id="rId8"/>
    <p:sldId id="329" r:id="rId9"/>
    <p:sldId id="330" r:id="rId10"/>
    <p:sldId id="332" r:id="rId11"/>
  </p:sldIdLst>
  <p:sldSz cx="9144000" cy="6858000" type="screen4x3"/>
  <p:notesSz cx="7086600" cy="9410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2828"/>
    <a:srgbClr val="F1F1F1"/>
    <a:srgbClr val="FAE600"/>
    <a:srgbClr val="B4B4B4"/>
    <a:srgbClr val="FFD200"/>
    <a:srgbClr val="000000"/>
    <a:srgbClr val="646464"/>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9" autoAdjust="0"/>
    <p:restoredTop sz="81593" autoAdjust="0"/>
  </p:normalViewPr>
  <p:slideViewPr>
    <p:cSldViewPr>
      <p:cViewPr varScale="1">
        <p:scale>
          <a:sx n="105" d="100"/>
          <a:sy n="105" d="100"/>
        </p:scale>
        <p:origin x="-1056" y="-84"/>
      </p:cViewPr>
      <p:guideLst>
        <p:guide orient="horz" pos="3884"/>
        <p:guide pos="2880"/>
      </p:guideLst>
    </p:cSldViewPr>
  </p:slideViewPr>
  <p:notesTextViewPr>
    <p:cViewPr>
      <p:scale>
        <a:sx n="100" d="100"/>
        <a:sy n="100" d="100"/>
      </p:scale>
      <p:origin x="0" y="0"/>
    </p:cViewPr>
  </p:notesTextViewPr>
  <p:sorterViewPr>
    <p:cViewPr>
      <p:scale>
        <a:sx n="50" d="100"/>
        <a:sy n="50"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8" name="Rectangle 6"/>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69639" name="Rectangle 7"/>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69640" name="Rectangle 8"/>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74984DEF-64B7-4B0D-9CAD-88AC71C7ACA2}" type="slidenum">
              <a:rPr lang="en-US" sz="1100">
                <a:cs typeface="Arial" charset="0"/>
              </a:rPr>
              <a:pPr/>
              <a:t>‹#›</a:t>
            </a:fld>
            <a:endParaRPr lang="en-US" sz="1100">
              <a:cs typeface="Arial" charset="0"/>
            </a:endParaRPr>
          </a:p>
        </p:txBody>
      </p:sp>
      <p:pic>
        <p:nvPicPr>
          <p:cNvPr id="69641" name="Picture 9" descr="logo_tagblack"/>
          <p:cNvPicPr>
            <a:picLocks noChangeAspect="1" noChangeArrowheads="1"/>
          </p:cNvPicPr>
          <p:nvPr/>
        </p:nvPicPr>
        <p:blipFill>
          <a:blip r:embed="rId2" cstate="print"/>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6" name="Rectangle 4"/>
          <p:cNvSpPr>
            <a:spLocks noGrp="1" noRot="1" noChangeAspect="1" noChangeArrowheads="1" noTextEdit="1"/>
          </p:cNvSpPr>
          <p:nvPr>
            <p:ph type="sldImg" idx="2"/>
          </p:nvPr>
        </p:nvSpPr>
        <p:spPr bwMode="auto">
          <a:xfrm>
            <a:off x="1190625" y="706438"/>
            <a:ext cx="4705350" cy="3529012"/>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708025" y="4470400"/>
            <a:ext cx="5670550" cy="4233863"/>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200" name="Rectangle 8"/>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8201" name="Rectangle 9"/>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8202" name="Rectangle 10"/>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FA5FCB97-0EDB-4471-BEA3-C3A3F240EE22}" type="slidenum">
              <a:rPr lang="en-US" sz="1100">
                <a:cs typeface="Arial" charset="0"/>
              </a:rPr>
              <a:pPr/>
              <a:t>‹#›</a:t>
            </a:fld>
            <a:endParaRPr lang="en-US" sz="1100">
              <a:cs typeface="Arial" charset="0"/>
            </a:endParaRPr>
          </a:p>
        </p:txBody>
      </p:sp>
      <p:pic>
        <p:nvPicPr>
          <p:cNvPr id="8203" name="Picture 11" descr="logo_tagblack"/>
          <p:cNvPicPr>
            <a:picLocks noChangeAspect="1" noChangeArrowheads="1"/>
          </p:cNvPicPr>
          <p:nvPr/>
        </p:nvPicPr>
        <p:blipFill>
          <a:blip r:embed="rId2"/>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notesStyle>
    <a:lvl1pPr algn="l" rtl="0" fontAlgn="base">
      <a:spcBef>
        <a:spcPct val="30000"/>
      </a:spcBef>
      <a:spcAft>
        <a:spcPct val="0"/>
      </a:spcAft>
      <a:buClr>
        <a:srgbClr val="FFD200"/>
      </a:buClr>
      <a:buSzPct val="75000"/>
      <a:buFont typeface="Arial" charset="0"/>
      <a:defRPr sz="1200" kern="1200">
        <a:solidFill>
          <a:schemeClr val="tx1"/>
        </a:solidFill>
        <a:latin typeface="Arial" charset="0"/>
        <a:ea typeface="+mn-ea"/>
        <a:cs typeface="+mn-cs"/>
      </a:defRPr>
    </a:lvl1pPr>
    <a:lvl2pPr marL="1588" indent="179388"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2pPr>
    <a:lvl3pPr marL="360363" indent="1905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3pPr>
    <a:lvl4pPr marL="723900" indent="1778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4pPr>
    <a:lvl5pPr marL="1081088" indent="176213"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pPr>
              <a:lnSpc>
                <a:spcPct val="90000"/>
              </a:lnSpc>
            </a:pPr>
            <a:r>
              <a:rPr lang="en-GB" sz="1000"/>
              <a:t>For information on applying this template onto existing presentations, refer to the notes on slide 2 of this presentation.</a:t>
            </a:r>
          </a:p>
          <a:p>
            <a:pPr>
              <a:lnSpc>
                <a:spcPct val="90000"/>
              </a:lnSpc>
            </a:pPr>
            <a:r>
              <a:rPr lang="en-GB" sz="1000"/>
              <a:t>The Input area of the Beam can be customized to reflect the content of the</a:t>
            </a:r>
            <a:br>
              <a:rPr lang="en-GB" sz="1000"/>
            </a:br>
            <a:r>
              <a:rPr lang="en-GB" sz="1000"/>
              <a:t>presentation. The Input area is an AutoShape with a picture fill. To change this, ensure you have the image you wish to use (ideally a </a:t>
            </a:r>
            <a:r>
              <a:rPr lang="en-GB" sz="1000" b="1"/>
              <a:t>.jpg</a:t>
            </a:r>
            <a:r>
              <a:rPr lang="en-GB" sz="1000"/>
              <a:t> or a </a:t>
            </a:r>
            <a:r>
              <a:rPr lang="en-GB" sz="1000" b="1"/>
              <a:t>.png</a:t>
            </a:r>
            <a:r>
              <a:rPr lang="en-GB" sz="1000"/>
              <a:t> file) in an accessible folder. The image should have a ratio of 1:1 to ensure it does not appear distorted.</a:t>
            </a:r>
          </a:p>
          <a:p>
            <a:pPr>
              <a:lnSpc>
                <a:spcPct val="90000"/>
              </a:lnSpc>
            </a:pPr>
            <a:r>
              <a:rPr lang="en-GB" sz="1000"/>
              <a:t>Acceptable images for importing into the Input area of the Beam are the three approved graphics (lines), and black and white photography or illustrations which follow the principles laid out on </a:t>
            </a:r>
            <a:r>
              <a:rPr lang="en-GB" sz="1000" i="1"/>
              <a:t>The Branding Zone. </a:t>
            </a:r>
            <a:r>
              <a:rPr lang="en-GB" sz="1000"/>
              <a:t>Color images should never be imported into this area.</a:t>
            </a:r>
          </a:p>
          <a:p>
            <a:pPr>
              <a:lnSpc>
                <a:spcPct val="90000"/>
              </a:lnSpc>
            </a:pPr>
            <a:r>
              <a:rPr lang="en-GB" sz="1000"/>
              <a:t>To create a thank you slide with a picture in the Input area of the Beam, duplicate this master slide and create a new master slide. If using the graphic on the title slide the same should be used on the thank you slide. If using a picture in the Input area of the Beam in the title slide, the same or different but related picture can be used on the thank you slide. </a:t>
            </a:r>
          </a:p>
          <a:p>
            <a:pPr>
              <a:lnSpc>
                <a:spcPct val="90000"/>
              </a:lnSpc>
            </a:pPr>
            <a:r>
              <a:rPr lang="en-GB" sz="1000"/>
              <a:t>Customize the Input area of the Beam as described below. </a:t>
            </a:r>
          </a:p>
          <a:p>
            <a:pPr lvl="1">
              <a:lnSpc>
                <a:spcPct val="90000"/>
              </a:lnSpc>
            </a:pPr>
            <a:r>
              <a:rPr lang="en-GB" sz="1000"/>
              <a:t>Click on the </a:t>
            </a:r>
            <a:r>
              <a:rPr lang="en-GB" sz="1000" b="1"/>
              <a:t>View</a:t>
            </a:r>
            <a:r>
              <a:rPr lang="en-GB" sz="1000"/>
              <a:t> tab from the menu bar and select </a:t>
            </a:r>
            <a:r>
              <a:rPr lang="en-GB" sz="1000" b="1"/>
              <a:t>Master&gt;Slide Master</a:t>
            </a:r>
          </a:p>
          <a:p>
            <a:pPr lvl="1">
              <a:lnSpc>
                <a:spcPct val="90000"/>
              </a:lnSpc>
            </a:pPr>
            <a:r>
              <a:rPr lang="en-GB" sz="1000"/>
              <a:t>Right-click on the Input graphic and select </a:t>
            </a:r>
            <a:r>
              <a:rPr lang="en-GB" sz="1000" b="1"/>
              <a:t>Format AutoShape</a:t>
            </a:r>
          </a:p>
          <a:p>
            <a:pPr lvl="1">
              <a:lnSpc>
                <a:spcPct val="90000"/>
              </a:lnSpc>
            </a:pPr>
            <a:r>
              <a:rPr lang="en-GB" sz="1000"/>
              <a:t>From the </a:t>
            </a:r>
            <a:r>
              <a:rPr lang="en-GB" sz="1000" b="1"/>
              <a:t>Fill</a:t>
            </a:r>
            <a:r>
              <a:rPr lang="en-GB" sz="1000"/>
              <a:t> menu, under the </a:t>
            </a:r>
            <a:r>
              <a:rPr lang="en-GB" sz="1000" b="1"/>
              <a:t>Color and Lines</a:t>
            </a:r>
            <a:r>
              <a:rPr lang="en-GB" sz="1000"/>
              <a:t> tab, click on the drop-down arrow next to </a:t>
            </a:r>
            <a:r>
              <a:rPr lang="en-GB" sz="1000" b="1"/>
              <a:t>Color</a:t>
            </a:r>
            <a:r>
              <a:rPr lang="en-GB" sz="1000"/>
              <a:t> and select the </a:t>
            </a:r>
            <a:r>
              <a:rPr lang="en-GB" sz="1000" b="1"/>
              <a:t>Fill Effects</a:t>
            </a:r>
            <a:r>
              <a:rPr lang="en-GB" sz="1000"/>
              <a:t> menu</a:t>
            </a:r>
          </a:p>
          <a:p>
            <a:pPr lvl="1">
              <a:lnSpc>
                <a:spcPct val="90000"/>
              </a:lnSpc>
            </a:pPr>
            <a:r>
              <a:rPr lang="en-GB" sz="1000"/>
              <a:t>From the </a:t>
            </a:r>
            <a:r>
              <a:rPr lang="en-GB" sz="1000" b="1"/>
              <a:t>Picture</a:t>
            </a:r>
            <a:r>
              <a:rPr lang="en-GB" sz="1000"/>
              <a:t> tab, click on </a:t>
            </a:r>
            <a:r>
              <a:rPr lang="en-GB" sz="1000" b="1"/>
              <a:t>Select Picture</a:t>
            </a:r>
            <a:r>
              <a:rPr lang="en-GB" sz="1000"/>
              <a:t>. Navigate to the folder containing the image you wish to insert in the Input area. Highlight the image and tick the </a:t>
            </a:r>
            <a:r>
              <a:rPr lang="en-GB" sz="1000" b="1"/>
              <a:t>Lock picture aspect ratio</a:t>
            </a:r>
            <a:r>
              <a:rPr lang="en-GB" sz="1000"/>
              <a:t> box. Click on </a:t>
            </a:r>
            <a:r>
              <a:rPr lang="en-GB" sz="1000" b="1"/>
              <a:t>OK</a:t>
            </a:r>
            <a:r>
              <a:rPr lang="en-GB" sz="1000"/>
              <a:t>.</a:t>
            </a:r>
          </a:p>
          <a:p>
            <a:pPr lvl="1">
              <a:lnSpc>
                <a:spcPct val="90000"/>
              </a:lnSpc>
            </a:pPr>
            <a:r>
              <a:rPr lang="en-GB" sz="1000"/>
              <a:t>You can now preview the image before continuing. If you are happy with how it looks, click </a:t>
            </a:r>
            <a:r>
              <a:rPr lang="en-GB" sz="1000" b="1"/>
              <a:t>Ok</a:t>
            </a:r>
            <a:r>
              <a:rPr lang="en-GB" sz="1000"/>
              <a:t> to continue. Otherwise, repeat the process until you are happy with your selected image</a:t>
            </a:r>
          </a:p>
          <a:p>
            <a:pPr lvl="1">
              <a:lnSpc>
                <a:spcPct val="90000"/>
              </a:lnSpc>
            </a:pPr>
            <a:r>
              <a:rPr lang="en-GB" sz="1000"/>
              <a:t>To exit from </a:t>
            </a:r>
            <a:r>
              <a:rPr lang="en-GB" sz="1000" b="1"/>
              <a:t>Master View</a:t>
            </a:r>
            <a:r>
              <a:rPr lang="en-GB" sz="1000"/>
              <a:t>, click on </a:t>
            </a:r>
            <a:r>
              <a:rPr lang="en-GB" sz="1000" b="1"/>
              <a:t>View&gt;Normal</a:t>
            </a:r>
            <a:r>
              <a:rPr lang="en-GB" sz="1000"/>
              <a:t>. The change you made to the Input graphic should now be visible on the title slide</a:t>
            </a:r>
            <a:endParaRPr lang="en-US"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r>
              <a:rPr lang="en-GB"/>
              <a:t>It is possible to apply this template to exiting presentations.</a:t>
            </a:r>
          </a:p>
          <a:p>
            <a:pPr lvl="1" indent="177800"/>
            <a:r>
              <a:rPr lang="en-GB"/>
              <a:t>Have the latest presentation template open</a:t>
            </a:r>
          </a:p>
          <a:p>
            <a:pPr lvl="1" indent="177800"/>
            <a:r>
              <a:rPr lang="en-GB"/>
              <a:t>Click on the </a:t>
            </a:r>
            <a:r>
              <a:rPr lang="en-GB" b="1"/>
              <a:t>View</a:t>
            </a:r>
            <a:r>
              <a:rPr lang="en-GB"/>
              <a:t> tab and select </a:t>
            </a:r>
            <a:r>
              <a:rPr lang="en-GB" b="1"/>
              <a:t>Normal </a:t>
            </a:r>
            <a:endParaRPr lang="en-GB"/>
          </a:p>
          <a:p>
            <a:pPr lvl="1" indent="177800"/>
            <a:r>
              <a:rPr lang="en-GB"/>
              <a:t>Delete all unwanted slides</a:t>
            </a:r>
          </a:p>
          <a:p>
            <a:pPr lvl="1" indent="177800"/>
            <a:r>
              <a:rPr lang="en-GB"/>
              <a:t>Click on the </a:t>
            </a:r>
            <a:r>
              <a:rPr lang="en-GB" b="1"/>
              <a:t>Insert</a:t>
            </a:r>
            <a:r>
              <a:rPr lang="en-GB"/>
              <a:t> tab from the menu bar and select </a:t>
            </a:r>
            <a:r>
              <a:rPr lang="en-GB" b="1"/>
              <a:t>Slides from Files</a:t>
            </a:r>
          </a:p>
          <a:p>
            <a:pPr lvl="1" indent="177800"/>
            <a:r>
              <a:rPr lang="en-GB"/>
              <a:t>Click on </a:t>
            </a:r>
            <a:r>
              <a:rPr lang="en-GB" b="1"/>
              <a:t>Browse</a:t>
            </a:r>
            <a:r>
              <a:rPr lang="en-GB"/>
              <a:t>. Navigate to the presentation you wish to update with the new template. Highlight the presentation and click </a:t>
            </a:r>
            <a:r>
              <a:rPr lang="en-GB" b="1"/>
              <a:t>Open</a:t>
            </a:r>
            <a:r>
              <a:rPr lang="en-GB"/>
              <a:t> </a:t>
            </a:r>
          </a:p>
          <a:p>
            <a:pPr lvl="1" indent="177800"/>
            <a:r>
              <a:rPr lang="en-GB"/>
              <a:t>Wait for the slides from the presentation to load and click on </a:t>
            </a:r>
            <a:r>
              <a:rPr lang="en-GB" b="1"/>
              <a:t>Insert All</a:t>
            </a:r>
            <a:r>
              <a:rPr lang="en-GB"/>
              <a:t>. Then click </a:t>
            </a:r>
            <a:r>
              <a:rPr lang="en-GB" b="1"/>
              <a:t>Close</a:t>
            </a:r>
          </a:p>
          <a:p>
            <a:pPr lvl="1" indent="177800"/>
            <a:r>
              <a:rPr lang="en-GB"/>
              <a:t>Check the inserted slides to ensure that the most appropriate master slide has been used on each slide </a:t>
            </a:r>
          </a:p>
          <a:p>
            <a:pPr lvl="1" indent="177800"/>
            <a:r>
              <a:rPr lang="en-GB"/>
              <a:t>To change the master applied to a slide select the slide you wish to apply a different master to then click on the </a:t>
            </a:r>
            <a:r>
              <a:rPr lang="en-GB" b="1"/>
              <a:t>Format</a:t>
            </a:r>
            <a:r>
              <a:rPr lang="en-GB"/>
              <a:t> tab from the menu bar and select </a:t>
            </a:r>
            <a:r>
              <a:rPr lang="en-GB" b="1"/>
              <a:t>Slide Design</a:t>
            </a:r>
          </a:p>
          <a:p>
            <a:pPr lvl="1" indent="177800"/>
            <a:r>
              <a:rPr lang="en-GB"/>
              <a:t>From the </a:t>
            </a:r>
            <a:r>
              <a:rPr lang="en-GB" b="1"/>
              <a:t>Used in This Presentation</a:t>
            </a:r>
            <a:r>
              <a:rPr lang="en-GB"/>
              <a:t> section choose the master you wish to apply to the slide and hover over it to reveal a drop-down arrow. Click on the arrow and select </a:t>
            </a:r>
            <a:r>
              <a:rPr lang="en-GB" b="1"/>
              <a:t>Apply to Selected Slides</a:t>
            </a:r>
          </a:p>
          <a:p>
            <a:r>
              <a:rPr lang="en-GB"/>
              <a:t>It is important to thoroughly check the presentation to ensure that no further formatting is needed.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r>
              <a:rPr lang="en-GB"/>
              <a:t>It is possible to apply this template to exiting presentations.</a:t>
            </a:r>
          </a:p>
          <a:p>
            <a:pPr lvl="1" indent="177800"/>
            <a:r>
              <a:rPr lang="en-GB"/>
              <a:t>Have the latest presentation template open</a:t>
            </a:r>
          </a:p>
          <a:p>
            <a:pPr lvl="1" indent="177800"/>
            <a:r>
              <a:rPr lang="en-GB"/>
              <a:t>Click on the </a:t>
            </a:r>
            <a:r>
              <a:rPr lang="en-GB" b="1"/>
              <a:t>View</a:t>
            </a:r>
            <a:r>
              <a:rPr lang="en-GB"/>
              <a:t> tab and select </a:t>
            </a:r>
            <a:r>
              <a:rPr lang="en-GB" b="1"/>
              <a:t>Normal </a:t>
            </a:r>
            <a:endParaRPr lang="en-GB"/>
          </a:p>
          <a:p>
            <a:pPr lvl="1" indent="177800"/>
            <a:r>
              <a:rPr lang="en-GB"/>
              <a:t>Delete all unwanted slides</a:t>
            </a:r>
          </a:p>
          <a:p>
            <a:pPr lvl="1" indent="177800"/>
            <a:r>
              <a:rPr lang="en-GB"/>
              <a:t>Click on the </a:t>
            </a:r>
            <a:r>
              <a:rPr lang="en-GB" b="1"/>
              <a:t>Insert</a:t>
            </a:r>
            <a:r>
              <a:rPr lang="en-GB"/>
              <a:t> tab from the menu bar and select </a:t>
            </a:r>
            <a:r>
              <a:rPr lang="en-GB" b="1"/>
              <a:t>Slides from Files</a:t>
            </a:r>
          </a:p>
          <a:p>
            <a:pPr lvl="1" indent="177800"/>
            <a:r>
              <a:rPr lang="en-GB"/>
              <a:t>Click on </a:t>
            </a:r>
            <a:r>
              <a:rPr lang="en-GB" b="1"/>
              <a:t>Browse</a:t>
            </a:r>
            <a:r>
              <a:rPr lang="en-GB"/>
              <a:t>. Navigate to the presentation you wish to update with the new template. Highlight the presentation and click </a:t>
            </a:r>
            <a:r>
              <a:rPr lang="en-GB" b="1"/>
              <a:t>Open</a:t>
            </a:r>
            <a:r>
              <a:rPr lang="en-GB"/>
              <a:t> </a:t>
            </a:r>
          </a:p>
          <a:p>
            <a:pPr lvl="1" indent="177800"/>
            <a:r>
              <a:rPr lang="en-GB"/>
              <a:t>Wait for the slides from the presentation to load and click on </a:t>
            </a:r>
            <a:r>
              <a:rPr lang="en-GB" b="1"/>
              <a:t>Insert All</a:t>
            </a:r>
            <a:r>
              <a:rPr lang="en-GB"/>
              <a:t>. Then click </a:t>
            </a:r>
            <a:r>
              <a:rPr lang="en-GB" b="1"/>
              <a:t>Close</a:t>
            </a:r>
          </a:p>
          <a:p>
            <a:pPr lvl="1" indent="177800"/>
            <a:r>
              <a:rPr lang="en-GB"/>
              <a:t>Check the inserted slides to ensure that the most appropriate master slide has been used on each slide </a:t>
            </a:r>
          </a:p>
          <a:p>
            <a:pPr lvl="1" indent="177800"/>
            <a:r>
              <a:rPr lang="en-GB"/>
              <a:t>To change the master applied to a slide select the slide you wish to apply a different master to then click on the </a:t>
            </a:r>
            <a:r>
              <a:rPr lang="en-GB" b="1"/>
              <a:t>Format</a:t>
            </a:r>
            <a:r>
              <a:rPr lang="en-GB"/>
              <a:t> tab from the menu bar and select </a:t>
            </a:r>
            <a:r>
              <a:rPr lang="en-GB" b="1"/>
              <a:t>Slide Design</a:t>
            </a:r>
          </a:p>
          <a:p>
            <a:pPr lvl="1" indent="177800"/>
            <a:r>
              <a:rPr lang="en-GB"/>
              <a:t>From the </a:t>
            </a:r>
            <a:r>
              <a:rPr lang="en-GB" b="1"/>
              <a:t>Used in This Presentation</a:t>
            </a:r>
            <a:r>
              <a:rPr lang="en-GB"/>
              <a:t> section choose the master you wish to apply to the slide and hover over it to reveal a drop-down arrow. Click on the arrow and select </a:t>
            </a:r>
            <a:r>
              <a:rPr lang="en-GB" b="1"/>
              <a:t>Apply to Selected Slides</a:t>
            </a:r>
          </a:p>
          <a:p>
            <a:r>
              <a:rPr lang="en-GB"/>
              <a:t>It is important to thoroughly check the presentation to ensure that no further formatting is needed.</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dirty="0" smtClean="0"/>
              <a:t>  </a:t>
            </a:r>
            <a:r>
              <a:rPr lang="en-US" dirty="0"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a:prstGeom prst="rect">
            <a:avLst/>
          </a:prstGeo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lIns="0"/>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7544" y="188641"/>
            <a:ext cx="8222431" cy="874984"/>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 2010</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sp>
        <p:nvSpPr>
          <p:cNvPr id="1036" name="Line 12"/>
          <p:cNvSpPr>
            <a:spLocks noChangeShapeType="1"/>
          </p:cNvSpPr>
          <p:nvPr/>
        </p:nvSpPr>
        <p:spPr bwMode="auto">
          <a:xfrm>
            <a:off x="467545" y="187796"/>
            <a:ext cx="8208912" cy="12230"/>
          </a:xfrm>
          <a:prstGeom prst="line">
            <a:avLst/>
          </a:prstGeom>
          <a:noFill/>
          <a:ln w="6350">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7546630" y="6381328"/>
            <a:ext cx="1143000" cy="342900"/>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sp>
        <p:nvSpPr>
          <p:cNvPr id="1034" name="Line 10"/>
          <p:cNvSpPr>
            <a:spLocks noChangeShapeType="1"/>
          </p:cNvSpPr>
          <p:nvPr/>
        </p:nvSpPr>
        <p:spPr bwMode="auto">
          <a:xfrm>
            <a:off x="455613" y="1052736"/>
            <a:ext cx="8229600" cy="0"/>
          </a:xfrm>
          <a:prstGeom prst="line">
            <a:avLst/>
          </a:prstGeom>
          <a:ln w="19050">
            <a:solidFill>
              <a:srgbClr val="DC2828">
                <a:alpha val="80000"/>
              </a:srgbClr>
            </a:solidFill>
            <a:headEnd/>
            <a:tailEnd/>
          </a:ln>
          <a:effectLst>
            <a:outerShdw blurRad="50800" dist="38100" dir="5400000" algn="t" rotWithShape="0">
              <a:prstClr val="black">
                <a:alpha val="40000"/>
              </a:prstClr>
            </a:outerShdw>
          </a:effectLst>
        </p:spPr>
        <p:style>
          <a:lnRef idx="1">
            <a:schemeClr val="accent4"/>
          </a:lnRef>
          <a:fillRef idx="0">
            <a:schemeClr val="accent4"/>
          </a:fillRef>
          <a:effectRef idx="0">
            <a:schemeClr val="accent4"/>
          </a:effectRef>
          <a:fontRef idx="minor">
            <a:schemeClr val="tx1"/>
          </a:fontRef>
        </p:style>
        <p:txBody>
          <a:bodyPr wrap="none" anchor="ctr"/>
          <a:lstStyle/>
          <a:p>
            <a:endParaRPr lang="en-US"/>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5471592" y="620689"/>
            <a:ext cx="3672408" cy="28803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69"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bg2">
            <a:lumMod val="75000"/>
          </a:schemeClr>
        </a:buClr>
        <a:buSzPct val="75000"/>
        <a:buFont typeface="Arial" pitchFamily="34"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bg2">
            <a:lumMod val="75000"/>
          </a:schemeClr>
        </a:buClr>
        <a:buSzPct val="75000"/>
        <a:buFont typeface="Arial" pitchFamily="34"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bg2">
            <a:lumMod val="75000"/>
          </a:schemeClr>
        </a:buClr>
        <a:buSzPct val="75000"/>
        <a:buFont typeface="Arial" pitchFamily="34"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 2010</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251520" y="404664"/>
            <a:ext cx="2160240" cy="648072"/>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2717276" y="1700809"/>
            <a:ext cx="6426724" cy="50405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4" r:id="rId1"/>
    <p:sldLayoutId id="2147483671" r:id="rId2"/>
    <p:sldLayoutId id="2147483672" r:id="rId3"/>
    <p:sldLayoutId id="2147483673"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tx1">
            <a:lumMod val="50000"/>
          </a:schemeClr>
        </a:buClr>
        <a:buSzPct val="75000"/>
        <a:buFont typeface="Arial"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tx1">
            <a:lumMod val="50000"/>
          </a:schemeClr>
        </a:buClr>
        <a:buSzPct val="75000"/>
        <a:buFont typeface="Arial"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tx1">
            <a:lumMod val="50000"/>
          </a:schemeClr>
        </a:buClr>
        <a:buSzPct val="75000"/>
        <a:buFont typeface="Arial"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43262@mail.muni.cz"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5"/>
          <p:cNvSpPr>
            <a:spLocks noGrp="1" noChangeArrowheads="1"/>
          </p:cNvSpPr>
          <p:nvPr>
            <p:ph type="ctrTitle"/>
          </p:nvPr>
        </p:nvSpPr>
        <p:spPr/>
        <p:txBody>
          <a:bodyPr/>
          <a:lstStyle/>
          <a:p>
            <a:r>
              <a:rPr lang="cs-CZ" dirty="0" smtClean="0"/>
              <a:t>Informační průmysl</a:t>
            </a:r>
            <a:br>
              <a:rPr lang="cs-CZ" dirty="0" smtClean="0"/>
            </a:br>
            <a:r>
              <a:rPr lang="cs-CZ" sz="2800" dirty="0" smtClean="0"/>
              <a:t>2011</a:t>
            </a:r>
            <a:endParaRPr lang="en-US" dirty="0"/>
          </a:p>
        </p:txBody>
      </p:sp>
      <p:sp>
        <p:nvSpPr>
          <p:cNvPr id="15366" name="Rectangle 6"/>
          <p:cNvSpPr>
            <a:spLocks noGrp="1" noChangeArrowheads="1"/>
          </p:cNvSpPr>
          <p:nvPr>
            <p:ph type="subTitle" idx="1"/>
          </p:nvPr>
        </p:nvSpPr>
        <p:spPr/>
        <p:txBody>
          <a:bodyPr/>
          <a:lstStyle/>
          <a:p>
            <a:r>
              <a:rPr lang="cs-CZ" dirty="0" smtClean="0"/>
              <a:t>Petr Šmejkal</a:t>
            </a:r>
          </a:p>
          <a:p>
            <a:r>
              <a:rPr lang="cs-CZ" dirty="0" smtClean="0"/>
              <a:t>43262@mail.</a:t>
            </a:r>
            <a:r>
              <a:rPr lang="cs-CZ" dirty="0" err="1" smtClean="0"/>
              <a:t>muni.cz</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Představení vyučujícího a předmětu</a:t>
            </a:r>
            <a:endParaRPr lang="cs-CZ" dirty="0"/>
          </a:p>
        </p:txBody>
      </p:sp>
      <p:sp>
        <p:nvSpPr>
          <p:cNvPr id="4" name="Zástupný symbol pro text 3"/>
          <p:cNvSpPr>
            <a:spLocks noGrp="1"/>
          </p:cNvSpPr>
          <p:nvPr>
            <p:ph type="body" idx="1"/>
          </p:nvPr>
        </p:nvSpPr>
        <p:spPr>
          <a:xfrm>
            <a:off x="742628" y="1535113"/>
            <a:ext cx="3469332" cy="639762"/>
          </a:xfrm>
          <a:solidFill>
            <a:schemeClr val="bg1">
              <a:lumMod val="85000"/>
            </a:schemeClr>
          </a:solidFill>
          <a:ln>
            <a:solidFill>
              <a:schemeClr val="bg1">
                <a:lumMod val="75000"/>
              </a:schemeClr>
            </a:solidFill>
          </a:ln>
        </p:spPr>
        <p:txBody>
          <a:bodyPr lIns="72000" anchor="ctr"/>
          <a:lstStyle/>
          <a:p>
            <a:r>
              <a:rPr lang="cs-CZ" dirty="0" smtClean="0"/>
              <a:t>Petr </a:t>
            </a:r>
            <a:r>
              <a:rPr lang="cs-CZ" dirty="0" smtClean="0"/>
              <a:t>Šmejkal</a:t>
            </a:r>
            <a:endParaRPr lang="cs-CZ" dirty="0" smtClean="0"/>
          </a:p>
        </p:txBody>
      </p:sp>
      <p:sp>
        <p:nvSpPr>
          <p:cNvPr id="3" name="Zástupný symbol pro obsah 2"/>
          <p:cNvSpPr>
            <a:spLocks noGrp="1"/>
          </p:cNvSpPr>
          <p:nvPr>
            <p:ph sz="half" idx="2"/>
          </p:nvPr>
        </p:nvSpPr>
        <p:spPr>
          <a:xfrm>
            <a:off x="742628" y="2420887"/>
            <a:ext cx="3469332" cy="3384377"/>
          </a:xfrm>
          <a:ln>
            <a:solidFill>
              <a:schemeClr val="bg1">
                <a:lumMod val="75000"/>
              </a:schemeClr>
            </a:solidFill>
          </a:ln>
        </p:spPr>
        <p:txBody>
          <a:bodyPr/>
          <a:lstStyle/>
          <a:p>
            <a:pPr indent="-269875">
              <a:buNone/>
            </a:pPr>
            <a:r>
              <a:rPr lang="cs-CZ" sz="2000" dirty="0" smtClean="0"/>
              <a:t>Profil:</a:t>
            </a:r>
          </a:p>
          <a:p>
            <a:pPr lvl="1">
              <a:spcAft>
                <a:spcPts val="600"/>
              </a:spcAft>
            </a:pPr>
            <a:r>
              <a:rPr lang="cs-CZ" sz="1600" dirty="0" smtClean="0"/>
              <a:t>Absolvent KISK</a:t>
            </a:r>
          </a:p>
          <a:p>
            <a:pPr lvl="1">
              <a:spcAft>
                <a:spcPts val="600"/>
              </a:spcAft>
            </a:pPr>
            <a:r>
              <a:rPr lang="cs-CZ" sz="1600" dirty="0" err="1" smtClean="0"/>
              <a:t>Competitive</a:t>
            </a:r>
            <a:r>
              <a:rPr lang="cs-CZ" sz="1600" dirty="0" smtClean="0"/>
              <a:t> </a:t>
            </a:r>
            <a:r>
              <a:rPr lang="cs-CZ" sz="1600" dirty="0" err="1" smtClean="0"/>
              <a:t>Intelligence</a:t>
            </a:r>
            <a:r>
              <a:rPr lang="cs-CZ" sz="1600" dirty="0" smtClean="0"/>
              <a:t> </a:t>
            </a:r>
            <a:r>
              <a:rPr lang="cs-CZ" sz="1600" dirty="0" err="1" smtClean="0"/>
              <a:t>Analyst</a:t>
            </a:r>
            <a:r>
              <a:rPr lang="cs-CZ" sz="1600" dirty="0" smtClean="0"/>
              <a:t> v Ernst </a:t>
            </a:r>
            <a:r>
              <a:rPr lang="en-US" sz="1600" dirty="0" smtClean="0"/>
              <a:t>&amp;</a:t>
            </a:r>
            <a:r>
              <a:rPr lang="cs-CZ" sz="1600" dirty="0" smtClean="0"/>
              <a:t> </a:t>
            </a:r>
            <a:r>
              <a:rPr lang="cs-CZ" sz="1600" dirty="0" err="1" smtClean="0"/>
              <a:t>Young</a:t>
            </a:r>
            <a:endParaRPr lang="cs-CZ" sz="1600" dirty="0" smtClean="0"/>
          </a:p>
          <a:p>
            <a:pPr lvl="1">
              <a:spcAft>
                <a:spcPts val="600"/>
              </a:spcAft>
            </a:pPr>
            <a:r>
              <a:rPr lang="cs-CZ" sz="1600" dirty="0" smtClean="0"/>
              <a:t>Předtím </a:t>
            </a:r>
            <a:r>
              <a:rPr lang="cs-CZ" sz="1600" dirty="0" err="1" smtClean="0"/>
              <a:t>researcher</a:t>
            </a:r>
            <a:r>
              <a:rPr lang="cs-CZ" sz="1600" dirty="0" smtClean="0"/>
              <a:t> a nezávislý informační broker</a:t>
            </a:r>
          </a:p>
          <a:p>
            <a:endParaRPr lang="cs-CZ" dirty="0" smtClean="0"/>
          </a:p>
          <a:p>
            <a:endParaRPr lang="cs-CZ" dirty="0"/>
          </a:p>
        </p:txBody>
      </p:sp>
      <p:sp>
        <p:nvSpPr>
          <p:cNvPr id="5" name="Zástupný symbol pro text 4"/>
          <p:cNvSpPr>
            <a:spLocks noGrp="1"/>
          </p:cNvSpPr>
          <p:nvPr>
            <p:ph type="body" sz="quarter" idx="3"/>
          </p:nvPr>
        </p:nvSpPr>
        <p:spPr>
          <a:xfrm>
            <a:off x="4930566" y="1535113"/>
            <a:ext cx="3470694" cy="639762"/>
          </a:xfrm>
          <a:solidFill>
            <a:schemeClr val="bg1">
              <a:lumMod val="85000"/>
            </a:schemeClr>
          </a:solidFill>
          <a:ln>
            <a:solidFill>
              <a:schemeClr val="bg1">
                <a:lumMod val="75000"/>
              </a:schemeClr>
            </a:solidFill>
          </a:ln>
        </p:spPr>
        <p:txBody>
          <a:bodyPr lIns="72000" anchor="ctr"/>
          <a:lstStyle/>
          <a:p>
            <a:r>
              <a:rPr lang="cs-CZ" dirty="0" smtClean="0"/>
              <a:t>Informační průmysl</a:t>
            </a:r>
          </a:p>
        </p:txBody>
      </p:sp>
      <p:sp>
        <p:nvSpPr>
          <p:cNvPr id="6" name="Zástupný symbol pro obsah 5"/>
          <p:cNvSpPr>
            <a:spLocks noGrp="1"/>
          </p:cNvSpPr>
          <p:nvPr>
            <p:ph sz="quarter" idx="4"/>
          </p:nvPr>
        </p:nvSpPr>
        <p:spPr>
          <a:xfrm>
            <a:off x="4930566" y="2420887"/>
            <a:ext cx="3470694" cy="3384377"/>
          </a:xfrm>
          <a:ln>
            <a:solidFill>
              <a:schemeClr val="bg1">
                <a:lumMod val="75000"/>
              </a:schemeClr>
            </a:solidFill>
          </a:ln>
        </p:spPr>
        <p:txBody>
          <a:bodyPr/>
          <a:lstStyle/>
          <a:p>
            <a:pPr indent="-269875">
              <a:buNone/>
            </a:pPr>
            <a:r>
              <a:rPr lang="cs-CZ" sz="2000" dirty="0" smtClean="0"/>
              <a:t>Cíle:</a:t>
            </a:r>
          </a:p>
          <a:p>
            <a:pPr lvl="1">
              <a:spcAft>
                <a:spcPts val="600"/>
              </a:spcAft>
            </a:pPr>
            <a:r>
              <a:rPr lang="cs-CZ" sz="1600" dirty="0" smtClean="0"/>
              <a:t>Naučit se pracovat s informacemi v </a:t>
            </a:r>
            <a:r>
              <a:rPr lang="cs-CZ" sz="1600" dirty="0" smtClean="0"/>
              <a:t>praxi</a:t>
            </a:r>
          </a:p>
          <a:p>
            <a:pPr lvl="1">
              <a:spcAft>
                <a:spcPts val="600"/>
              </a:spcAft>
            </a:pPr>
            <a:r>
              <a:rPr lang="cs-CZ" sz="1600" dirty="0" smtClean="0"/>
              <a:t>Pochopit potřeby </a:t>
            </a:r>
            <a:r>
              <a:rPr lang="cs-CZ" sz="1600" dirty="0" err="1" smtClean="0"/>
              <a:t>managerů</a:t>
            </a:r>
            <a:endParaRPr lang="cs-CZ" sz="1600" dirty="0" smtClean="0"/>
          </a:p>
          <a:p>
            <a:pPr lvl="1">
              <a:spcAft>
                <a:spcPts val="600"/>
              </a:spcAft>
            </a:pPr>
            <a:r>
              <a:rPr lang="cs-CZ" sz="1600" dirty="0" smtClean="0"/>
              <a:t>Připravit na práci v komerční sféře</a:t>
            </a:r>
          </a:p>
          <a:p>
            <a:pPr lvl="1">
              <a:spcAft>
                <a:spcPts val="600"/>
              </a:spcAft>
            </a:pPr>
            <a:r>
              <a:rPr lang="cs-CZ" sz="1600" dirty="0" smtClean="0"/>
              <a:t>Lépe vyhledávat a zpracovávat </a:t>
            </a:r>
            <a:r>
              <a:rPr lang="cs-CZ" sz="1600" dirty="0" smtClean="0"/>
              <a:t>informace</a:t>
            </a:r>
          </a:p>
          <a:p>
            <a:pPr lvl="1">
              <a:spcAft>
                <a:spcPts val="600"/>
              </a:spcAft>
            </a:pPr>
            <a:endParaRPr lang="cs-CZ" sz="16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Rectangle 6"/>
          <p:cNvSpPr>
            <a:spLocks noGrp="1" noChangeArrowheads="1"/>
          </p:cNvSpPr>
          <p:nvPr>
            <p:ph type="title"/>
          </p:nvPr>
        </p:nvSpPr>
        <p:spPr>
          <a:xfrm>
            <a:off x="467544" y="200025"/>
            <a:ext cx="7560841" cy="863600"/>
          </a:xfrm>
        </p:spPr>
        <p:txBody>
          <a:bodyPr/>
          <a:lstStyle/>
          <a:p>
            <a:r>
              <a:rPr lang="cs-CZ" dirty="0" smtClean="0"/>
              <a:t>Informační průmysl - obsah</a:t>
            </a:r>
            <a:endParaRPr lang="en-US" sz="2600" b="0" dirty="0"/>
          </a:p>
        </p:txBody>
      </p:sp>
      <p:sp>
        <p:nvSpPr>
          <p:cNvPr id="51207" name="Rectangle 7"/>
          <p:cNvSpPr>
            <a:spLocks noGrp="1" noChangeArrowheads="1"/>
          </p:cNvSpPr>
          <p:nvPr>
            <p:ph type="body" idx="1"/>
          </p:nvPr>
        </p:nvSpPr>
        <p:spPr/>
        <p:txBody>
          <a:bodyPr>
            <a:normAutofit/>
          </a:bodyPr>
          <a:lstStyle/>
          <a:p>
            <a:r>
              <a:rPr lang="cs-CZ" sz="2200" dirty="0" smtClean="0"/>
              <a:t>Zaměření a obsah IP</a:t>
            </a:r>
          </a:p>
          <a:p>
            <a:pPr lvl="3"/>
            <a:r>
              <a:rPr lang="cs-CZ" sz="1500" dirty="0" smtClean="0"/>
              <a:t>Informační </a:t>
            </a:r>
            <a:r>
              <a:rPr lang="cs-CZ" sz="1500" dirty="0" smtClean="0"/>
              <a:t>průmysl - vymezení</a:t>
            </a:r>
            <a:endParaRPr lang="cs-CZ" sz="1500" dirty="0" smtClean="0"/>
          </a:p>
          <a:p>
            <a:pPr lvl="3"/>
            <a:r>
              <a:rPr lang="cs-CZ" sz="1500" dirty="0" smtClean="0"/>
              <a:t>Práce informačního profesionála</a:t>
            </a:r>
          </a:p>
          <a:p>
            <a:pPr lvl="3"/>
            <a:r>
              <a:rPr lang="cs-CZ" sz="1500" dirty="0" smtClean="0"/>
              <a:t>Možnosti uplatnění studentů </a:t>
            </a:r>
            <a:r>
              <a:rPr lang="cs-CZ" sz="1500" dirty="0" err="1" smtClean="0"/>
              <a:t>KISKu</a:t>
            </a:r>
            <a:endParaRPr lang="cs-CZ" sz="1500" dirty="0" smtClean="0"/>
          </a:p>
          <a:p>
            <a:pPr lvl="3"/>
            <a:endParaRPr lang="cs-CZ" sz="1400" dirty="0" smtClean="0"/>
          </a:p>
          <a:p>
            <a:r>
              <a:rPr lang="cs-CZ" sz="2200" dirty="0" smtClean="0"/>
              <a:t>Informační a znalostní management</a:t>
            </a:r>
          </a:p>
          <a:p>
            <a:pPr lvl="3"/>
            <a:r>
              <a:rPr lang="cs-CZ" sz="1500" dirty="0" smtClean="0"/>
              <a:t>Informační a znalostní management</a:t>
            </a:r>
            <a:endParaRPr lang="cs-CZ" sz="1500" dirty="0" smtClean="0"/>
          </a:p>
          <a:p>
            <a:pPr lvl="3"/>
            <a:r>
              <a:rPr lang="cs-CZ" sz="1500" dirty="0" smtClean="0"/>
              <a:t>Informační </a:t>
            </a:r>
            <a:r>
              <a:rPr lang="cs-CZ" sz="1500" dirty="0" smtClean="0"/>
              <a:t>audit</a:t>
            </a:r>
          </a:p>
          <a:p>
            <a:pPr lvl="3"/>
            <a:endParaRPr lang="cs-CZ" sz="1400" dirty="0" smtClean="0"/>
          </a:p>
          <a:p>
            <a:r>
              <a:rPr lang="cs-CZ" sz="2200" dirty="0" smtClean="0"/>
              <a:t>Firemní informace</a:t>
            </a:r>
          </a:p>
          <a:p>
            <a:pPr lvl="3"/>
            <a:r>
              <a:rPr lang="cs-CZ" sz="1500" dirty="0" smtClean="0"/>
              <a:t>Typy podniků a jejich zveřejňované informace</a:t>
            </a:r>
          </a:p>
          <a:p>
            <a:pPr lvl="3"/>
            <a:r>
              <a:rPr lang="cs-CZ" sz="1500" dirty="0" smtClean="0"/>
              <a:t>Nejčastěji </a:t>
            </a:r>
            <a:r>
              <a:rPr lang="cs-CZ" sz="1500" dirty="0" smtClean="0"/>
              <a:t>požadované </a:t>
            </a:r>
            <a:r>
              <a:rPr lang="cs-CZ" sz="1500" dirty="0" smtClean="0"/>
              <a:t>informace o firmách</a:t>
            </a:r>
          </a:p>
          <a:p>
            <a:pPr lvl="3"/>
            <a:r>
              <a:rPr lang="cs-CZ" sz="1500" dirty="0" smtClean="0"/>
              <a:t>Zdroje </a:t>
            </a:r>
            <a:r>
              <a:rPr lang="cs-CZ" sz="1500" dirty="0" smtClean="0"/>
              <a:t>informací</a:t>
            </a:r>
          </a:p>
          <a:p>
            <a:pPr lvl="3"/>
            <a:endParaRPr lang="cs-CZ" dirty="0" smtClean="0"/>
          </a:p>
          <a:p>
            <a:pPr lvl="3"/>
            <a:endParaRPr lang="cs-CZ"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Rectangle 6"/>
          <p:cNvSpPr>
            <a:spLocks noGrp="1" noChangeArrowheads="1"/>
          </p:cNvSpPr>
          <p:nvPr>
            <p:ph type="title"/>
          </p:nvPr>
        </p:nvSpPr>
        <p:spPr>
          <a:xfrm>
            <a:off x="467544" y="200025"/>
            <a:ext cx="7560841" cy="863600"/>
          </a:xfrm>
        </p:spPr>
        <p:txBody>
          <a:bodyPr/>
          <a:lstStyle/>
          <a:p>
            <a:r>
              <a:rPr lang="cs-CZ" dirty="0" smtClean="0"/>
              <a:t>Informační průmysl - obsah</a:t>
            </a:r>
            <a:endParaRPr lang="en-US" sz="2600" b="0" dirty="0"/>
          </a:p>
        </p:txBody>
      </p:sp>
      <p:sp>
        <p:nvSpPr>
          <p:cNvPr id="51207" name="Rectangle 7"/>
          <p:cNvSpPr>
            <a:spLocks noGrp="1" noChangeArrowheads="1"/>
          </p:cNvSpPr>
          <p:nvPr>
            <p:ph type="body" idx="1"/>
          </p:nvPr>
        </p:nvSpPr>
        <p:spPr/>
        <p:txBody>
          <a:bodyPr>
            <a:normAutofit fontScale="92500" lnSpcReduction="20000"/>
          </a:bodyPr>
          <a:lstStyle/>
          <a:p>
            <a:r>
              <a:rPr lang="cs-CZ" dirty="0" err="1" smtClean="0"/>
              <a:t>Research</a:t>
            </a:r>
            <a:r>
              <a:rPr lang="cs-CZ" dirty="0" smtClean="0"/>
              <a:t> – výzkum</a:t>
            </a:r>
          </a:p>
          <a:p>
            <a:pPr lvl="3"/>
            <a:r>
              <a:rPr lang="cs-CZ" dirty="0" smtClean="0"/>
              <a:t>Referenční interview</a:t>
            </a:r>
          </a:p>
          <a:p>
            <a:pPr lvl="3"/>
            <a:r>
              <a:rPr lang="cs-CZ" dirty="0" smtClean="0"/>
              <a:t>Vyhledávání</a:t>
            </a:r>
          </a:p>
          <a:p>
            <a:pPr lvl="3"/>
            <a:r>
              <a:rPr lang="cs-CZ" dirty="0" smtClean="0"/>
              <a:t>Klasifikace ekonomických činností</a:t>
            </a:r>
          </a:p>
          <a:p>
            <a:pPr lvl="3"/>
            <a:r>
              <a:rPr lang="cs-CZ" dirty="0" smtClean="0"/>
              <a:t>Metody práce</a:t>
            </a:r>
          </a:p>
          <a:p>
            <a:pPr lvl="3"/>
            <a:r>
              <a:rPr lang="cs-CZ" dirty="0" smtClean="0"/>
              <a:t>Informační </a:t>
            </a:r>
            <a:r>
              <a:rPr lang="cs-CZ" dirty="0" smtClean="0"/>
              <a:t>cyklus</a:t>
            </a:r>
          </a:p>
          <a:p>
            <a:pPr lvl="3"/>
            <a:endParaRPr lang="cs-CZ" dirty="0" smtClean="0"/>
          </a:p>
          <a:p>
            <a:r>
              <a:rPr lang="cs-CZ" dirty="0" smtClean="0"/>
              <a:t>Analýza a syntéza informací</a:t>
            </a:r>
          </a:p>
          <a:p>
            <a:pPr lvl="3"/>
            <a:r>
              <a:rPr lang="cs-CZ" dirty="0" smtClean="0"/>
              <a:t>Metodologie</a:t>
            </a:r>
          </a:p>
          <a:p>
            <a:pPr lvl="3"/>
            <a:r>
              <a:rPr lang="cs-CZ" dirty="0" smtClean="0"/>
              <a:t>Statistické </a:t>
            </a:r>
            <a:r>
              <a:rPr lang="cs-CZ" dirty="0" smtClean="0"/>
              <a:t>postupy</a:t>
            </a:r>
          </a:p>
          <a:p>
            <a:pPr lvl="3"/>
            <a:r>
              <a:rPr lang="cs-CZ" dirty="0" smtClean="0"/>
              <a:t>Základy analýzy </a:t>
            </a:r>
            <a:r>
              <a:rPr lang="cs-CZ" dirty="0" smtClean="0"/>
              <a:t>informací</a:t>
            </a:r>
            <a:endParaRPr lang="cs-CZ" dirty="0" smtClean="0"/>
          </a:p>
          <a:p>
            <a:pPr lvl="3"/>
            <a:r>
              <a:rPr lang="cs-CZ" dirty="0" smtClean="0"/>
              <a:t>Analytické metody</a:t>
            </a:r>
          </a:p>
          <a:p>
            <a:pPr lvl="3"/>
            <a:r>
              <a:rPr lang="cs-CZ" dirty="0" smtClean="0"/>
              <a:t>Extrapolace </a:t>
            </a:r>
            <a:r>
              <a:rPr lang="cs-CZ" dirty="0" smtClean="0"/>
              <a:t>dat</a:t>
            </a:r>
          </a:p>
          <a:p>
            <a:pPr lvl="3"/>
            <a:endParaRPr lang="cs-CZ" dirty="0" smtClean="0"/>
          </a:p>
          <a:p>
            <a:r>
              <a:rPr lang="cs-CZ" dirty="0" smtClean="0"/>
              <a:t>Předávání a sdílení informací a znalostí</a:t>
            </a:r>
          </a:p>
          <a:p>
            <a:pPr lvl="3"/>
            <a:r>
              <a:rPr lang="cs-CZ" dirty="0" smtClean="0"/>
              <a:t>Organizace informací</a:t>
            </a:r>
          </a:p>
          <a:p>
            <a:pPr lvl="3"/>
            <a:r>
              <a:rPr lang="cs-CZ" dirty="0" smtClean="0"/>
              <a:t>Formát a tvorba výstupů</a:t>
            </a:r>
          </a:p>
          <a:p>
            <a:pPr lvl="3"/>
            <a:endParaRPr lang="cs-CZ" dirty="0" smtClean="0"/>
          </a:p>
          <a:p>
            <a:endParaRPr lang="cs-CZ"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Informační průmysl - obsah</a:t>
            </a:r>
            <a:endParaRPr lang="cs-CZ" dirty="0"/>
          </a:p>
        </p:txBody>
      </p:sp>
      <p:sp>
        <p:nvSpPr>
          <p:cNvPr id="3" name="Zástupný symbol pro obsah 2"/>
          <p:cNvSpPr>
            <a:spLocks noGrp="1"/>
          </p:cNvSpPr>
          <p:nvPr>
            <p:ph idx="1"/>
          </p:nvPr>
        </p:nvSpPr>
        <p:spPr/>
        <p:txBody>
          <a:bodyPr/>
          <a:lstStyle/>
          <a:p>
            <a:r>
              <a:rPr lang="cs-CZ" sz="2200" dirty="0" err="1" smtClean="0"/>
              <a:t>Competitive</a:t>
            </a:r>
            <a:r>
              <a:rPr lang="cs-CZ" sz="2200" dirty="0" smtClean="0"/>
              <a:t> </a:t>
            </a:r>
            <a:r>
              <a:rPr lang="cs-CZ" sz="2200" dirty="0" err="1" smtClean="0"/>
              <a:t>Intelligence</a:t>
            </a:r>
            <a:endParaRPr lang="cs-CZ" sz="2200" dirty="0" smtClean="0"/>
          </a:p>
          <a:p>
            <a:pPr lvl="3"/>
            <a:r>
              <a:rPr lang="cs-CZ" sz="1500" dirty="0" smtClean="0"/>
              <a:t>Strategický význam informací a znalostí</a:t>
            </a:r>
          </a:p>
          <a:p>
            <a:pPr lvl="3"/>
            <a:r>
              <a:rPr lang="cs-CZ" sz="1500" dirty="0" smtClean="0"/>
              <a:t>Konkurenční výhoda</a:t>
            </a:r>
          </a:p>
          <a:p>
            <a:pPr lvl="3"/>
            <a:r>
              <a:rPr lang="cs-CZ" sz="1500" dirty="0" smtClean="0"/>
              <a:t>Cyklus </a:t>
            </a:r>
            <a:r>
              <a:rPr lang="cs-CZ" sz="1500" dirty="0" smtClean="0"/>
              <a:t>CI</a:t>
            </a:r>
          </a:p>
          <a:p>
            <a:pPr lvl="3"/>
            <a:r>
              <a:rPr lang="cs-CZ" sz="1500" dirty="0" smtClean="0"/>
              <a:t>Organizace a řízení CI</a:t>
            </a:r>
            <a:endParaRPr lang="cs-CZ" sz="1500" dirty="0" smtClean="0"/>
          </a:p>
          <a:p>
            <a:pPr lvl="3"/>
            <a:r>
              <a:rPr lang="cs-CZ" sz="1500" dirty="0" smtClean="0"/>
              <a:t>Metody a </a:t>
            </a:r>
            <a:r>
              <a:rPr lang="cs-CZ" sz="1500" dirty="0" smtClean="0"/>
              <a:t>praktiky</a:t>
            </a:r>
          </a:p>
          <a:p>
            <a:pPr lvl="3"/>
            <a:r>
              <a:rPr lang="cs-CZ" sz="1400" dirty="0" smtClean="0"/>
              <a:t>Primární výzkum</a:t>
            </a:r>
            <a:endParaRPr lang="cs-CZ" sz="1500" dirty="0" smtClean="0"/>
          </a:p>
          <a:p>
            <a:pPr lvl="3"/>
            <a:r>
              <a:rPr lang="cs-CZ" sz="1500" dirty="0" err="1" smtClean="0"/>
              <a:t>Counter</a:t>
            </a:r>
            <a:r>
              <a:rPr lang="cs-CZ" sz="1500" dirty="0" smtClean="0"/>
              <a:t> </a:t>
            </a:r>
            <a:r>
              <a:rPr lang="cs-CZ" sz="1500" dirty="0" smtClean="0"/>
              <a:t>CI</a:t>
            </a:r>
          </a:p>
          <a:p>
            <a:pPr lvl="3"/>
            <a:r>
              <a:rPr lang="cs-CZ" sz="1400" dirty="0" smtClean="0"/>
              <a:t>Dezinformace</a:t>
            </a:r>
          </a:p>
          <a:p>
            <a:pPr lvl="3"/>
            <a:r>
              <a:rPr lang="cs-CZ" sz="1500" dirty="0" smtClean="0"/>
              <a:t>SCIP</a:t>
            </a:r>
            <a:endParaRPr lang="en-US" sz="1500" dirty="0" smtClean="0"/>
          </a:p>
          <a:p>
            <a:pPr lvl="3"/>
            <a:endParaRPr lang="cs-CZ" dirty="0" smtClean="0"/>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Požadavky na úspěšné zakončení</a:t>
            </a:r>
            <a:endParaRPr lang="cs-CZ" dirty="0"/>
          </a:p>
        </p:txBody>
      </p:sp>
      <p:sp>
        <p:nvSpPr>
          <p:cNvPr id="3" name="Content Placeholder 2"/>
          <p:cNvSpPr>
            <a:spLocks noGrp="1"/>
          </p:cNvSpPr>
          <p:nvPr>
            <p:ph idx="1"/>
          </p:nvPr>
        </p:nvSpPr>
        <p:spPr/>
        <p:txBody>
          <a:bodyPr/>
          <a:lstStyle/>
          <a:p>
            <a:r>
              <a:rPr lang="cs-CZ" dirty="0" smtClean="0"/>
              <a:t>Tři pilíře:</a:t>
            </a:r>
          </a:p>
          <a:p>
            <a:endParaRPr lang="cs-CZ" dirty="0" smtClean="0"/>
          </a:p>
          <a:p>
            <a:pPr lvl="2"/>
            <a:endParaRPr lang="cs-CZ" dirty="0" smtClean="0"/>
          </a:p>
          <a:p>
            <a:pPr lvl="2"/>
            <a:endParaRPr lang="cs-CZ" dirty="0"/>
          </a:p>
        </p:txBody>
      </p:sp>
      <p:sp>
        <p:nvSpPr>
          <p:cNvPr id="4" name="Obdélník 3"/>
          <p:cNvSpPr/>
          <p:nvPr/>
        </p:nvSpPr>
        <p:spPr>
          <a:xfrm>
            <a:off x="683568" y="2348880"/>
            <a:ext cx="2520280" cy="345638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2" algn="ctr"/>
            <a:endParaRPr lang="cs-CZ" b="1" dirty="0" smtClean="0">
              <a:solidFill>
                <a:schemeClr val="tx1">
                  <a:lumMod val="50000"/>
                </a:schemeClr>
              </a:solidFill>
            </a:endParaRPr>
          </a:p>
          <a:p>
            <a:pPr marL="180975" lvl="2" algn="ctr"/>
            <a:endParaRPr lang="cs-CZ" b="1" dirty="0" smtClean="0">
              <a:solidFill>
                <a:schemeClr val="tx1">
                  <a:lumMod val="50000"/>
                </a:schemeClr>
              </a:solidFill>
            </a:endParaRPr>
          </a:p>
          <a:p>
            <a:pPr marL="180975" lvl="2" algn="ctr"/>
            <a:r>
              <a:rPr lang="cs-CZ" b="1" dirty="0" smtClean="0">
                <a:solidFill>
                  <a:schemeClr val="tx1">
                    <a:lumMod val="50000"/>
                  </a:schemeClr>
                </a:solidFill>
              </a:rPr>
              <a:t>Účast </a:t>
            </a:r>
            <a:r>
              <a:rPr lang="cs-CZ" b="1" dirty="0" smtClean="0">
                <a:solidFill>
                  <a:schemeClr val="tx1">
                    <a:lumMod val="50000"/>
                  </a:schemeClr>
                </a:solidFill>
              </a:rPr>
              <a:t>v </a:t>
            </a:r>
            <a:r>
              <a:rPr lang="cs-CZ" b="1" dirty="0" smtClean="0">
                <a:solidFill>
                  <a:schemeClr val="tx1">
                    <a:lumMod val="50000"/>
                  </a:schemeClr>
                </a:solidFill>
              </a:rPr>
              <a:t>hodinách</a:t>
            </a:r>
          </a:p>
          <a:p>
            <a:pPr marL="180975" lvl="2" algn="ctr"/>
            <a:r>
              <a:rPr lang="cs-CZ" b="1" dirty="0" smtClean="0">
                <a:solidFill>
                  <a:schemeClr val="tx1">
                    <a:lumMod val="50000"/>
                  </a:schemeClr>
                </a:solidFill>
              </a:rPr>
              <a:t> </a:t>
            </a:r>
          </a:p>
          <a:p>
            <a:pPr marL="180975" lvl="2" algn="ctr"/>
            <a:endParaRPr lang="cs-CZ" sz="1600" dirty="0" smtClean="0">
              <a:solidFill>
                <a:schemeClr val="tx1">
                  <a:lumMod val="50000"/>
                </a:schemeClr>
              </a:solidFill>
            </a:endParaRPr>
          </a:p>
          <a:p>
            <a:pPr marL="180975" lvl="2" algn="ctr"/>
            <a:r>
              <a:rPr lang="cs-CZ" sz="1600" dirty="0" smtClean="0">
                <a:solidFill>
                  <a:schemeClr val="tx1">
                    <a:lumMod val="50000"/>
                  </a:schemeClr>
                </a:solidFill>
              </a:rPr>
              <a:t>– </a:t>
            </a:r>
          </a:p>
          <a:p>
            <a:pPr marL="180975" lvl="2" algn="ctr"/>
            <a:endParaRPr lang="cs-CZ" sz="1600" dirty="0" smtClean="0">
              <a:solidFill>
                <a:schemeClr val="tx1">
                  <a:lumMod val="50000"/>
                </a:schemeClr>
              </a:solidFill>
            </a:endParaRPr>
          </a:p>
          <a:p>
            <a:pPr marL="180975" lvl="2" algn="ctr"/>
            <a:r>
              <a:rPr lang="cs-CZ" sz="1600" dirty="0" smtClean="0">
                <a:solidFill>
                  <a:schemeClr val="tx1">
                    <a:lumMod val="50000"/>
                  </a:schemeClr>
                </a:solidFill>
              </a:rPr>
              <a:t>75</a:t>
            </a:r>
            <a:r>
              <a:rPr lang="cs-CZ" sz="1600" dirty="0" smtClean="0">
                <a:solidFill>
                  <a:schemeClr val="tx1">
                    <a:lumMod val="50000"/>
                  </a:schemeClr>
                </a:solidFill>
              </a:rPr>
              <a:t>% docházky</a:t>
            </a:r>
          </a:p>
        </p:txBody>
      </p:sp>
      <p:sp>
        <p:nvSpPr>
          <p:cNvPr id="5" name="Obdélník 4"/>
          <p:cNvSpPr/>
          <p:nvPr/>
        </p:nvSpPr>
        <p:spPr>
          <a:xfrm>
            <a:off x="3365970" y="2348880"/>
            <a:ext cx="2520280" cy="345638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2" algn="ctr"/>
            <a:endParaRPr lang="cs-CZ" b="1" dirty="0" smtClean="0">
              <a:solidFill>
                <a:schemeClr val="tx1">
                  <a:lumMod val="50000"/>
                </a:schemeClr>
              </a:solidFill>
            </a:endParaRPr>
          </a:p>
          <a:p>
            <a:pPr marL="180975" lvl="2" algn="ctr"/>
            <a:endParaRPr lang="cs-CZ" b="1" dirty="0" smtClean="0">
              <a:solidFill>
                <a:schemeClr val="tx1">
                  <a:lumMod val="50000"/>
                </a:schemeClr>
              </a:solidFill>
            </a:endParaRPr>
          </a:p>
          <a:p>
            <a:pPr marL="180975" lvl="2" algn="ctr"/>
            <a:r>
              <a:rPr lang="cs-CZ" b="1" dirty="0" smtClean="0">
                <a:solidFill>
                  <a:schemeClr val="tx1">
                    <a:lumMod val="50000"/>
                  </a:schemeClr>
                </a:solidFill>
              </a:rPr>
              <a:t>Aktivní </a:t>
            </a:r>
            <a:r>
              <a:rPr lang="cs-CZ" b="1" dirty="0" smtClean="0">
                <a:solidFill>
                  <a:schemeClr val="tx1">
                    <a:lumMod val="50000"/>
                  </a:schemeClr>
                </a:solidFill>
              </a:rPr>
              <a:t>práce v hodinách </a:t>
            </a:r>
            <a:endParaRPr lang="cs-CZ" b="1" dirty="0" smtClean="0">
              <a:solidFill>
                <a:schemeClr val="tx1">
                  <a:lumMod val="50000"/>
                </a:schemeClr>
              </a:solidFill>
            </a:endParaRPr>
          </a:p>
          <a:p>
            <a:pPr marL="180975" lvl="2"/>
            <a:endParaRPr lang="cs-CZ" b="1" dirty="0" smtClean="0">
              <a:solidFill>
                <a:schemeClr val="tx1">
                  <a:lumMod val="50000"/>
                </a:schemeClr>
              </a:solidFill>
            </a:endParaRPr>
          </a:p>
          <a:p>
            <a:pPr marL="180975" lvl="2" algn="ctr"/>
            <a:r>
              <a:rPr lang="cs-CZ" sz="1600" dirty="0" smtClean="0">
                <a:solidFill>
                  <a:schemeClr val="tx1">
                    <a:lumMod val="50000"/>
                  </a:schemeClr>
                </a:solidFill>
              </a:rPr>
              <a:t>– </a:t>
            </a:r>
          </a:p>
          <a:p>
            <a:pPr marL="180975" lvl="2" algn="ctr"/>
            <a:endParaRPr lang="cs-CZ" sz="1600" dirty="0" smtClean="0">
              <a:solidFill>
                <a:schemeClr val="tx1">
                  <a:lumMod val="50000"/>
                </a:schemeClr>
              </a:solidFill>
            </a:endParaRPr>
          </a:p>
          <a:p>
            <a:pPr marL="180975" lvl="2" algn="ctr"/>
            <a:r>
              <a:rPr lang="cs-CZ" sz="1600" dirty="0" smtClean="0">
                <a:solidFill>
                  <a:schemeClr val="tx1">
                    <a:lumMod val="50000"/>
                  </a:schemeClr>
                </a:solidFill>
              </a:rPr>
              <a:t>spoluvytváření přednášek, prezentace profilů firem, analytické zpracování dat a jejich prezentace, …</a:t>
            </a:r>
          </a:p>
        </p:txBody>
      </p:sp>
      <p:sp>
        <p:nvSpPr>
          <p:cNvPr id="6" name="Obdélník 5"/>
          <p:cNvSpPr/>
          <p:nvPr/>
        </p:nvSpPr>
        <p:spPr>
          <a:xfrm>
            <a:off x="6012160" y="2348880"/>
            <a:ext cx="2520280" cy="345638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2"/>
            <a:endParaRPr lang="cs-CZ" b="1" dirty="0" smtClean="0">
              <a:solidFill>
                <a:schemeClr val="tx1">
                  <a:lumMod val="50000"/>
                </a:schemeClr>
              </a:solidFill>
            </a:endParaRPr>
          </a:p>
          <a:p>
            <a:pPr marL="180975" lvl="2"/>
            <a:endParaRPr lang="cs-CZ" b="1" dirty="0" smtClean="0">
              <a:solidFill>
                <a:schemeClr val="tx1">
                  <a:lumMod val="50000"/>
                </a:schemeClr>
              </a:solidFill>
            </a:endParaRPr>
          </a:p>
          <a:p>
            <a:pPr marL="180975" lvl="2" algn="ctr"/>
            <a:r>
              <a:rPr lang="cs-CZ" b="1" dirty="0" smtClean="0">
                <a:solidFill>
                  <a:schemeClr val="tx1">
                    <a:lumMod val="50000"/>
                  </a:schemeClr>
                </a:solidFill>
              </a:rPr>
              <a:t>Ústní kolokvium</a:t>
            </a:r>
            <a:endParaRPr lang="cs-CZ" b="1" dirty="0" smtClean="0">
              <a:solidFill>
                <a:schemeClr val="tx1">
                  <a:lumMod val="50000"/>
                </a:schemeClr>
              </a:solidFill>
            </a:endParaRPr>
          </a:p>
          <a:p>
            <a:pPr marL="180975" lvl="2" algn="ctr"/>
            <a:r>
              <a:rPr lang="cs-CZ" b="1" dirty="0" smtClean="0">
                <a:solidFill>
                  <a:schemeClr val="tx1">
                    <a:lumMod val="50000"/>
                  </a:schemeClr>
                </a:solidFill>
              </a:rPr>
              <a:t> </a:t>
            </a:r>
          </a:p>
          <a:p>
            <a:pPr marL="180975" lvl="2" algn="ctr"/>
            <a:endParaRPr lang="cs-CZ" dirty="0" smtClean="0">
              <a:solidFill>
                <a:schemeClr val="tx1">
                  <a:lumMod val="50000"/>
                </a:schemeClr>
              </a:solidFill>
            </a:endParaRPr>
          </a:p>
          <a:p>
            <a:pPr marL="180975" lvl="2" algn="ctr"/>
            <a:r>
              <a:rPr lang="cs-CZ" sz="1600" dirty="0" smtClean="0">
                <a:solidFill>
                  <a:schemeClr val="tx1">
                    <a:lumMod val="50000"/>
                  </a:schemeClr>
                </a:solidFill>
              </a:rPr>
              <a:t>– </a:t>
            </a:r>
          </a:p>
          <a:p>
            <a:pPr marL="180975" lvl="2" algn="ctr"/>
            <a:endParaRPr lang="cs-CZ" sz="1600" dirty="0" smtClean="0">
              <a:solidFill>
                <a:schemeClr val="tx1">
                  <a:lumMod val="50000"/>
                </a:schemeClr>
              </a:solidFill>
            </a:endParaRPr>
          </a:p>
          <a:p>
            <a:pPr marL="180975" lvl="2" algn="ctr"/>
            <a:r>
              <a:rPr lang="cs-CZ" sz="1600" dirty="0" smtClean="0">
                <a:solidFill>
                  <a:schemeClr val="tx1">
                    <a:lumMod val="50000"/>
                  </a:schemeClr>
                </a:solidFill>
              </a:rPr>
              <a:t>celkové povědomí o problematice, použití znalostí v praxi</a:t>
            </a:r>
            <a:endParaRPr lang="cs-CZ" sz="1600" dirty="0" smtClean="0">
              <a:solidFill>
                <a:schemeClr val="tx1">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Zakončení</a:t>
            </a:r>
            <a:endParaRPr lang="cs-CZ" dirty="0"/>
          </a:p>
        </p:txBody>
      </p:sp>
      <p:sp>
        <p:nvSpPr>
          <p:cNvPr id="3" name="Content Placeholder 2"/>
          <p:cNvSpPr>
            <a:spLocks noGrp="1"/>
          </p:cNvSpPr>
          <p:nvPr>
            <p:ph idx="1"/>
          </p:nvPr>
        </p:nvSpPr>
        <p:spPr/>
        <p:txBody>
          <a:bodyPr/>
          <a:lstStyle/>
          <a:p>
            <a:r>
              <a:rPr lang="cs-CZ" dirty="0" smtClean="0"/>
              <a:t>Práce v hodinách:</a:t>
            </a:r>
          </a:p>
          <a:p>
            <a:pPr lvl="1"/>
            <a:r>
              <a:rPr lang="cs-CZ" b="1" dirty="0" smtClean="0">
                <a:solidFill>
                  <a:schemeClr val="tx1">
                    <a:lumMod val="50000"/>
                  </a:schemeClr>
                </a:solidFill>
              </a:rPr>
              <a:t>4 skupiny </a:t>
            </a:r>
            <a:r>
              <a:rPr lang="cs-CZ" dirty="0" smtClean="0"/>
              <a:t>(4 skupiny denních studentů, 4 skupiny kombinovaných studentů)</a:t>
            </a:r>
          </a:p>
          <a:p>
            <a:pPr lvl="1"/>
            <a:r>
              <a:rPr lang="cs-CZ" b="1" dirty="0" smtClean="0">
                <a:solidFill>
                  <a:schemeClr val="tx1">
                    <a:lumMod val="50000"/>
                  </a:schemeClr>
                </a:solidFill>
              </a:rPr>
              <a:t>Odevzdat seznam </a:t>
            </a:r>
            <a:r>
              <a:rPr lang="cs-CZ" dirty="0" smtClean="0"/>
              <a:t>studentů v jednotlivých skupinách</a:t>
            </a:r>
          </a:p>
          <a:p>
            <a:endParaRPr lang="cs-CZ" dirty="0" smtClean="0"/>
          </a:p>
          <a:p>
            <a:r>
              <a:rPr lang="cs-CZ" dirty="0" smtClean="0"/>
              <a:t>Ústní kolokvium:</a:t>
            </a:r>
          </a:p>
          <a:p>
            <a:pPr lvl="2"/>
            <a:r>
              <a:rPr lang="cs-CZ" dirty="0" smtClean="0"/>
              <a:t>Při </a:t>
            </a:r>
            <a:r>
              <a:rPr lang="cs-CZ" dirty="0" smtClean="0"/>
              <a:t>splnění dalších </a:t>
            </a:r>
            <a:r>
              <a:rPr lang="cs-CZ" dirty="0" smtClean="0"/>
              <a:t>podmínek</a:t>
            </a:r>
            <a:endParaRPr lang="cs-CZ" dirty="0" smtClean="0"/>
          </a:p>
          <a:p>
            <a:pPr lvl="2"/>
            <a:r>
              <a:rPr lang="cs-CZ" dirty="0" smtClean="0"/>
              <a:t>Skupinky cca 3 studentů</a:t>
            </a:r>
          </a:p>
          <a:p>
            <a:pPr lvl="2"/>
            <a:r>
              <a:rPr lang="cs-CZ" dirty="0" smtClean="0"/>
              <a:t>Celkové povědomí o problematice</a:t>
            </a:r>
          </a:p>
          <a:p>
            <a:pPr lvl="2"/>
            <a:r>
              <a:rPr lang="cs-CZ" dirty="0" smtClean="0"/>
              <a:t>Snaha prověřit, zda jsou studenti schopni použít znalosti v praxi</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Alternativní způsob zakončení předmětu</a:t>
            </a:r>
            <a:endParaRPr lang="cs-CZ" dirty="0"/>
          </a:p>
        </p:txBody>
      </p:sp>
      <p:sp>
        <p:nvSpPr>
          <p:cNvPr id="3" name="Content Placeholder 2"/>
          <p:cNvSpPr>
            <a:spLocks noGrp="1"/>
          </p:cNvSpPr>
          <p:nvPr>
            <p:ph idx="1"/>
          </p:nvPr>
        </p:nvSpPr>
        <p:spPr/>
        <p:txBody>
          <a:bodyPr/>
          <a:lstStyle/>
          <a:p>
            <a:endParaRPr lang="cs-CZ" sz="2000" dirty="0" smtClean="0"/>
          </a:p>
          <a:p>
            <a:r>
              <a:rPr lang="cs-CZ" sz="2000" dirty="0" smtClean="0"/>
              <a:t>Pro </a:t>
            </a:r>
            <a:r>
              <a:rPr lang="cs-CZ" sz="2000" dirty="0" smtClean="0"/>
              <a:t>studenty se zájmem o </a:t>
            </a:r>
            <a:r>
              <a:rPr lang="cs-CZ" sz="2000" dirty="0" err="1" smtClean="0"/>
              <a:t>Competitive</a:t>
            </a:r>
            <a:r>
              <a:rPr lang="cs-CZ" sz="2000" dirty="0" smtClean="0"/>
              <a:t> </a:t>
            </a:r>
            <a:r>
              <a:rPr lang="cs-CZ" sz="2000" dirty="0" err="1" smtClean="0"/>
              <a:t>Intelligence</a:t>
            </a:r>
            <a:r>
              <a:rPr lang="cs-CZ" sz="2000" dirty="0" smtClean="0"/>
              <a:t> existuje možnost individuálního hodnocení při spolupráci na projektu </a:t>
            </a:r>
            <a:r>
              <a:rPr lang="cs-CZ" sz="2000" b="1" dirty="0" smtClean="0">
                <a:solidFill>
                  <a:schemeClr val="tx1">
                    <a:lumMod val="50000"/>
                  </a:schemeClr>
                </a:solidFill>
              </a:rPr>
              <a:t>Portál CI (</a:t>
            </a:r>
            <a:r>
              <a:rPr lang="cs-CZ" sz="2000" b="1" dirty="0" smtClean="0">
                <a:solidFill>
                  <a:srgbClr val="000000"/>
                </a:solidFill>
              </a:rPr>
              <a:t>www.</a:t>
            </a:r>
            <a:r>
              <a:rPr lang="cs-CZ" sz="2000" b="1" dirty="0" err="1" smtClean="0">
                <a:solidFill>
                  <a:srgbClr val="000000"/>
                </a:solidFill>
              </a:rPr>
              <a:t>portalci.cz</a:t>
            </a:r>
            <a:r>
              <a:rPr lang="cs-CZ" sz="2000" b="1" dirty="0" smtClean="0">
                <a:solidFill>
                  <a:schemeClr val="tx1">
                    <a:lumMod val="50000"/>
                  </a:schemeClr>
                </a:solidFill>
              </a:rPr>
              <a:t>)</a:t>
            </a:r>
          </a:p>
          <a:p>
            <a:endParaRPr lang="cs-CZ" sz="2000" dirty="0" smtClean="0"/>
          </a:p>
          <a:p>
            <a:r>
              <a:rPr lang="cs-CZ" sz="2000" dirty="0" smtClean="0"/>
              <a:t>Využijeme spolupráci při </a:t>
            </a:r>
            <a:r>
              <a:rPr lang="cs-CZ" sz="2000" dirty="0" smtClean="0"/>
              <a:t>vyhledávání, publikování či psaní článků </a:t>
            </a:r>
            <a:r>
              <a:rPr lang="cs-CZ" sz="2000" dirty="0" smtClean="0"/>
              <a:t>o </a:t>
            </a:r>
            <a:r>
              <a:rPr lang="cs-CZ" sz="2000" dirty="0" err="1" smtClean="0"/>
              <a:t>Competitive</a:t>
            </a:r>
            <a:r>
              <a:rPr lang="cs-CZ" sz="2000" dirty="0" smtClean="0"/>
              <a:t> </a:t>
            </a:r>
            <a:r>
              <a:rPr lang="cs-CZ" sz="2000" dirty="0" err="1" smtClean="0"/>
              <a:t>Intelligence</a:t>
            </a:r>
            <a:r>
              <a:rPr lang="cs-CZ" sz="2000" dirty="0" smtClean="0"/>
              <a:t>, </a:t>
            </a:r>
            <a:r>
              <a:rPr lang="cs-CZ" sz="2000" dirty="0" smtClean="0"/>
              <a:t>na PR </a:t>
            </a:r>
            <a:r>
              <a:rPr lang="cs-CZ" sz="2000" dirty="0" smtClean="0"/>
              <a:t>aktivitách Portálu, atd</a:t>
            </a:r>
            <a:r>
              <a:rPr lang="cs-CZ" sz="2000" dirty="0" smtClean="0"/>
              <a:t>.</a:t>
            </a:r>
          </a:p>
          <a:p>
            <a:endParaRPr lang="cs-CZ" sz="2000" dirty="0" smtClean="0"/>
          </a:p>
          <a:p>
            <a:r>
              <a:rPr lang="cs-CZ" sz="2000" dirty="0" smtClean="0"/>
              <a:t>Zájemci mě mohou kontaktovat </a:t>
            </a:r>
            <a:r>
              <a:rPr lang="cs-CZ" sz="2000" dirty="0" smtClean="0"/>
              <a:t>vždy po </a:t>
            </a:r>
            <a:r>
              <a:rPr lang="cs-CZ" sz="2000" dirty="0" smtClean="0"/>
              <a:t>hodině nebo na </a:t>
            </a:r>
            <a:r>
              <a:rPr lang="cs-CZ" sz="2000" dirty="0" smtClean="0"/>
              <a:t>emailu </a:t>
            </a:r>
            <a:r>
              <a:rPr lang="cs-CZ" sz="2000" dirty="0" smtClean="0">
                <a:hlinkClick r:id="rId2"/>
              </a:rPr>
              <a:t>43262@mail.</a:t>
            </a:r>
            <a:r>
              <a:rPr lang="cs-CZ" sz="2000" dirty="0" err="1" smtClean="0">
                <a:hlinkClick r:id="rId2"/>
              </a:rPr>
              <a:t>muni.cz</a:t>
            </a:r>
            <a:endParaRPr lang="cs-CZ"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Úkoly</a:t>
            </a:r>
            <a:endParaRPr lang="cs-CZ" dirty="0"/>
          </a:p>
        </p:txBody>
      </p:sp>
      <p:sp>
        <p:nvSpPr>
          <p:cNvPr id="3" name="Zástupný symbol pro obsah 2"/>
          <p:cNvSpPr>
            <a:spLocks noGrp="1"/>
          </p:cNvSpPr>
          <p:nvPr>
            <p:ph idx="1"/>
          </p:nvPr>
        </p:nvSpPr>
        <p:spPr/>
        <p:txBody>
          <a:bodyPr/>
          <a:lstStyle/>
          <a:p>
            <a:r>
              <a:rPr lang="cs-CZ" sz="2000" dirty="0" err="1" smtClean="0"/>
              <a:t>Deadline</a:t>
            </a:r>
            <a:r>
              <a:rPr lang="cs-CZ" sz="2000" dirty="0" smtClean="0"/>
              <a:t> pro zadané úkoly je vždy ve </a:t>
            </a:r>
            <a:r>
              <a:rPr lang="cs-CZ" sz="2000" b="1" dirty="0" smtClean="0">
                <a:solidFill>
                  <a:schemeClr val="tx1">
                    <a:lumMod val="50000"/>
                  </a:schemeClr>
                </a:solidFill>
              </a:rPr>
              <a:t>12:00 den před přednáškou</a:t>
            </a:r>
            <a:r>
              <a:rPr lang="cs-CZ" sz="2000" dirty="0" smtClean="0"/>
              <a:t>.</a:t>
            </a:r>
          </a:p>
          <a:p>
            <a:endParaRPr lang="cs-CZ" sz="1000" dirty="0" smtClean="0"/>
          </a:p>
          <a:p>
            <a:r>
              <a:rPr lang="cs-CZ" sz="2000" dirty="0" smtClean="0"/>
              <a:t>Úkol </a:t>
            </a:r>
            <a:r>
              <a:rPr lang="cs-CZ" sz="2000" dirty="0" smtClean="0"/>
              <a:t>na první hodinu</a:t>
            </a:r>
            <a:r>
              <a:rPr lang="cs-CZ" sz="2000" dirty="0" smtClean="0"/>
              <a:t>:</a:t>
            </a:r>
          </a:p>
          <a:p>
            <a:pPr lvl="2"/>
            <a:r>
              <a:rPr lang="cs-CZ" sz="1600" b="1" dirty="0" smtClean="0"/>
              <a:t>Skupina 1</a:t>
            </a:r>
          </a:p>
          <a:p>
            <a:pPr lvl="3"/>
            <a:r>
              <a:rPr lang="cs-CZ" sz="1400" dirty="0" smtClean="0"/>
              <a:t>Zpracovat 2 </a:t>
            </a:r>
            <a:r>
              <a:rPr lang="cs-CZ" sz="1400" dirty="0" err="1" smtClean="0"/>
              <a:t>slidy</a:t>
            </a:r>
            <a:r>
              <a:rPr lang="cs-CZ" sz="1400" dirty="0" smtClean="0"/>
              <a:t> o možnostech uplatnění absolventů KISK </a:t>
            </a:r>
          </a:p>
          <a:p>
            <a:pPr lvl="3"/>
            <a:r>
              <a:rPr lang="cs-CZ" sz="1400" dirty="0" smtClean="0"/>
              <a:t>Výhody, nevýhody, úroveň znalostí, …</a:t>
            </a:r>
          </a:p>
          <a:p>
            <a:pPr lvl="3"/>
            <a:endParaRPr lang="cs-CZ" sz="700" dirty="0" smtClean="0"/>
          </a:p>
          <a:p>
            <a:pPr lvl="2"/>
            <a:r>
              <a:rPr lang="cs-CZ" sz="1600" b="1" dirty="0" smtClean="0"/>
              <a:t>Skupina 2</a:t>
            </a:r>
          </a:p>
          <a:p>
            <a:pPr lvl="3"/>
            <a:r>
              <a:rPr lang="cs-CZ" sz="1400" dirty="0" smtClean="0"/>
              <a:t>Zpracovat 2 </a:t>
            </a:r>
            <a:r>
              <a:rPr lang="cs-CZ" sz="1400" dirty="0" err="1" smtClean="0"/>
              <a:t>slidy</a:t>
            </a:r>
            <a:r>
              <a:rPr lang="cs-CZ" sz="1400" dirty="0" smtClean="0"/>
              <a:t> </a:t>
            </a:r>
            <a:r>
              <a:rPr lang="cs-CZ" sz="1400" dirty="0" smtClean="0"/>
              <a:t>o největších komerčních poskytovatelích informací pro firmy</a:t>
            </a:r>
          </a:p>
          <a:p>
            <a:pPr lvl="3"/>
            <a:r>
              <a:rPr lang="cs-CZ" sz="1400" dirty="0" smtClean="0"/>
              <a:t>Jména firem, databáze, zaměření, …</a:t>
            </a:r>
          </a:p>
          <a:p>
            <a:pPr lvl="3"/>
            <a:endParaRPr lang="cs-CZ" sz="700" dirty="0" smtClean="0"/>
          </a:p>
          <a:p>
            <a:pPr lvl="2"/>
            <a:r>
              <a:rPr lang="cs-CZ" sz="1600" b="1" dirty="0" smtClean="0"/>
              <a:t>Skupina 3</a:t>
            </a:r>
          </a:p>
          <a:p>
            <a:pPr lvl="3"/>
            <a:r>
              <a:rPr lang="cs-CZ" sz="1400" dirty="0" smtClean="0"/>
              <a:t>Zpracovat 2 </a:t>
            </a:r>
            <a:r>
              <a:rPr lang="cs-CZ" sz="1400" dirty="0" err="1" smtClean="0"/>
              <a:t>slidy</a:t>
            </a:r>
            <a:r>
              <a:rPr lang="cs-CZ" sz="1400" dirty="0" smtClean="0"/>
              <a:t> </a:t>
            </a:r>
            <a:r>
              <a:rPr lang="cs-CZ" sz="1400" dirty="0" smtClean="0"/>
              <a:t>o spirále znalostí a konverzi znalostí</a:t>
            </a:r>
          </a:p>
          <a:p>
            <a:pPr lvl="3"/>
            <a:r>
              <a:rPr lang="cs-CZ" sz="1400" dirty="0" smtClean="0"/>
              <a:t>Popsat proces, uvést příklady, …</a:t>
            </a:r>
          </a:p>
          <a:p>
            <a:pPr lvl="3"/>
            <a:endParaRPr lang="cs-CZ" sz="1400" dirty="0" smtClean="0"/>
          </a:p>
          <a:p>
            <a:pPr lvl="2"/>
            <a:r>
              <a:rPr lang="cs-CZ" sz="1600" b="1" dirty="0" smtClean="0"/>
              <a:t>Skupina 4</a:t>
            </a:r>
          </a:p>
          <a:p>
            <a:pPr lvl="3"/>
            <a:r>
              <a:rPr lang="cs-CZ" sz="1400" dirty="0" smtClean="0"/>
              <a:t>Zpracovat 2 </a:t>
            </a:r>
            <a:r>
              <a:rPr lang="cs-CZ" sz="1400" dirty="0" err="1" smtClean="0"/>
              <a:t>slidy</a:t>
            </a:r>
            <a:r>
              <a:rPr lang="cs-CZ" sz="1400" dirty="0" smtClean="0"/>
              <a:t> </a:t>
            </a:r>
            <a:r>
              <a:rPr lang="cs-CZ" sz="1400" dirty="0" smtClean="0"/>
              <a:t>o informačním auditu</a:t>
            </a:r>
          </a:p>
          <a:p>
            <a:pPr lvl="3"/>
            <a:r>
              <a:rPr lang="cs-CZ" sz="1400" dirty="0" smtClean="0"/>
              <a:t>Postup, fáze, …</a:t>
            </a:r>
            <a:endParaRPr lang="cs-CZ" sz="1400" dirty="0" smtClean="0"/>
          </a:p>
        </p:txBody>
      </p:sp>
    </p:spTree>
  </p:cSld>
  <p:clrMapOvr>
    <a:masterClrMapping/>
  </p:clrMapOvr>
</p:sld>
</file>

<file path=ppt/theme/theme1.xml><?xml version="1.0" encoding="utf-8"?>
<a:theme xmlns:a="http://schemas.openxmlformats.org/drawingml/2006/main" name="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808080"/>
      </a:accent1>
      <a:accent2>
        <a:srgbClr val="FFD200"/>
      </a:accent2>
      <a:accent3>
        <a:srgbClr val="FFFFFF"/>
      </a:accent3>
      <a:accent4>
        <a:srgbClr val="000000"/>
      </a:accent4>
      <a:accent5>
        <a:srgbClr val="C0C0C0"/>
      </a:accent5>
      <a:accent6>
        <a:srgbClr val="E7BE00"/>
      </a:accent6>
      <a:hlink>
        <a:srgbClr val="808080"/>
      </a:hlink>
      <a:folHlink>
        <a:srgbClr val="C0C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2029</TotalTime>
  <Words>822</Words>
  <Application>Microsoft Office PowerPoint</Application>
  <PresentationFormat>Předvádění na obrazovce (4:3)</PresentationFormat>
  <Paragraphs>153</Paragraphs>
  <Slides>9</Slides>
  <Notes>3</Notes>
  <HiddenSlides>0</HiddenSlides>
  <MMClips>0</MMClips>
  <ScaleCrop>false</ScaleCrop>
  <HeadingPairs>
    <vt:vector size="6" baseType="variant">
      <vt:variant>
        <vt:lpstr>Použitá písma</vt:lpstr>
      </vt:variant>
      <vt:variant>
        <vt:i4>1</vt:i4>
      </vt:variant>
      <vt:variant>
        <vt:lpstr>Motiv</vt:lpstr>
      </vt:variant>
      <vt:variant>
        <vt:i4>2</vt:i4>
      </vt:variant>
      <vt:variant>
        <vt:lpstr>Nadpisy snímků</vt:lpstr>
      </vt:variant>
      <vt:variant>
        <vt:i4>9</vt:i4>
      </vt:variant>
    </vt:vector>
  </HeadingPairs>
  <TitlesOfParts>
    <vt:vector size="12" baseType="lpstr">
      <vt:lpstr>Arial</vt:lpstr>
      <vt:lpstr>Blank</vt:lpstr>
      <vt:lpstr>1_Blank</vt:lpstr>
      <vt:lpstr>Informační průmysl 2011</vt:lpstr>
      <vt:lpstr>Představení vyučujícího a předmětu</vt:lpstr>
      <vt:lpstr>Informační průmysl - obsah</vt:lpstr>
      <vt:lpstr>Informační průmysl - obsah</vt:lpstr>
      <vt:lpstr>Informační průmysl - obsah</vt:lpstr>
      <vt:lpstr>Požadavky na úspěšné zakončení</vt:lpstr>
      <vt:lpstr>Zakončení</vt:lpstr>
      <vt:lpstr>Alternativní způsob zakončení předmětu</vt:lpstr>
      <vt:lpstr>Úkoly</vt:lpstr>
    </vt:vector>
  </TitlesOfParts>
  <Company>Ernst &amp; Young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(Arial bold 30 point) second line title</dc:title>
  <dc:creator>Petr Smejkal</dc:creator>
  <cp:lastModifiedBy>Petik</cp:lastModifiedBy>
  <cp:revision>125</cp:revision>
  <dcterms:created xsi:type="dcterms:W3CDTF">2010-09-06T12:20:12Z</dcterms:created>
  <dcterms:modified xsi:type="dcterms:W3CDTF">2011-09-22T22:40:30Z</dcterms:modified>
</cp:coreProperties>
</file>