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 id="2147483670" r:id="rId2"/>
  </p:sldMasterIdLst>
  <p:notesMasterIdLst>
    <p:notesMasterId r:id="rId48"/>
  </p:notesMasterIdLst>
  <p:handoutMasterIdLst>
    <p:handoutMasterId r:id="rId49"/>
  </p:handoutMasterIdLst>
  <p:sldIdLst>
    <p:sldId id="259" r:id="rId3"/>
    <p:sldId id="273" r:id="rId4"/>
    <p:sldId id="420" r:id="rId5"/>
    <p:sldId id="421" r:id="rId6"/>
    <p:sldId id="422" r:id="rId7"/>
    <p:sldId id="423" r:id="rId8"/>
    <p:sldId id="424" r:id="rId9"/>
    <p:sldId id="425" r:id="rId10"/>
    <p:sldId id="426" r:id="rId11"/>
    <p:sldId id="427" r:id="rId12"/>
    <p:sldId id="428" r:id="rId13"/>
    <p:sldId id="429" r:id="rId14"/>
    <p:sldId id="448" r:id="rId15"/>
    <p:sldId id="461" r:id="rId16"/>
    <p:sldId id="468" r:id="rId17"/>
    <p:sldId id="462" r:id="rId18"/>
    <p:sldId id="459" r:id="rId19"/>
    <p:sldId id="463" r:id="rId20"/>
    <p:sldId id="464" r:id="rId21"/>
    <p:sldId id="465" r:id="rId22"/>
    <p:sldId id="466" r:id="rId23"/>
    <p:sldId id="467" r:id="rId24"/>
    <p:sldId id="460" r:id="rId25"/>
    <p:sldId id="446" r:id="rId26"/>
    <p:sldId id="469" r:id="rId27"/>
    <p:sldId id="471" r:id="rId28"/>
    <p:sldId id="437" r:id="rId29"/>
    <p:sldId id="438" r:id="rId30"/>
    <p:sldId id="439" r:id="rId31"/>
    <p:sldId id="440" r:id="rId32"/>
    <p:sldId id="441" r:id="rId33"/>
    <p:sldId id="442" r:id="rId34"/>
    <p:sldId id="443" r:id="rId35"/>
    <p:sldId id="444" r:id="rId36"/>
    <p:sldId id="445" r:id="rId37"/>
    <p:sldId id="470" r:id="rId38"/>
    <p:sldId id="449" r:id="rId39"/>
    <p:sldId id="450" r:id="rId40"/>
    <p:sldId id="451" r:id="rId41"/>
    <p:sldId id="452" r:id="rId42"/>
    <p:sldId id="453" r:id="rId43"/>
    <p:sldId id="454" r:id="rId44"/>
    <p:sldId id="455" r:id="rId45"/>
    <p:sldId id="456" r:id="rId46"/>
    <p:sldId id="457" r:id="rId47"/>
  </p:sldIdLst>
  <p:sldSz cx="9144000" cy="6858000" type="screen4x3"/>
  <p:notesSz cx="7086600" cy="94107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2828"/>
    <a:srgbClr val="F1F1F1"/>
    <a:srgbClr val="FAE600"/>
    <a:srgbClr val="B4B4B4"/>
    <a:srgbClr val="FFD200"/>
    <a:srgbClr val="000000"/>
    <a:srgbClr val="646464"/>
    <a:srgbClr val="8080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859" autoAdjust="0"/>
    <p:restoredTop sz="81593" autoAdjust="0"/>
  </p:normalViewPr>
  <p:slideViewPr>
    <p:cSldViewPr>
      <p:cViewPr>
        <p:scale>
          <a:sx n="100" d="100"/>
          <a:sy n="100" d="100"/>
        </p:scale>
        <p:origin x="-138" y="288"/>
      </p:cViewPr>
      <p:guideLst>
        <p:guide orient="horz" pos="3430"/>
        <p:guide pos="2880"/>
      </p:guideLst>
    </p:cSldViewPr>
  </p:slideViewPr>
  <p:notesTextViewPr>
    <p:cViewPr>
      <p:scale>
        <a:sx n="100" d="100"/>
        <a:sy n="100" d="100"/>
      </p:scale>
      <p:origin x="0" y="0"/>
    </p:cViewPr>
  </p:notesTextViewPr>
  <p:sorterViewPr>
    <p:cViewPr>
      <p:scale>
        <a:sx n="50" d="100"/>
        <a:sy n="50" d="100"/>
      </p:scale>
      <p:origin x="0" y="0"/>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8" name="Rectangle 6"/>
          <p:cNvSpPr>
            <a:spLocks noChangeArrowheads="1"/>
          </p:cNvSpPr>
          <p:nvPr/>
        </p:nvSpPr>
        <p:spPr bwMode="auto">
          <a:xfrm>
            <a:off x="158750" y="9136063"/>
            <a:ext cx="1289050" cy="144462"/>
          </a:xfrm>
          <a:prstGeom prst="rect">
            <a:avLst/>
          </a:prstGeom>
          <a:noFill/>
          <a:ln w="9525">
            <a:noFill/>
            <a:miter lim="800000"/>
            <a:headEnd/>
            <a:tailEnd/>
          </a:ln>
          <a:effectLst/>
        </p:spPr>
        <p:txBody>
          <a:bodyPr lIns="0" tIns="0" rIns="0" bIns="0"/>
          <a:lstStyle/>
          <a:p>
            <a:pPr>
              <a:defRPr/>
            </a:pPr>
            <a:r>
              <a:rPr lang="en-US" sz="1100"/>
              <a:t>May 22, 2008</a:t>
            </a:r>
          </a:p>
        </p:txBody>
      </p:sp>
      <p:sp>
        <p:nvSpPr>
          <p:cNvPr id="69639" name="Rectangle 7"/>
          <p:cNvSpPr>
            <a:spLocks noChangeArrowheads="1"/>
          </p:cNvSpPr>
          <p:nvPr/>
        </p:nvSpPr>
        <p:spPr bwMode="auto">
          <a:xfrm>
            <a:off x="2481263" y="9136063"/>
            <a:ext cx="2057400" cy="196850"/>
          </a:xfrm>
          <a:prstGeom prst="rect">
            <a:avLst/>
          </a:prstGeom>
          <a:noFill/>
          <a:ln w="9525">
            <a:noFill/>
            <a:miter lim="800000"/>
            <a:headEnd/>
            <a:tailEnd/>
          </a:ln>
          <a:effectLst/>
        </p:spPr>
        <p:txBody>
          <a:bodyPr lIns="0" tIns="0" rIns="0" bIns="0"/>
          <a:lstStyle/>
          <a:p>
            <a:pPr>
              <a:defRPr/>
            </a:pPr>
            <a:r>
              <a:rPr lang="en-US" sz="1100"/>
              <a:t>Presentation title</a:t>
            </a:r>
          </a:p>
        </p:txBody>
      </p:sp>
      <p:sp>
        <p:nvSpPr>
          <p:cNvPr id="69640" name="Rectangle 8"/>
          <p:cNvSpPr>
            <a:spLocks noChangeArrowheads="1"/>
          </p:cNvSpPr>
          <p:nvPr/>
        </p:nvSpPr>
        <p:spPr bwMode="auto">
          <a:xfrm>
            <a:off x="1635125" y="9136063"/>
            <a:ext cx="663575" cy="196850"/>
          </a:xfrm>
          <a:prstGeom prst="rect">
            <a:avLst/>
          </a:prstGeom>
          <a:noFill/>
          <a:ln w="9525">
            <a:noFill/>
            <a:miter lim="800000"/>
            <a:headEnd/>
            <a:tailEnd/>
          </a:ln>
          <a:effectLst/>
        </p:spPr>
        <p:txBody>
          <a:bodyPr lIns="0" tIns="0" rIns="0" bIns="0"/>
          <a:lstStyle/>
          <a:p>
            <a:pPr>
              <a:defRPr/>
            </a:pPr>
            <a:r>
              <a:rPr lang="en-US" sz="1100"/>
              <a:t>Page </a:t>
            </a:r>
            <a:fld id="{390AE6BA-17B1-47C0-88FC-D9530B80BAF2}" type="slidenum">
              <a:rPr lang="en-US" sz="1100"/>
              <a:pPr>
                <a:defRPr/>
              </a:pPr>
              <a:t>‹#›</a:t>
            </a:fld>
            <a:endParaRPr lang="en-US" sz="1100"/>
          </a:p>
        </p:txBody>
      </p:sp>
      <p:pic>
        <p:nvPicPr>
          <p:cNvPr id="28677" name="Picture 9" descr="logo_tagblack"/>
          <p:cNvPicPr>
            <a:picLocks noChangeAspect="1" noChangeArrowheads="1"/>
          </p:cNvPicPr>
          <p:nvPr/>
        </p:nvPicPr>
        <p:blipFill>
          <a:blip r:embed="rId2"/>
          <a:srcRect/>
          <a:stretch>
            <a:fillRect/>
          </a:stretch>
        </p:blipFill>
        <p:spPr bwMode="auto">
          <a:xfrm>
            <a:off x="5462588" y="8953500"/>
            <a:ext cx="1485900" cy="3333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4"/>
          <p:cNvSpPr>
            <a:spLocks noGrp="1" noRot="1" noChangeAspect="1" noChangeArrowheads="1" noTextEdit="1"/>
          </p:cNvSpPr>
          <p:nvPr>
            <p:ph type="sldImg" idx="2"/>
          </p:nvPr>
        </p:nvSpPr>
        <p:spPr bwMode="auto">
          <a:xfrm>
            <a:off x="1190625" y="706438"/>
            <a:ext cx="4705350" cy="3529012"/>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708025" y="4470400"/>
            <a:ext cx="5670550" cy="4233863"/>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200" name="Rectangle 8"/>
          <p:cNvSpPr>
            <a:spLocks noChangeArrowheads="1"/>
          </p:cNvSpPr>
          <p:nvPr/>
        </p:nvSpPr>
        <p:spPr bwMode="auto">
          <a:xfrm>
            <a:off x="158750" y="9136063"/>
            <a:ext cx="1289050" cy="144462"/>
          </a:xfrm>
          <a:prstGeom prst="rect">
            <a:avLst/>
          </a:prstGeom>
          <a:noFill/>
          <a:ln w="9525">
            <a:noFill/>
            <a:miter lim="800000"/>
            <a:headEnd/>
            <a:tailEnd/>
          </a:ln>
          <a:effectLst/>
        </p:spPr>
        <p:txBody>
          <a:bodyPr lIns="0" tIns="0" rIns="0" bIns="0"/>
          <a:lstStyle/>
          <a:p>
            <a:pPr>
              <a:defRPr/>
            </a:pPr>
            <a:r>
              <a:rPr lang="en-US" sz="1100"/>
              <a:t>May 22, 2008</a:t>
            </a:r>
          </a:p>
        </p:txBody>
      </p:sp>
      <p:sp>
        <p:nvSpPr>
          <p:cNvPr id="8201" name="Rectangle 9"/>
          <p:cNvSpPr>
            <a:spLocks noChangeArrowheads="1"/>
          </p:cNvSpPr>
          <p:nvPr/>
        </p:nvSpPr>
        <p:spPr bwMode="auto">
          <a:xfrm>
            <a:off x="2481263" y="9136063"/>
            <a:ext cx="2057400" cy="196850"/>
          </a:xfrm>
          <a:prstGeom prst="rect">
            <a:avLst/>
          </a:prstGeom>
          <a:noFill/>
          <a:ln w="9525">
            <a:noFill/>
            <a:miter lim="800000"/>
            <a:headEnd/>
            <a:tailEnd/>
          </a:ln>
          <a:effectLst/>
        </p:spPr>
        <p:txBody>
          <a:bodyPr lIns="0" tIns="0" rIns="0" bIns="0"/>
          <a:lstStyle/>
          <a:p>
            <a:pPr>
              <a:defRPr/>
            </a:pPr>
            <a:r>
              <a:rPr lang="en-US" sz="1100"/>
              <a:t>Presentation title</a:t>
            </a:r>
          </a:p>
        </p:txBody>
      </p:sp>
      <p:sp>
        <p:nvSpPr>
          <p:cNvPr id="8202" name="Rectangle 10"/>
          <p:cNvSpPr>
            <a:spLocks noChangeArrowheads="1"/>
          </p:cNvSpPr>
          <p:nvPr/>
        </p:nvSpPr>
        <p:spPr bwMode="auto">
          <a:xfrm>
            <a:off x="1635125" y="9136063"/>
            <a:ext cx="663575" cy="196850"/>
          </a:xfrm>
          <a:prstGeom prst="rect">
            <a:avLst/>
          </a:prstGeom>
          <a:noFill/>
          <a:ln w="9525">
            <a:noFill/>
            <a:miter lim="800000"/>
            <a:headEnd/>
            <a:tailEnd/>
          </a:ln>
          <a:effectLst/>
        </p:spPr>
        <p:txBody>
          <a:bodyPr lIns="0" tIns="0" rIns="0" bIns="0"/>
          <a:lstStyle/>
          <a:p>
            <a:pPr>
              <a:defRPr/>
            </a:pPr>
            <a:r>
              <a:rPr lang="en-US" sz="1100"/>
              <a:t>Page </a:t>
            </a:r>
            <a:fld id="{535BFA58-7F74-479A-9409-1DC706958017}" type="slidenum">
              <a:rPr lang="en-US" sz="1100"/>
              <a:pPr>
                <a:defRPr/>
              </a:pPr>
              <a:t>‹#›</a:t>
            </a:fld>
            <a:endParaRPr lang="en-US" sz="1100"/>
          </a:p>
        </p:txBody>
      </p:sp>
      <p:pic>
        <p:nvPicPr>
          <p:cNvPr id="27655" name="Picture 11" descr="logo_tagblack"/>
          <p:cNvPicPr>
            <a:picLocks noChangeAspect="1" noChangeArrowheads="1"/>
          </p:cNvPicPr>
          <p:nvPr/>
        </p:nvPicPr>
        <p:blipFill>
          <a:blip r:embed="rId2"/>
          <a:srcRect/>
          <a:stretch>
            <a:fillRect/>
          </a:stretch>
        </p:blipFill>
        <p:spPr bwMode="auto">
          <a:xfrm>
            <a:off x="5462588" y="8953500"/>
            <a:ext cx="1485900" cy="3333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buClr>
        <a:srgbClr val="FFD200"/>
      </a:buClr>
      <a:buSzPct val="75000"/>
      <a:buFont typeface="Arial" charset="0"/>
      <a:defRPr sz="1200" kern="1200">
        <a:solidFill>
          <a:schemeClr val="tx1"/>
        </a:solidFill>
        <a:latin typeface="Arial" charset="0"/>
        <a:ea typeface="+mn-ea"/>
        <a:cs typeface="+mn-cs"/>
      </a:defRPr>
    </a:lvl1pPr>
    <a:lvl2pPr marL="1588" indent="179388" algn="l" rtl="0" eaLnBrk="0" fontAlgn="base" hangingPunct="0">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2pPr>
    <a:lvl3pPr marL="360363" indent="190500" algn="l" rtl="0" eaLnBrk="0" fontAlgn="base" hangingPunct="0">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3pPr>
    <a:lvl4pPr marL="723900" indent="177800" algn="l" rtl="0" eaLnBrk="0" fontAlgn="base" hangingPunct="0">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4pPr>
    <a:lvl5pPr marL="1081088" indent="176213" algn="l" rtl="0" eaLnBrk="0" fontAlgn="base" hangingPunct="0">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Rot="1" noChangeAspect="1" noChangeArrowheads="1" noTextEdit="1"/>
          </p:cNvSpPr>
          <p:nvPr>
            <p:ph type="sldImg"/>
          </p:nvPr>
        </p:nvSpPr>
        <p:spPr>
          <a:ln/>
        </p:spPr>
      </p:sp>
      <p:sp>
        <p:nvSpPr>
          <p:cNvPr id="30722" name="Rectangle 3"/>
          <p:cNvSpPr>
            <a:spLocks noGrp="1" noChangeArrowheads="1"/>
          </p:cNvSpPr>
          <p:nvPr>
            <p:ph type="body" idx="1"/>
          </p:nvPr>
        </p:nvSpPr>
        <p:spPr>
          <a:noFill/>
          <a:ln/>
        </p:spPr>
        <p:txBody>
          <a:bodyPr/>
          <a:lstStyle/>
          <a:p>
            <a:pPr eaLnBrk="1" hangingPunct="1">
              <a:lnSpc>
                <a:spcPct val="90000"/>
              </a:lnSpc>
            </a:pPr>
            <a:r>
              <a:rPr lang="en-GB" sz="1000" smtClean="0"/>
              <a:t>For information on applying this template onto existing presentations, refer to the notes on slide 2 of this presentation.</a:t>
            </a:r>
          </a:p>
          <a:p>
            <a:pPr eaLnBrk="1" hangingPunct="1">
              <a:lnSpc>
                <a:spcPct val="90000"/>
              </a:lnSpc>
            </a:pPr>
            <a:r>
              <a:rPr lang="en-GB" sz="1000" smtClean="0"/>
              <a:t>The Input area of the Beam can be customized to reflect the content of the</a:t>
            </a:r>
            <a:br>
              <a:rPr lang="en-GB" sz="1000" smtClean="0"/>
            </a:br>
            <a:r>
              <a:rPr lang="en-GB" sz="1000" smtClean="0"/>
              <a:t>presentation. The Input area is an AutoShape with a picture fill. To change this, ensure you have the image you wish to use (ideally a </a:t>
            </a:r>
            <a:r>
              <a:rPr lang="en-GB" sz="1000" b="1" smtClean="0"/>
              <a:t>.jpg</a:t>
            </a:r>
            <a:r>
              <a:rPr lang="en-GB" sz="1000" smtClean="0"/>
              <a:t> or a </a:t>
            </a:r>
            <a:r>
              <a:rPr lang="en-GB" sz="1000" b="1" smtClean="0"/>
              <a:t>.png</a:t>
            </a:r>
            <a:r>
              <a:rPr lang="en-GB" sz="1000" smtClean="0"/>
              <a:t> file) in an accessible folder. The image should have a ratio of 1:1 to ensure it does not appear distorted.</a:t>
            </a:r>
          </a:p>
          <a:p>
            <a:pPr eaLnBrk="1" hangingPunct="1">
              <a:lnSpc>
                <a:spcPct val="90000"/>
              </a:lnSpc>
            </a:pPr>
            <a:r>
              <a:rPr lang="en-GB" sz="1000" smtClean="0"/>
              <a:t>Acceptable images for importing into the Input area of the Beam are the three approved graphics (lines), and black and white photography or illustrations which follow the principles laid out on </a:t>
            </a:r>
            <a:r>
              <a:rPr lang="en-GB" sz="1000" i="1" smtClean="0"/>
              <a:t>The Branding Zone. </a:t>
            </a:r>
            <a:r>
              <a:rPr lang="en-GB" sz="1000" smtClean="0"/>
              <a:t>Color images should never be imported into this area.</a:t>
            </a:r>
          </a:p>
          <a:p>
            <a:pPr eaLnBrk="1" hangingPunct="1">
              <a:lnSpc>
                <a:spcPct val="90000"/>
              </a:lnSpc>
            </a:pPr>
            <a:r>
              <a:rPr lang="en-GB" sz="1000" smtClean="0"/>
              <a:t>To create a thank you slide with a picture in the Input area of the Beam, duplicate this master slide and create a new master slide. If using the graphic on the title slide the same should be used on the thank you slide. If using a picture in the Input area of the Beam in the title slide, the same or different but related picture can be used on the thank you slide. </a:t>
            </a:r>
          </a:p>
          <a:p>
            <a:pPr eaLnBrk="1" hangingPunct="1">
              <a:lnSpc>
                <a:spcPct val="90000"/>
              </a:lnSpc>
            </a:pPr>
            <a:r>
              <a:rPr lang="en-GB" sz="1000" smtClean="0"/>
              <a:t>Customize the Input area of the Beam as described below. </a:t>
            </a:r>
          </a:p>
          <a:p>
            <a:pPr lvl="1" eaLnBrk="1" hangingPunct="1">
              <a:lnSpc>
                <a:spcPct val="90000"/>
              </a:lnSpc>
            </a:pPr>
            <a:r>
              <a:rPr lang="en-GB" sz="1000" smtClean="0"/>
              <a:t>Click on the </a:t>
            </a:r>
            <a:r>
              <a:rPr lang="en-GB" sz="1000" b="1" smtClean="0"/>
              <a:t>View</a:t>
            </a:r>
            <a:r>
              <a:rPr lang="en-GB" sz="1000" smtClean="0"/>
              <a:t> tab from the menu bar and select </a:t>
            </a:r>
            <a:r>
              <a:rPr lang="en-GB" sz="1000" b="1" smtClean="0"/>
              <a:t>Master&gt;Slide Master</a:t>
            </a:r>
          </a:p>
          <a:p>
            <a:pPr lvl="1" eaLnBrk="1" hangingPunct="1">
              <a:lnSpc>
                <a:spcPct val="90000"/>
              </a:lnSpc>
            </a:pPr>
            <a:r>
              <a:rPr lang="en-GB" sz="1000" smtClean="0"/>
              <a:t>Right-click on the Input graphic and select </a:t>
            </a:r>
            <a:r>
              <a:rPr lang="en-GB" sz="1000" b="1" smtClean="0"/>
              <a:t>Format AutoShape</a:t>
            </a:r>
          </a:p>
          <a:p>
            <a:pPr lvl="1" eaLnBrk="1" hangingPunct="1">
              <a:lnSpc>
                <a:spcPct val="90000"/>
              </a:lnSpc>
            </a:pPr>
            <a:r>
              <a:rPr lang="en-GB" sz="1000" smtClean="0"/>
              <a:t>From the </a:t>
            </a:r>
            <a:r>
              <a:rPr lang="en-GB" sz="1000" b="1" smtClean="0"/>
              <a:t>Fill</a:t>
            </a:r>
            <a:r>
              <a:rPr lang="en-GB" sz="1000" smtClean="0"/>
              <a:t> menu, under the </a:t>
            </a:r>
            <a:r>
              <a:rPr lang="en-GB" sz="1000" b="1" smtClean="0"/>
              <a:t>Color and Lines</a:t>
            </a:r>
            <a:r>
              <a:rPr lang="en-GB" sz="1000" smtClean="0"/>
              <a:t> tab, click on the drop-down arrow next to </a:t>
            </a:r>
            <a:r>
              <a:rPr lang="en-GB" sz="1000" b="1" smtClean="0"/>
              <a:t>Color</a:t>
            </a:r>
            <a:r>
              <a:rPr lang="en-GB" sz="1000" smtClean="0"/>
              <a:t> and select the </a:t>
            </a:r>
            <a:r>
              <a:rPr lang="en-GB" sz="1000" b="1" smtClean="0"/>
              <a:t>Fill Effects</a:t>
            </a:r>
            <a:r>
              <a:rPr lang="en-GB" sz="1000" smtClean="0"/>
              <a:t> menu</a:t>
            </a:r>
          </a:p>
          <a:p>
            <a:pPr lvl="1" eaLnBrk="1" hangingPunct="1">
              <a:lnSpc>
                <a:spcPct val="90000"/>
              </a:lnSpc>
            </a:pPr>
            <a:r>
              <a:rPr lang="en-GB" sz="1000" smtClean="0"/>
              <a:t>From the </a:t>
            </a:r>
            <a:r>
              <a:rPr lang="en-GB" sz="1000" b="1" smtClean="0"/>
              <a:t>Picture</a:t>
            </a:r>
            <a:r>
              <a:rPr lang="en-GB" sz="1000" smtClean="0"/>
              <a:t> tab, click on </a:t>
            </a:r>
            <a:r>
              <a:rPr lang="en-GB" sz="1000" b="1" smtClean="0"/>
              <a:t>Select Picture</a:t>
            </a:r>
            <a:r>
              <a:rPr lang="en-GB" sz="1000" smtClean="0"/>
              <a:t>. Navigate to the folder containing the image you wish to insert in the Input area. Highlight the image and tick the </a:t>
            </a:r>
            <a:r>
              <a:rPr lang="en-GB" sz="1000" b="1" smtClean="0"/>
              <a:t>Lock picture aspect ratio</a:t>
            </a:r>
            <a:r>
              <a:rPr lang="en-GB" sz="1000" smtClean="0"/>
              <a:t> box. Click on </a:t>
            </a:r>
            <a:r>
              <a:rPr lang="en-GB" sz="1000" b="1" smtClean="0"/>
              <a:t>OK</a:t>
            </a:r>
            <a:r>
              <a:rPr lang="en-GB" sz="1000" smtClean="0"/>
              <a:t>.</a:t>
            </a:r>
          </a:p>
          <a:p>
            <a:pPr lvl="1" eaLnBrk="1" hangingPunct="1">
              <a:lnSpc>
                <a:spcPct val="90000"/>
              </a:lnSpc>
            </a:pPr>
            <a:r>
              <a:rPr lang="en-GB" sz="1000" smtClean="0"/>
              <a:t>You can now preview the image before continuing. If you are happy with how it looks, click </a:t>
            </a:r>
            <a:r>
              <a:rPr lang="en-GB" sz="1000" b="1" smtClean="0"/>
              <a:t>Ok</a:t>
            </a:r>
            <a:r>
              <a:rPr lang="en-GB" sz="1000" smtClean="0"/>
              <a:t> to continue. Otherwise, repeat the process until you are happy with your selected image</a:t>
            </a:r>
          </a:p>
          <a:p>
            <a:pPr lvl="1" eaLnBrk="1" hangingPunct="1">
              <a:lnSpc>
                <a:spcPct val="90000"/>
              </a:lnSpc>
            </a:pPr>
            <a:r>
              <a:rPr lang="en-GB" sz="1000" smtClean="0"/>
              <a:t>To exit from </a:t>
            </a:r>
            <a:r>
              <a:rPr lang="en-GB" sz="1000" b="1" smtClean="0"/>
              <a:t>Master View</a:t>
            </a:r>
            <a:r>
              <a:rPr lang="en-GB" sz="1000" smtClean="0"/>
              <a:t>, click on </a:t>
            </a:r>
            <a:r>
              <a:rPr lang="en-GB" sz="1000" b="1" smtClean="0"/>
              <a:t>View&gt;Normal</a:t>
            </a:r>
            <a:r>
              <a:rPr lang="en-GB" sz="1000" smtClean="0"/>
              <a:t>. The change you made to the Input graphic should now be visible on the title slide</a:t>
            </a:r>
            <a:endParaRPr lang="en-US" sz="10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Rot="1" noChangeAspect="1" noChangeArrowheads="1" noTextEdit="1"/>
          </p:cNvSpPr>
          <p:nvPr>
            <p:ph type="sldImg"/>
          </p:nvPr>
        </p:nvSpPr>
        <p:spPr>
          <a:ln/>
        </p:spPr>
      </p:sp>
      <p:sp>
        <p:nvSpPr>
          <p:cNvPr id="32770" name="Rectangle 3"/>
          <p:cNvSpPr>
            <a:spLocks noGrp="1" noChangeArrowheads="1"/>
          </p:cNvSpPr>
          <p:nvPr>
            <p:ph type="body" idx="1"/>
          </p:nvPr>
        </p:nvSpPr>
        <p:spPr>
          <a:noFill/>
          <a:ln/>
        </p:spPr>
        <p:txBody>
          <a:bodyPr/>
          <a:lstStyle/>
          <a:p>
            <a:pPr eaLnBrk="1" hangingPunct="1"/>
            <a:r>
              <a:rPr lang="en-GB" smtClean="0"/>
              <a:t>It is possible to apply this template to exiting presentations.</a:t>
            </a:r>
          </a:p>
          <a:p>
            <a:pPr lvl="1" indent="177800" eaLnBrk="1" hangingPunct="1"/>
            <a:r>
              <a:rPr lang="en-GB" smtClean="0"/>
              <a:t>Have the latest presentation template open</a:t>
            </a:r>
          </a:p>
          <a:p>
            <a:pPr lvl="1" indent="177800" eaLnBrk="1" hangingPunct="1"/>
            <a:r>
              <a:rPr lang="en-GB" smtClean="0"/>
              <a:t>Click on the </a:t>
            </a:r>
            <a:r>
              <a:rPr lang="en-GB" b="1" smtClean="0"/>
              <a:t>View</a:t>
            </a:r>
            <a:r>
              <a:rPr lang="en-GB" smtClean="0"/>
              <a:t> tab and select </a:t>
            </a:r>
            <a:r>
              <a:rPr lang="en-GB" b="1" smtClean="0"/>
              <a:t>Normal </a:t>
            </a:r>
            <a:endParaRPr lang="en-GB" smtClean="0"/>
          </a:p>
          <a:p>
            <a:pPr lvl="1" indent="177800" eaLnBrk="1" hangingPunct="1"/>
            <a:r>
              <a:rPr lang="en-GB" smtClean="0"/>
              <a:t>Delete all unwanted slides</a:t>
            </a:r>
          </a:p>
          <a:p>
            <a:pPr lvl="1" indent="177800" eaLnBrk="1" hangingPunct="1"/>
            <a:r>
              <a:rPr lang="en-GB" smtClean="0"/>
              <a:t>Click on the </a:t>
            </a:r>
            <a:r>
              <a:rPr lang="en-GB" b="1" smtClean="0"/>
              <a:t>Insert</a:t>
            </a:r>
            <a:r>
              <a:rPr lang="en-GB" smtClean="0"/>
              <a:t> tab from the menu bar and select </a:t>
            </a:r>
            <a:r>
              <a:rPr lang="en-GB" b="1" smtClean="0"/>
              <a:t>Slides from Files</a:t>
            </a:r>
          </a:p>
          <a:p>
            <a:pPr lvl="1" indent="177800" eaLnBrk="1" hangingPunct="1"/>
            <a:r>
              <a:rPr lang="en-GB" smtClean="0"/>
              <a:t>Click on </a:t>
            </a:r>
            <a:r>
              <a:rPr lang="en-GB" b="1" smtClean="0"/>
              <a:t>Browse</a:t>
            </a:r>
            <a:r>
              <a:rPr lang="en-GB" smtClean="0"/>
              <a:t>. Navigate to the presentation you wish to update with the new template. Highlight the presentation and click </a:t>
            </a:r>
            <a:r>
              <a:rPr lang="en-GB" b="1" smtClean="0"/>
              <a:t>Open</a:t>
            </a:r>
            <a:r>
              <a:rPr lang="en-GB" smtClean="0"/>
              <a:t> </a:t>
            </a:r>
          </a:p>
          <a:p>
            <a:pPr lvl="1" indent="177800" eaLnBrk="1" hangingPunct="1"/>
            <a:r>
              <a:rPr lang="en-GB" smtClean="0"/>
              <a:t>Wait for the slides from the presentation to load and click on </a:t>
            </a:r>
            <a:r>
              <a:rPr lang="en-GB" b="1" smtClean="0"/>
              <a:t>Insert All</a:t>
            </a:r>
            <a:r>
              <a:rPr lang="en-GB" smtClean="0"/>
              <a:t>. Then click </a:t>
            </a:r>
            <a:r>
              <a:rPr lang="en-GB" b="1" smtClean="0"/>
              <a:t>Close</a:t>
            </a:r>
          </a:p>
          <a:p>
            <a:pPr lvl="1" indent="177800" eaLnBrk="1" hangingPunct="1"/>
            <a:r>
              <a:rPr lang="en-GB" smtClean="0"/>
              <a:t>Check the inserted slides to ensure that the most appropriate master slide has been used on each slide </a:t>
            </a:r>
          </a:p>
          <a:p>
            <a:pPr lvl="1" indent="177800" eaLnBrk="1" hangingPunct="1"/>
            <a:r>
              <a:rPr lang="en-GB" smtClean="0"/>
              <a:t>To change the master applied to a slide select the slide you wish to apply a different master to then click on the </a:t>
            </a:r>
            <a:r>
              <a:rPr lang="en-GB" b="1" smtClean="0"/>
              <a:t>Format</a:t>
            </a:r>
            <a:r>
              <a:rPr lang="en-GB" smtClean="0"/>
              <a:t> tab from the menu bar and select </a:t>
            </a:r>
            <a:r>
              <a:rPr lang="en-GB" b="1" smtClean="0"/>
              <a:t>Slide Design</a:t>
            </a:r>
          </a:p>
          <a:p>
            <a:pPr lvl="1" indent="177800" eaLnBrk="1" hangingPunct="1"/>
            <a:r>
              <a:rPr lang="en-GB" smtClean="0"/>
              <a:t>From the </a:t>
            </a:r>
            <a:r>
              <a:rPr lang="en-GB" b="1" smtClean="0"/>
              <a:t>Used in This Presentation</a:t>
            </a:r>
            <a:r>
              <a:rPr lang="en-GB" smtClean="0"/>
              <a:t> section choose the master you wish to apply to the slide and hover over it to reveal a drop-down arrow. Click on the arrow and select </a:t>
            </a:r>
            <a:r>
              <a:rPr lang="en-GB" b="1" smtClean="0"/>
              <a:t>Apply to Selected Slides</a:t>
            </a:r>
          </a:p>
          <a:p>
            <a:pPr eaLnBrk="1" hangingPunct="1"/>
            <a:r>
              <a:rPr lang="en-GB" smtClean="0"/>
              <a:t>It is important to thoroughly check the presentation to ensure that no further formatting is needed.</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srcRect/>
          <a:stretch>
            <a:fillRect/>
          </a:stretch>
        </p:blipFill>
        <p:spPr bwMode="auto">
          <a:xfrm>
            <a:off x="3076575" y="5568950"/>
            <a:ext cx="2170113" cy="1173163"/>
          </a:xfrm>
          <a:prstGeom prst="rect">
            <a:avLst/>
          </a:prstGeom>
          <a:noFill/>
          <a:ln w="9525">
            <a:noFill/>
            <a:miter lim="800000"/>
            <a:headEnd/>
            <a:tailEnd/>
          </a:ln>
        </p:spPr>
      </p:pic>
      <p:pic>
        <p:nvPicPr>
          <p:cNvPr id="5" name="Picture 4"/>
          <p:cNvPicPr>
            <a:picLocks noChangeAspect="1" noChangeArrowheads="1"/>
          </p:cNvPicPr>
          <p:nvPr userDrawn="1"/>
        </p:nvPicPr>
        <p:blipFill>
          <a:blip r:embed="rId3"/>
          <a:srcRect/>
          <a:stretch>
            <a:fillRect/>
          </a:stretch>
        </p:blipFill>
        <p:spPr bwMode="auto">
          <a:xfrm>
            <a:off x="0" y="1328738"/>
            <a:ext cx="8604250" cy="947737"/>
          </a:xfrm>
          <a:prstGeom prst="rect">
            <a:avLst/>
          </a:prstGeom>
          <a:noFill/>
          <a:ln w="9525">
            <a:noFill/>
            <a:miter lim="800000"/>
            <a:headEnd/>
            <a:tailEnd/>
          </a:ln>
        </p:spPr>
      </p:pic>
      <p:sp>
        <p:nvSpPr>
          <p:cNvPr id="3074" name="Rectangle 2"/>
          <p:cNvSpPr>
            <a:spLocks noGrp="1" noChangeArrowheads="1"/>
          </p:cNvSpPr>
          <p:nvPr>
            <p:ph type="ctrTitle"/>
          </p:nvPr>
        </p:nvSpPr>
        <p:spPr>
          <a:xfrm>
            <a:off x="3059113" y="3457575"/>
            <a:ext cx="5541962" cy="908050"/>
          </a:xfrm>
        </p:spPr>
        <p:txBody>
          <a:bodyPr tIns="0"/>
          <a:lstStyle>
            <a:lvl1pPr>
              <a:defRPr sz="4400"/>
            </a:lvl1pPr>
          </a:lstStyle>
          <a:p>
            <a:endParaRPr lang="en-US" dirty="0"/>
          </a:p>
        </p:txBody>
      </p:sp>
      <p:sp>
        <p:nvSpPr>
          <p:cNvPr id="3075" name="Rectangle 3"/>
          <p:cNvSpPr>
            <a:spLocks noGrp="1" noChangeArrowheads="1"/>
          </p:cNvSpPr>
          <p:nvPr>
            <p:ph type="subTitle" idx="1"/>
          </p:nvPr>
        </p:nvSpPr>
        <p:spPr>
          <a:xfrm>
            <a:off x="3062288" y="4653136"/>
            <a:ext cx="5541962" cy="720552"/>
          </a:xfrm>
        </p:spPr>
        <p:txBody>
          <a:bodyPr/>
          <a:lstStyle>
            <a:lvl1pPr marL="0" indent="0">
              <a:lnSpc>
                <a:spcPct val="85000"/>
              </a:lnSpc>
              <a:buFont typeface="Arial" charset="0"/>
              <a:buNone/>
              <a:defRPr sz="1600"/>
            </a:lvl1p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2575" y="200025"/>
            <a:ext cx="2057400" cy="57324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00025"/>
            <a:ext cx="6024562" cy="57324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srcRect/>
          <a:stretch>
            <a:fillRect/>
          </a:stretch>
        </p:blipFill>
        <p:spPr bwMode="auto">
          <a:xfrm>
            <a:off x="3076575" y="5568950"/>
            <a:ext cx="2170113" cy="1173163"/>
          </a:xfrm>
          <a:prstGeom prst="rect">
            <a:avLst/>
          </a:prstGeom>
          <a:noFill/>
          <a:ln w="9525">
            <a:noFill/>
            <a:miter lim="800000"/>
            <a:headEnd/>
            <a:tailEnd/>
          </a:ln>
        </p:spPr>
      </p:pic>
      <p:pic>
        <p:nvPicPr>
          <p:cNvPr id="5" name="Picture 4"/>
          <p:cNvPicPr>
            <a:picLocks noChangeAspect="1" noChangeArrowheads="1"/>
          </p:cNvPicPr>
          <p:nvPr userDrawn="1"/>
        </p:nvPicPr>
        <p:blipFill>
          <a:blip r:embed="rId3"/>
          <a:srcRect/>
          <a:stretch>
            <a:fillRect/>
          </a:stretch>
        </p:blipFill>
        <p:spPr bwMode="auto">
          <a:xfrm>
            <a:off x="0" y="1328738"/>
            <a:ext cx="8604250" cy="947737"/>
          </a:xfrm>
          <a:prstGeom prst="rect">
            <a:avLst/>
          </a:prstGeom>
          <a:noFill/>
          <a:ln w="9525">
            <a:noFill/>
            <a:miter lim="800000"/>
            <a:headEnd/>
            <a:tailEnd/>
          </a:ln>
        </p:spPr>
      </p:pic>
      <p:sp>
        <p:nvSpPr>
          <p:cNvPr id="3074" name="Rectangle 2"/>
          <p:cNvSpPr>
            <a:spLocks noGrp="1" noChangeArrowheads="1"/>
          </p:cNvSpPr>
          <p:nvPr>
            <p:ph type="ctrTitle"/>
          </p:nvPr>
        </p:nvSpPr>
        <p:spPr>
          <a:xfrm>
            <a:off x="3059113" y="3457575"/>
            <a:ext cx="5541962" cy="908050"/>
          </a:xfrm>
          <a:prstGeom prst="rect">
            <a:avLst/>
          </a:prstGeom>
        </p:spPr>
        <p:txBody>
          <a:bodyPr tIns="0"/>
          <a:lstStyle>
            <a:lvl1pPr>
              <a:defRPr sz="4400"/>
            </a:lvl1pPr>
          </a:lstStyle>
          <a:p>
            <a:endParaRPr lang="en-US" dirty="0"/>
          </a:p>
        </p:txBody>
      </p:sp>
      <p:sp>
        <p:nvSpPr>
          <p:cNvPr id="3075" name="Rectangle 3"/>
          <p:cNvSpPr>
            <a:spLocks noGrp="1" noChangeArrowheads="1"/>
          </p:cNvSpPr>
          <p:nvPr>
            <p:ph type="subTitle" idx="1"/>
          </p:nvPr>
        </p:nvSpPr>
        <p:spPr>
          <a:xfrm>
            <a:off x="3062288" y="4653136"/>
            <a:ext cx="5541962" cy="720552"/>
          </a:xfrm>
        </p:spPr>
        <p:txBody>
          <a:bodyPr/>
          <a:lstStyle>
            <a:lvl1pPr marL="0" indent="0">
              <a:lnSpc>
                <a:spcPct val="85000"/>
              </a:lnSpc>
              <a:buFont typeface="Arial" charset="0"/>
              <a:buNone/>
              <a:defRPr sz="1600"/>
            </a:lvl1pPr>
          </a:lstStyle>
          <a:p>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00025"/>
            <a:ext cx="7560841" cy="863600"/>
          </a:xfrm>
          <a:prstGeom prst="rect">
            <a:avLst/>
          </a:prstGeo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lIns="0"/>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412875"/>
            <a:ext cx="4040187"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12875"/>
            <a:ext cx="404177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00025"/>
            <a:ext cx="7560841" cy="863600"/>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2575" y="200025"/>
            <a:ext cx="2057400" cy="5732463"/>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00025"/>
            <a:ext cx="6024562" cy="57324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412875"/>
            <a:ext cx="4040187"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12875"/>
            <a:ext cx="404177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188913"/>
            <a:ext cx="8221662" cy="874712"/>
          </a:xfrm>
          <a:prstGeom prst="rect">
            <a:avLst/>
          </a:prstGeom>
          <a:noFill/>
          <a:ln w="9525">
            <a:noFill/>
            <a:miter lim="800000"/>
            <a:headEnd/>
            <a:tailEnd/>
          </a:ln>
        </p:spPr>
        <p:txBody>
          <a:bodyPr vert="horz" wrap="square" lIns="0" tIns="36000" rIns="0" bIns="0"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5613" y="1412875"/>
            <a:ext cx="8234362" cy="451961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2" name="Rectangle 8"/>
          <p:cNvSpPr>
            <a:spLocks noChangeArrowheads="1"/>
          </p:cNvSpPr>
          <p:nvPr/>
        </p:nvSpPr>
        <p:spPr bwMode="auto">
          <a:xfrm>
            <a:off x="2784475" y="6419850"/>
            <a:ext cx="2057400" cy="196850"/>
          </a:xfrm>
          <a:prstGeom prst="rect">
            <a:avLst/>
          </a:prstGeom>
          <a:noFill/>
          <a:ln w="9525">
            <a:noFill/>
            <a:miter lim="800000"/>
            <a:headEnd/>
            <a:tailEnd/>
          </a:ln>
          <a:effectLst/>
        </p:spPr>
        <p:txBody>
          <a:bodyPr lIns="0" tIns="0" rIns="0" bIns="0"/>
          <a:lstStyle/>
          <a:p>
            <a:pPr>
              <a:defRPr/>
            </a:pPr>
            <a:r>
              <a:rPr lang="cs-CZ" sz="1100" dirty="0">
                <a:solidFill>
                  <a:srgbClr val="000000"/>
                </a:solidFill>
              </a:rPr>
              <a:t>Informační průmysl 2011</a:t>
            </a:r>
            <a:endParaRPr lang="en-US" sz="1100" dirty="0">
              <a:solidFill>
                <a:srgbClr val="000000"/>
              </a:solidFill>
            </a:endParaRPr>
          </a:p>
        </p:txBody>
      </p:sp>
      <p:sp>
        <p:nvSpPr>
          <p:cNvPr id="1033" name="Rectangle 9"/>
          <p:cNvSpPr>
            <a:spLocks noChangeArrowheads="1"/>
          </p:cNvSpPr>
          <p:nvPr/>
        </p:nvSpPr>
        <p:spPr bwMode="auto">
          <a:xfrm>
            <a:off x="457200" y="6419850"/>
            <a:ext cx="663575" cy="196850"/>
          </a:xfrm>
          <a:prstGeom prst="rect">
            <a:avLst/>
          </a:prstGeom>
          <a:noFill/>
          <a:ln w="9525">
            <a:noFill/>
            <a:miter lim="800000"/>
            <a:headEnd/>
            <a:tailEnd/>
          </a:ln>
          <a:effectLst/>
        </p:spPr>
        <p:txBody>
          <a:bodyPr lIns="0" tIns="0" rIns="0" bIns="0"/>
          <a:lstStyle/>
          <a:p>
            <a:pPr>
              <a:defRPr/>
            </a:pPr>
            <a:r>
              <a:rPr lang="en-US" sz="1100">
                <a:solidFill>
                  <a:srgbClr val="000000"/>
                </a:solidFill>
              </a:rPr>
              <a:t>Page </a:t>
            </a:r>
            <a:fld id="{85F06574-B641-4029-83A3-74B36037EC61}" type="slidenum">
              <a:rPr lang="en-US" sz="1100">
                <a:solidFill>
                  <a:srgbClr val="000000"/>
                </a:solidFill>
              </a:rPr>
              <a:pPr>
                <a:defRPr/>
              </a:pPr>
              <a:t>‹#›</a:t>
            </a:fld>
            <a:endParaRPr lang="en-US" sz="1100">
              <a:solidFill>
                <a:srgbClr val="000000"/>
              </a:solidFill>
            </a:endParaRPr>
          </a:p>
        </p:txBody>
      </p:sp>
      <p:sp>
        <p:nvSpPr>
          <p:cNvPr id="1035" name="Line 11"/>
          <p:cNvSpPr>
            <a:spLocks noChangeShapeType="1"/>
          </p:cNvSpPr>
          <p:nvPr/>
        </p:nvSpPr>
        <p:spPr bwMode="auto">
          <a:xfrm>
            <a:off x="455613" y="6243638"/>
            <a:ext cx="8229600" cy="0"/>
          </a:xfrm>
          <a:prstGeom prst="line">
            <a:avLst/>
          </a:prstGeom>
          <a:noFill/>
          <a:ln w="3175">
            <a:solidFill>
              <a:srgbClr val="646464"/>
            </a:solidFill>
            <a:round/>
            <a:headEnd/>
            <a:tailEnd/>
          </a:ln>
          <a:effectLst/>
        </p:spPr>
        <p:txBody>
          <a:bodyPr wrap="none" anchor="ctr"/>
          <a:lstStyle/>
          <a:p>
            <a:pPr>
              <a:defRPr/>
            </a:pPr>
            <a:endParaRPr lang="en-US">
              <a:cs typeface="+mn-cs"/>
            </a:endParaRPr>
          </a:p>
        </p:txBody>
      </p:sp>
      <p:sp>
        <p:nvSpPr>
          <p:cNvPr id="1036" name="Line 12"/>
          <p:cNvSpPr>
            <a:spLocks noChangeShapeType="1"/>
          </p:cNvSpPr>
          <p:nvPr/>
        </p:nvSpPr>
        <p:spPr bwMode="auto">
          <a:xfrm>
            <a:off x="468313" y="187325"/>
            <a:ext cx="8207375" cy="12700"/>
          </a:xfrm>
          <a:prstGeom prst="line">
            <a:avLst/>
          </a:prstGeom>
          <a:noFill/>
          <a:ln w="6350">
            <a:solidFill>
              <a:srgbClr val="646464"/>
            </a:solidFill>
            <a:round/>
            <a:headEnd/>
            <a:tailEnd/>
          </a:ln>
          <a:effectLst/>
        </p:spPr>
        <p:txBody>
          <a:bodyPr wrap="none" anchor="ctr"/>
          <a:lstStyle/>
          <a:p>
            <a:pPr>
              <a:defRPr/>
            </a:pPr>
            <a:endParaRPr lang="en-US">
              <a:cs typeface="+mn-cs"/>
            </a:endParaRPr>
          </a:p>
        </p:txBody>
      </p:sp>
      <p:pic>
        <p:nvPicPr>
          <p:cNvPr id="2" name="Picture 2"/>
          <p:cNvPicPr>
            <a:picLocks noChangeAspect="1" noChangeArrowheads="1"/>
          </p:cNvPicPr>
          <p:nvPr userDrawn="1"/>
        </p:nvPicPr>
        <p:blipFill>
          <a:blip r:embed="rId14"/>
          <a:srcRect/>
          <a:stretch>
            <a:fillRect/>
          </a:stretch>
        </p:blipFill>
        <p:spPr bwMode="auto">
          <a:xfrm>
            <a:off x="7546975" y="6381750"/>
            <a:ext cx="1143000" cy="342900"/>
          </a:xfrm>
          <a:prstGeom prst="rect">
            <a:avLst/>
          </a:prstGeom>
          <a:noFill/>
          <a:ln w="9525">
            <a:noFill/>
            <a:miter lim="800000"/>
            <a:headEnd/>
            <a:tailEnd/>
          </a:ln>
        </p:spPr>
      </p:pic>
      <p:sp>
        <p:nvSpPr>
          <p:cNvPr id="12" name="Rectangle 8"/>
          <p:cNvSpPr>
            <a:spLocks noChangeArrowheads="1"/>
          </p:cNvSpPr>
          <p:nvPr userDrawn="1"/>
        </p:nvSpPr>
        <p:spPr bwMode="auto">
          <a:xfrm>
            <a:off x="6543675" y="6356350"/>
            <a:ext cx="1250950" cy="434975"/>
          </a:xfrm>
          <a:prstGeom prst="rect">
            <a:avLst/>
          </a:prstGeom>
          <a:noFill/>
          <a:ln w="9525">
            <a:noFill/>
            <a:miter lim="800000"/>
            <a:headEnd/>
            <a:tailEnd/>
          </a:ln>
          <a:effectLst/>
        </p:spPr>
        <p:txBody>
          <a:bodyPr lIns="0" tIns="0" rIns="0" bIns="0"/>
          <a:lstStyle/>
          <a:p>
            <a:pPr>
              <a:defRPr/>
            </a:pPr>
            <a:r>
              <a:rPr lang="cs-CZ" sz="1000" dirty="0">
                <a:solidFill>
                  <a:srgbClr val="000000"/>
                </a:solidFill>
              </a:rPr>
              <a:t>Petr Šmejkal, 43262@</a:t>
            </a:r>
            <a:r>
              <a:rPr lang="cs-CZ" sz="1000" dirty="0" err="1">
                <a:solidFill>
                  <a:srgbClr val="000000"/>
                </a:solidFill>
              </a:rPr>
              <a:t>muni.cz</a:t>
            </a:r>
            <a:endParaRPr lang="en-US" sz="1000" dirty="0">
              <a:solidFill>
                <a:srgbClr val="000000"/>
              </a:solidFill>
            </a:endParaRPr>
          </a:p>
        </p:txBody>
      </p:sp>
      <p:sp>
        <p:nvSpPr>
          <p:cNvPr id="1034" name="Line 10"/>
          <p:cNvSpPr>
            <a:spLocks noChangeShapeType="1"/>
          </p:cNvSpPr>
          <p:nvPr/>
        </p:nvSpPr>
        <p:spPr bwMode="auto">
          <a:xfrm>
            <a:off x="455613" y="1052513"/>
            <a:ext cx="8229600" cy="0"/>
          </a:xfrm>
          <a:prstGeom prst="line">
            <a:avLst/>
          </a:prstGeom>
          <a:ln w="19050">
            <a:solidFill>
              <a:srgbClr val="DC2828">
                <a:alpha val="80000"/>
              </a:srgbClr>
            </a:solidFill>
            <a:headEnd/>
            <a:tailEnd/>
          </a:ln>
          <a:effectLst>
            <a:outerShdw blurRad="50800" dist="38100" dir="5400000" algn="t" rotWithShape="0">
              <a:prstClr val="black">
                <a:alpha val="40000"/>
              </a:prstClr>
            </a:outerShdw>
          </a:effectLst>
        </p:spPr>
        <p:style>
          <a:lnRef idx="1">
            <a:schemeClr val="accent4"/>
          </a:lnRef>
          <a:fillRef idx="0">
            <a:schemeClr val="accent4"/>
          </a:fillRef>
          <a:effectRef idx="0">
            <a:schemeClr val="accent4"/>
          </a:effectRef>
          <a:fontRef idx="minor">
            <a:schemeClr val="tx1"/>
          </a:fontRef>
        </p:style>
        <p:txBody>
          <a:bodyPr wrap="none" anchor="ctr"/>
          <a:lstStyle/>
          <a:p>
            <a:pPr>
              <a:defRPr/>
            </a:pPr>
            <a:endParaRPr lang="en-US"/>
          </a:p>
        </p:txBody>
      </p:sp>
      <p:pic>
        <p:nvPicPr>
          <p:cNvPr id="3" name="Picture 4"/>
          <p:cNvPicPr>
            <a:picLocks noChangeAspect="1" noChangeArrowheads="1"/>
          </p:cNvPicPr>
          <p:nvPr userDrawn="1"/>
        </p:nvPicPr>
        <p:blipFill>
          <a:blip r:embed="rId15"/>
          <a:srcRect/>
          <a:stretch>
            <a:fillRect/>
          </a:stretch>
        </p:blipFill>
        <p:spPr bwMode="auto">
          <a:xfrm rot="10800000" flipH="1" flipV="1">
            <a:off x="5472113" y="620713"/>
            <a:ext cx="3671887" cy="2873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5" r:id="rId1"/>
    <p:sldLayoutId id="2147483683" r:id="rId2"/>
    <p:sldLayoutId id="2147483682" r:id="rId3"/>
    <p:sldLayoutId id="2147483681" r:id="rId4"/>
    <p:sldLayoutId id="2147483680" r:id="rId5"/>
    <p:sldLayoutId id="2147483679" r:id="rId6"/>
    <p:sldLayoutId id="2147483678" r:id="rId7"/>
    <p:sldLayoutId id="2147483677" r:id="rId8"/>
    <p:sldLayoutId id="2147483676" r:id="rId9"/>
    <p:sldLayoutId id="2147483675" r:id="rId10"/>
    <p:sldLayoutId id="2147483674" r:id="rId11"/>
    <p:sldLayoutId id="2147483673" r:id="rId12"/>
  </p:sldLayoutIdLst>
  <p:timing>
    <p:tnLst>
      <p:par>
        <p:cTn id="1" dur="indefinite" restart="never" nodeType="tmRoot"/>
      </p:par>
    </p:tnLst>
  </p:timing>
  <p:txStyles>
    <p:titleStyle>
      <a:lvl1pPr algn="l" rtl="0" fontAlgn="base">
        <a:lnSpc>
          <a:spcPct val="85000"/>
        </a:lnSpc>
        <a:spcBef>
          <a:spcPct val="0"/>
        </a:spcBef>
        <a:spcAft>
          <a:spcPct val="0"/>
        </a:spcAft>
        <a:defRPr sz="3000" b="1">
          <a:solidFill>
            <a:srgbClr val="646464"/>
          </a:solidFill>
          <a:latin typeface="+mj-lt"/>
          <a:ea typeface="+mj-ea"/>
          <a:cs typeface="+mj-cs"/>
        </a:defRPr>
      </a:lvl1pPr>
      <a:lvl2pPr algn="l" rtl="0" fontAlgn="base">
        <a:lnSpc>
          <a:spcPct val="85000"/>
        </a:lnSpc>
        <a:spcBef>
          <a:spcPct val="0"/>
        </a:spcBef>
        <a:spcAft>
          <a:spcPct val="0"/>
        </a:spcAft>
        <a:defRPr sz="3000" b="1">
          <a:solidFill>
            <a:srgbClr val="646464"/>
          </a:solidFill>
          <a:latin typeface="Arial" charset="0"/>
        </a:defRPr>
      </a:lvl2pPr>
      <a:lvl3pPr algn="l" rtl="0" fontAlgn="base">
        <a:lnSpc>
          <a:spcPct val="85000"/>
        </a:lnSpc>
        <a:spcBef>
          <a:spcPct val="0"/>
        </a:spcBef>
        <a:spcAft>
          <a:spcPct val="0"/>
        </a:spcAft>
        <a:defRPr sz="3000" b="1">
          <a:solidFill>
            <a:srgbClr val="646464"/>
          </a:solidFill>
          <a:latin typeface="Arial" charset="0"/>
        </a:defRPr>
      </a:lvl3pPr>
      <a:lvl4pPr algn="l" rtl="0" fontAlgn="base">
        <a:lnSpc>
          <a:spcPct val="85000"/>
        </a:lnSpc>
        <a:spcBef>
          <a:spcPct val="0"/>
        </a:spcBef>
        <a:spcAft>
          <a:spcPct val="0"/>
        </a:spcAft>
        <a:defRPr sz="3000" b="1">
          <a:solidFill>
            <a:srgbClr val="646464"/>
          </a:solidFill>
          <a:latin typeface="Arial" charset="0"/>
        </a:defRPr>
      </a:lvl4pPr>
      <a:lvl5pPr algn="l" rtl="0" fontAlgn="base">
        <a:lnSpc>
          <a:spcPct val="85000"/>
        </a:lnSpc>
        <a:spcBef>
          <a:spcPct val="0"/>
        </a:spcBef>
        <a:spcAft>
          <a:spcPct val="0"/>
        </a:spcAft>
        <a:defRPr sz="3000" b="1">
          <a:solidFill>
            <a:srgbClr val="646464"/>
          </a:solidFill>
          <a:latin typeface="Arial" charset="0"/>
        </a:defRPr>
      </a:lvl5pPr>
      <a:lvl6pPr marL="457200" algn="l" rtl="0" eaLnBrk="1" fontAlgn="base" hangingPunct="1">
        <a:lnSpc>
          <a:spcPct val="85000"/>
        </a:lnSpc>
        <a:spcBef>
          <a:spcPct val="0"/>
        </a:spcBef>
        <a:spcAft>
          <a:spcPct val="0"/>
        </a:spcAft>
        <a:defRPr sz="3000" b="1">
          <a:solidFill>
            <a:srgbClr val="646464"/>
          </a:solidFill>
          <a:latin typeface="Arial" charset="0"/>
        </a:defRPr>
      </a:lvl6pPr>
      <a:lvl7pPr marL="914400" algn="l" rtl="0" eaLnBrk="1" fontAlgn="base" hangingPunct="1">
        <a:lnSpc>
          <a:spcPct val="85000"/>
        </a:lnSpc>
        <a:spcBef>
          <a:spcPct val="0"/>
        </a:spcBef>
        <a:spcAft>
          <a:spcPct val="0"/>
        </a:spcAft>
        <a:defRPr sz="3000" b="1">
          <a:solidFill>
            <a:srgbClr val="646464"/>
          </a:solidFill>
          <a:latin typeface="Arial" charset="0"/>
        </a:defRPr>
      </a:lvl7pPr>
      <a:lvl8pPr marL="1371600" algn="l" rtl="0" eaLnBrk="1" fontAlgn="base" hangingPunct="1">
        <a:lnSpc>
          <a:spcPct val="85000"/>
        </a:lnSpc>
        <a:spcBef>
          <a:spcPct val="0"/>
        </a:spcBef>
        <a:spcAft>
          <a:spcPct val="0"/>
        </a:spcAft>
        <a:defRPr sz="3000" b="1">
          <a:solidFill>
            <a:srgbClr val="646464"/>
          </a:solidFill>
          <a:latin typeface="Arial" charset="0"/>
        </a:defRPr>
      </a:lvl8pPr>
      <a:lvl9pPr marL="1828800" algn="l" rtl="0" eaLnBrk="1" fontAlgn="base" hangingPunct="1">
        <a:lnSpc>
          <a:spcPct val="85000"/>
        </a:lnSpc>
        <a:spcBef>
          <a:spcPct val="0"/>
        </a:spcBef>
        <a:spcAft>
          <a:spcPct val="0"/>
        </a:spcAft>
        <a:defRPr sz="3000" b="1">
          <a:solidFill>
            <a:srgbClr val="646464"/>
          </a:solidFill>
          <a:latin typeface="Arial" charset="0"/>
        </a:defRPr>
      </a:lvl9pPr>
    </p:titleStyle>
    <p:bodyStyle>
      <a:lvl1pPr marL="360363" indent="-360363" algn="l" rtl="0" fontAlgn="base">
        <a:spcBef>
          <a:spcPct val="20000"/>
        </a:spcBef>
        <a:spcAft>
          <a:spcPct val="0"/>
        </a:spcAft>
        <a:buClr>
          <a:srgbClr val="606060"/>
        </a:buClr>
        <a:buSzPct val="75000"/>
        <a:buFont typeface="Arial" charset="0"/>
        <a:buChar char="■"/>
        <a:defRPr sz="2400">
          <a:solidFill>
            <a:srgbClr val="606060"/>
          </a:solidFill>
          <a:latin typeface="+mn-lt"/>
          <a:ea typeface="+mn-ea"/>
          <a:cs typeface="+mn-cs"/>
        </a:defRPr>
      </a:lvl1pPr>
      <a:lvl2pPr marL="717550" indent="-355600" algn="l" rtl="0" fontAlgn="base">
        <a:spcBef>
          <a:spcPct val="20000"/>
        </a:spcBef>
        <a:spcAft>
          <a:spcPct val="0"/>
        </a:spcAft>
        <a:buClr>
          <a:srgbClr val="606060"/>
        </a:buClr>
        <a:buSzPct val="75000"/>
        <a:buFont typeface="Arial" charset="0"/>
        <a:buChar char="■"/>
        <a:defRPr sz="2000">
          <a:solidFill>
            <a:srgbClr val="606060"/>
          </a:solidFill>
          <a:latin typeface="+mn-lt"/>
        </a:defRPr>
      </a:lvl2pPr>
      <a:lvl3pPr marL="1081088" indent="-361950" algn="l" rtl="0" fontAlgn="base">
        <a:spcBef>
          <a:spcPct val="20000"/>
        </a:spcBef>
        <a:spcAft>
          <a:spcPct val="0"/>
        </a:spcAft>
        <a:buClr>
          <a:srgbClr val="606060"/>
        </a:buClr>
        <a:buSzPct val="75000"/>
        <a:buFont typeface="Arial" charset="0"/>
        <a:buChar char="■"/>
        <a:defRPr>
          <a:solidFill>
            <a:srgbClr val="606060"/>
          </a:solidFill>
          <a:latin typeface="+mn-lt"/>
        </a:defRPr>
      </a:lvl3pPr>
      <a:lvl4pPr marL="1441450" indent="-358775" algn="l" rtl="0" fontAlgn="base">
        <a:spcBef>
          <a:spcPct val="20000"/>
        </a:spcBef>
        <a:spcAft>
          <a:spcPct val="0"/>
        </a:spcAft>
        <a:buClr>
          <a:srgbClr val="606060"/>
        </a:buClr>
        <a:buSzPct val="75000"/>
        <a:buFont typeface="Arial" charset="0"/>
        <a:buChar char="■"/>
        <a:defRPr sz="1600">
          <a:solidFill>
            <a:srgbClr val="606060"/>
          </a:solidFill>
          <a:latin typeface="+mn-lt"/>
        </a:defRPr>
      </a:lvl4pPr>
      <a:lvl5pPr marL="1800225" indent="-357188" algn="l" rtl="0" fontAlgn="base">
        <a:spcBef>
          <a:spcPct val="20000"/>
        </a:spcBef>
        <a:spcAft>
          <a:spcPct val="0"/>
        </a:spcAft>
        <a:buClr>
          <a:srgbClr val="606060"/>
        </a:buClr>
        <a:buSzPct val="75000"/>
        <a:buFont typeface="Arial" charset="0"/>
        <a:buChar char="■"/>
        <a:defRPr sz="1600">
          <a:solidFill>
            <a:srgbClr val="606060"/>
          </a:solidFill>
          <a:latin typeface="+mn-lt"/>
        </a:defRPr>
      </a:lvl5pPr>
      <a:lvl6pPr marL="22574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6pPr>
      <a:lvl7pPr marL="27146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7pPr>
      <a:lvl8pPr marL="31718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8pPr>
      <a:lvl9pPr marL="36290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14338" name="Rectangle 3"/>
          <p:cNvSpPr>
            <a:spLocks noGrp="1" noChangeArrowheads="1"/>
          </p:cNvSpPr>
          <p:nvPr>
            <p:ph type="body" idx="1"/>
          </p:nvPr>
        </p:nvSpPr>
        <p:spPr bwMode="auto">
          <a:xfrm>
            <a:off x="455613" y="1412875"/>
            <a:ext cx="8234362" cy="451961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2" name="Rectangle 8"/>
          <p:cNvSpPr>
            <a:spLocks noChangeArrowheads="1"/>
          </p:cNvSpPr>
          <p:nvPr/>
        </p:nvSpPr>
        <p:spPr bwMode="auto">
          <a:xfrm>
            <a:off x="2784475" y="6419850"/>
            <a:ext cx="2057400" cy="196850"/>
          </a:xfrm>
          <a:prstGeom prst="rect">
            <a:avLst/>
          </a:prstGeom>
          <a:noFill/>
          <a:ln w="9525">
            <a:noFill/>
            <a:miter lim="800000"/>
            <a:headEnd/>
            <a:tailEnd/>
          </a:ln>
          <a:effectLst/>
        </p:spPr>
        <p:txBody>
          <a:bodyPr lIns="0" tIns="0" rIns="0" bIns="0"/>
          <a:lstStyle/>
          <a:p>
            <a:pPr>
              <a:defRPr/>
            </a:pPr>
            <a:r>
              <a:rPr lang="cs-CZ" sz="1100" dirty="0">
                <a:solidFill>
                  <a:srgbClr val="000000"/>
                </a:solidFill>
              </a:rPr>
              <a:t>Informační průmysl 2011</a:t>
            </a:r>
            <a:endParaRPr lang="en-US" sz="1100" dirty="0">
              <a:solidFill>
                <a:srgbClr val="000000"/>
              </a:solidFill>
            </a:endParaRPr>
          </a:p>
        </p:txBody>
      </p:sp>
      <p:sp>
        <p:nvSpPr>
          <p:cNvPr id="1033" name="Rectangle 9"/>
          <p:cNvSpPr>
            <a:spLocks noChangeArrowheads="1"/>
          </p:cNvSpPr>
          <p:nvPr/>
        </p:nvSpPr>
        <p:spPr bwMode="auto">
          <a:xfrm>
            <a:off x="457200" y="6419850"/>
            <a:ext cx="663575" cy="196850"/>
          </a:xfrm>
          <a:prstGeom prst="rect">
            <a:avLst/>
          </a:prstGeom>
          <a:noFill/>
          <a:ln w="9525">
            <a:noFill/>
            <a:miter lim="800000"/>
            <a:headEnd/>
            <a:tailEnd/>
          </a:ln>
          <a:effectLst/>
        </p:spPr>
        <p:txBody>
          <a:bodyPr lIns="0" tIns="0" rIns="0" bIns="0"/>
          <a:lstStyle/>
          <a:p>
            <a:pPr>
              <a:defRPr/>
            </a:pPr>
            <a:r>
              <a:rPr lang="en-US" sz="1100">
                <a:solidFill>
                  <a:srgbClr val="000000"/>
                </a:solidFill>
              </a:rPr>
              <a:t>Page </a:t>
            </a:r>
            <a:fld id="{08DEDEE1-CD7C-402D-AF29-5139579D78CC}" type="slidenum">
              <a:rPr lang="en-US" sz="1100">
                <a:solidFill>
                  <a:srgbClr val="000000"/>
                </a:solidFill>
              </a:rPr>
              <a:pPr>
                <a:defRPr/>
              </a:pPr>
              <a:t>‹#›</a:t>
            </a:fld>
            <a:endParaRPr lang="en-US" sz="1100">
              <a:solidFill>
                <a:srgbClr val="000000"/>
              </a:solidFill>
            </a:endParaRPr>
          </a:p>
        </p:txBody>
      </p:sp>
      <p:sp>
        <p:nvSpPr>
          <p:cNvPr id="1035" name="Line 11"/>
          <p:cNvSpPr>
            <a:spLocks noChangeShapeType="1"/>
          </p:cNvSpPr>
          <p:nvPr/>
        </p:nvSpPr>
        <p:spPr bwMode="auto">
          <a:xfrm>
            <a:off x="455613" y="6243638"/>
            <a:ext cx="8229600" cy="0"/>
          </a:xfrm>
          <a:prstGeom prst="line">
            <a:avLst/>
          </a:prstGeom>
          <a:noFill/>
          <a:ln w="3175">
            <a:solidFill>
              <a:srgbClr val="646464"/>
            </a:solidFill>
            <a:round/>
            <a:headEnd/>
            <a:tailEnd/>
          </a:ln>
          <a:effectLst/>
        </p:spPr>
        <p:txBody>
          <a:bodyPr wrap="none" anchor="ctr"/>
          <a:lstStyle/>
          <a:p>
            <a:pPr>
              <a:defRPr/>
            </a:pPr>
            <a:endParaRPr lang="en-US">
              <a:cs typeface="+mn-cs"/>
            </a:endParaRPr>
          </a:p>
        </p:txBody>
      </p:sp>
      <p:pic>
        <p:nvPicPr>
          <p:cNvPr id="14342" name="Picture 2"/>
          <p:cNvPicPr>
            <a:picLocks noChangeAspect="1" noChangeArrowheads="1"/>
          </p:cNvPicPr>
          <p:nvPr userDrawn="1"/>
        </p:nvPicPr>
        <p:blipFill>
          <a:blip r:embed="rId14"/>
          <a:srcRect/>
          <a:stretch>
            <a:fillRect/>
          </a:stretch>
        </p:blipFill>
        <p:spPr bwMode="auto">
          <a:xfrm>
            <a:off x="250825" y="404813"/>
            <a:ext cx="2160588" cy="647700"/>
          </a:xfrm>
          <a:prstGeom prst="rect">
            <a:avLst/>
          </a:prstGeom>
          <a:noFill/>
          <a:ln w="9525">
            <a:noFill/>
            <a:miter lim="800000"/>
            <a:headEnd/>
            <a:tailEnd/>
          </a:ln>
        </p:spPr>
      </p:pic>
      <p:sp>
        <p:nvSpPr>
          <p:cNvPr id="12" name="Rectangle 8"/>
          <p:cNvSpPr>
            <a:spLocks noChangeArrowheads="1"/>
          </p:cNvSpPr>
          <p:nvPr userDrawn="1"/>
        </p:nvSpPr>
        <p:spPr bwMode="auto">
          <a:xfrm>
            <a:off x="6543675" y="6356350"/>
            <a:ext cx="1250950" cy="434975"/>
          </a:xfrm>
          <a:prstGeom prst="rect">
            <a:avLst/>
          </a:prstGeom>
          <a:noFill/>
          <a:ln w="9525">
            <a:noFill/>
            <a:miter lim="800000"/>
            <a:headEnd/>
            <a:tailEnd/>
          </a:ln>
          <a:effectLst/>
        </p:spPr>
        <p:txBody>
          <a:bodyPr lIns="0" tIns="0" rIns="0" bIns="0"/>
          <a:lstStyle/>
          <a:p>
            <a:pPr>
              <a:defRPr/>
            </a:pPr>
            <a:r>
              <a:rPr lang="cs-CZ" sz="1000" dirty="0">
                <a:solidFill>
                  <a:srgbClr val="000000"/>
                </a:solidFill>
              </a:rPr>
              <a:t>Petr Šmejkal, 43262@</a:t>
            </a:r>
            <a:r>
              <a:rPr lang="cs-CZ" sz="1000" dirty="0" err="1">
                <a:solidFill>
                  <a:srgbClr val="000000"/>
                </a:solidFill>
              </a:rPr>
              <a:t>muni.cz</a:t>
            </a:r>
            <a:endParaRPr lang="en-US" sz="1000" dirty="0">
              <a:solidFill>
                <a:srgbClr val="000000"/>
              </a:solidFill>
            </a:endParaRPr>
          </a:p>
        </p:txBody>
      </p:sp>
      <p:pic>
        <p:nvPicPr>
          <p:cNvPr id="14344" name="Picture 4"/>
          <p:cNvPicPr>
            <a:picLocks noChangeAspect="1" noChangeArrowheads="1"/>
          </p:cNvPicPr>
          <p:nvPr userDrawn="1"/>
        </p:nvPicPr>
        <p:blipFill>
          <a:blip r:embed="rId15"/>
          <a:srcRect/>
          <a:stretch>
            <a:fillRect/>
          </a:stretch>
        </p:blipFill>
        <p:spPr bwMode="auto">
          <a:xfrm rot="10800000" flipH="1" flipV="1">
            <a:off x="2717800" y="1700213"/>
            <a:ext cx="6426200" cy="5048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4" r:id="rId1"/>
    <p:sldLayoutId id="2147483696" r:id="rId2"/>
    <p:sldLayoutId id="2147483693" r:id="rId3"/>
    <p:sldLayoutId id="2147483692" r:id="rId4"/>
    <p:sldLayoutId id="2147483691" r:id="rId5"/>
    <p:sldLayoutId id="2147483690" r:id="rId6"/>
    <p:sldLayoutId id="2147483689" r:id="rId7"/>
    <p:sldLayoutId id="2147483688" r:id="rId8"/>
    <p:sldLayoutId id="2147483687" r:id="rId9"/>
    <p:sldLayoutId id="2147483686" r:id="rId10"/>
    <p:sldLayoutId id="2147483685" r:id="rId11"/>
    <p:sldLayoutId id="2147483684" r:id="rId12"/>
  </p:sldLayoutIdLst>
  <p:timing>
    <p:tnLst>
      <p:par>
        <p:cTn id="1" dur="indefinite" restart="never" nodeType="tmRoot"/>
      </p:par>
    </p:tnLst>
  </p:timing>
  <p:txStyles>
    <p:titleStyle>
      <a:lvl1pPr algn="l" rtl="0" fontAlgn="base">
        <a:lnSpc>
          <a:spcPct val="85000"/>
        </a:lnSpc>
        <a:spcBef>
          <a:spcPct val="0"/>
        </a:spcBef>
        <a:spcAft>
          <a:spcPct val="0"/>
        </a:spcAft>
        <a:defRPr sz="3000" b="1">
          <a:solidFill>
            <a:srgbClr val="646464"/>
          </a:solidFill>
          <a:latin typeface="+mj-lt"/>
          <a:ea typeface="+mj-ea"/>
          <a:cs typeface="+mj-cs"/>
        </a:defRPr>
      </a:lvl1pPr>
      <a:lvl2pPr algn="l" rtl="0" fontAlgn="base">
        <a:lnSpc>
          <a:spcPct val="85000"/>
        </a:lnSpc>
        <a:spcBef>
          <a:spcPct val="0"/>
        </a:spcBef>
        <a:spcAft>
          <a:spcPct val="0"/>
        </a:spcAft>
        <a:defRPr sz="3000" b="1">
          <a:solidFill>
            <a:srgbClr val="646464"/>
          </a:solidFill>
          <a:latin typeface="Arial" charset="0"/>
        </a:defRPr>
      </a:lvl2pPr>
      <a:lvl3pPr algn="l" rtl="0" fontAlgn="base">
        <a:lnSpc>
          <a:spcPct val="85000"/>
        </a:lnSpc>
        <a:spcBef>
          <a:spcPct val="0"/>
        </a:spcBef>
        <a:spcAft>
          <a:spcPct val="0"/>
        </a:spcAft>
        <a:defRPr sz="3000" b="1">
          <a:solidFill>
            <a:srgbClr val="646464"/>
          </a:solidFill>
          <a:latin typeface="Arial" charset="0"/>
        </a:defRPr>
      </a:lvl3pPr>
      <a:lvl4pPr algn="l" rtl="0" fontAlgn="base">
        <a:lnSpc>
          <a:spcPct val="85000"/>
        </a:lnSpc>
        <a:spcBef>
          <a:spcPct val="0"/>
        </a:spcBef>
        <a:spcAft>
          <a:spcPct val="0"/>
        </a:spcAft>
        <a:defRPr sz="3000" b="1">
          <a:solidFill>
            <a:srgbClr val="646464"/>
          </a:solidFill>
          <a:latin typeface="Arial" charset="0"/>
        </a:defRPr>
      </a:lvl4pPr>
      <a:lvl5pPr algn="l" rtl="0" fontAlgn="base">
        <a:lnSpc>
          <a:spcPct val="85000"/>
        </a:lnSpc>
        <a:spcBef>
          <a:spcPct val="0"/>
        </a:spcBef>
        <a:spcAft>
          <a:spcPct val="0"/>
        </a:spcAft>
        <a:defRPr sz="3000" b="1">
          <a:solidFill>
            <a:srgbClr val="646464"/>
          </a:solidFill>
          <a:latin typeface="Arial" charset="0"/>
        </a:defRPr>
      </a:lvl5pPr>
      <a:lvl6pPr marL="457200" algn="l" rtl="0" eaLnBrk="1" fontAlgn="base" hangingPunct="1">
        <a:lnSpc>
          <a:spcPct val="85000"/>
        </a:lnSpc>
        <a:spcBef>
          <a:spcPct val="0"/>
        </a:spcBef>
        <a:spcAft>
          <a:spcPct val="0"/>
        </a:spcAft>
        <a:defRPr sz="3000" b="1">
          <a:solidFill>
            <a:srgbClr val="646464"/>
          </a:solidFill>
          <a:latin typeface="Arial" charset="0"/>
        </a:defRPr>
      </a:lvl6pPr>
      <a:lvl7pPr marL="914400" algn="l" rtl="0" eaLnBrk="1" fontAlgn="base" hangingPunct="1">
        <a:lnSpc>
          <a:spcPct val="85000"/>
        </a:lnSpc>
        <a:spcBef>
          <a:spcPct val="0"/>
        </a:spcBef>
        <a:spcAft>
          <a:spcPct val="0"/>
        </a:spcAft>
        <a:defRPr sz="3000" b="1">
          <a:solidFill>
            <a:srgbClr val="646464"/>
          </a:solidFill>
          <a:latin typeface="Arial" charset="0"/>
        </a:defRPr>
      </a:lvl7pPr>
      <a:lvl8pPr marL="1371600" algn="l" rtl="0" eaLnBrk="1" fontAlgn="base" hangingPunct="1">
        <a:lnSpc>
          <a:spcPct val="85000"/>
        </a:lnSpc>
        <a:spcBef>
          <a:spcPct val="0"/>
        </a:spcBef>
        <a:spcAft>
          <a:spcPct val="0"/>
        </a:spcAft>
        <a:defRPr sz="3000" b="1">
          <a:solidFill>
            <a:srgbClr val="646464"/>
          </a:solidFill>
          <a:latin typeface="Arial" charset="0"/>
        </a:defRPr>
      </a:lvl8pPr>
      <a:lvl9pPr marL="1828800" algn="l" rtl="0" eaLnBrk="1" fontAlgn="base" hangingPunct="1">
        <a:lnSpc>
          <a:spcPct val="85000"/>
        </a:lnSpc>
        <a:spcBef>
          <a:spcPct val="0"/>
        </a:spcBef>
        <a:spcAft>
          <a:spcPct val="0"/>
        </a:spcAft>
        <a:defRPr sz="3000" b="1">
          <a:solidFill>
            <a:srgbClr val="646464"/>
          </a:solidFill>
          <a:latin typeface="Arial" charset="0"/>
        </a:defRPr>
      </a:lvl9pPr>
    </p:titleStyle>
    <p:bodyStyle>
      <a:lvl1pPr marL="360363" indent="-360363" algn="l" rtl="0" fontAlgn="base">
        <a:spcBef>
          <a:spcPct val="20000"/>
        </a:spcBef>
        <a:spcAft>
          <a:spcPct val="0"/>
        </a:spcAft>
        <a:buClr>
          <a:srgbClr val="323232"/>
        </a:buClr>
        <a:buSzPct val="75000"/>
        <a:buFont typeface="Arial" charset="0"/>
        <a:buChar char="►"/>
        <a:defRPr sz="2400">
          <a:solidFill>
            <a:srgbClr val="606060"/>
          </a:solidFill>
          <a:latin typeface="+mn-lt"/>
          <a:ea typeface="+mn-ea"/>
          <a:cs typeface="+mn-cs"/>
        </a:defRPr>
      </a:lvl1pPr>
      <a:lvl2pPr marL="717550" indent="-355600" algn="l" rtl="0" fontAlgn="base">
        <a:spcBef>
          <a:spcPct val="20000"/>
        </a:spcBef>
        <a:spcAft>
          <a:spcPct val="0"/>
        </a:spcAft>
        <a:buClr>
          <a:srgbClr val="323232"/>
        </a:buClr>
        <a:buSzPct val="75000"/>
        <a:buFont typeface="Arial" charset="0"/>
        <a:buChar char="►"/>
        <a:defRPr sz="2000">
          <a:solidFill>
            <a:srgbClr val="606060"/>
          </a:solidFill>
          <a:latin typeface="+mn-lt"/>
        </a:defRPr>
      </a:lvl2pPr>
      <a:lvl3pPr marL="1081088" indent="-361950" algn="l" rtl="0" fontAlgn="base">
        <a:spcBef>
          <a:spcPct val="20000"/>
        </a:spcBef>
        <a:spcAft>
          <a:spcPct val="0"/>
        </a:spcAft>
        <a:buClr>
          <a:srgbClr val="323232"/>
        </a:buClr>
        <a:buSzPct val="75000"/>
        <a:buFont typeface="Arial" charset="0"/>
        <a:buChar char="►"/>
        <a:defRPr>
          <a:solidFill>
            <a:srgbClr val="606060"/>
          </a:solidFill>
          <a:latin typeface="+mn-lt"/>
        </a:defRPr>
      </a:lvl3pPr>
      <a:lvl4pPr marL="1441450" indent="-358775" algn="l" rtl="0" fontAlgn="base">
        <a:spcBef>
          <a:spcPct val="20000"/>
        </a:spcBef>
        <a:spcAft>
          <a:spcPct val="0"/>
        </a:spcAft>
        <a:buClr>
          <a:srgbClr val="323232"/>
        </a:buClr>
        <a:buSzPct val="75000"/>
        <a:buFont typeface="Arial" charset="0"/>
        <a:buChar char="►"/>
        <a:defRPr sz="1600">
          <a:solidFill>
            <a:srgbClr val="606060"/>
          </a:solidFill>
          <a:latin typeface="+mn-lt"/>
        </a:defRPr>
      </a:lvl4pPr>
      <a:lvl5pPr marL="1800225" indent="-357188" algn="l" rtl="0" fontAlgn="base">
        <a:spcBef>
          <a:spcPct val="20000"/>
        </a:spcBef>
        <a:spcAft>
          <a:spcPct val="0"/>
        </a:spcAft>
        <a:buClr>
          <a:srgbClr val="323232"/>
        </a:buClr>
        <a:buSzPct val="75000"/>
        <a:buFont typeface="Arial" charset="0"/>
        <a:buChar char="►"/>
        <a:defRPr sz="1600">
          <a:solidFill>
            <a:srgbClr val="606060"/>
          </a:solidFill>
          <a:latin typeface="+mn-lt"/>
        </a:defRPr>
      </a:lvl5pPr>
      <a:lvl6pPr marL="22574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6pPr>
      <a:lvl7pPr marL="27146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7pPr>
      <a:lvl8pPr marL="31718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8pPr>
      <a:lvl9pPr marL="36290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5"/>
          <p:cNvSpPr>
            <a:spLocks noGrp="1" noChangeArrowheads="1"/>
          </p:cNvSpPr>
          <p:nvPr>
            <p:ph type="ctrTitle"/>
          </p:nvPr>
        </p:nvSpPr>
        <p:spPr/>
        <p:txBody>
          <a:bodyPr/>
          <a:lstStyle/>
          <a:p>
            <a:r>
              <a:rPr lang="cs-CZ" smtClean="0"/>
              <a:t>Informační průmysl</a:t>
            </a:r>
            <a:br>
              <a:rPr lang="cs-CZ" smtClean="0"/>
            </a:br>
            <a:r>
              <a:rPr lang="cs-CZ" sz="2800" smtClean="0"/>
              <a:t>2011</a:t>
            </a:r>
            <a:endParaRPr lang="en-US" smtClean="0"/>
          </a:p>
        </p:txBody>
      </p:sp>
      <p:sp>
        <p:nvSpPr>
          <p:cNvPr id="29698" name="Rectangle 6"/>
          <p:cNvSpPr>
            <a:spLocks noGrp="1" noChangeArrowheads="1"/>
          </p:cNvSpPr>
          <p:nvPr>
            <p:ph type="subTitle" idx="1"/>
          </p:nvPr>
        </p:nvSpPr>
        <p:spPr>
          <a:xfrm>
            <a:off x="3062288" y="4652963"/>
            <a:ext cx="5541962" cy="720725"/>
          </a:xfrm>
        </p:spPr>
        <p:txBody>
          <a:bodyPr/>
          <a:lstStyle/>
          <a:p>
            <a:r>
              <a:rPr lang="cs-CZ" smtClean="0"/>
              <a:t>Petr Šmejkal</a:t>
            </a:r>
          </a:p>
          <a:p>
            <a:r>
              <a:rPr lang="cs-CZ" smtClean="0"/>
              <a:t>43262@mail.muni.cz</a:t>
            </a:r>
            <a:endParaRPr lang="en-US"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Nadpis 1"/>
          <p:cNvSpPr>
            <a:spLocks noGrp="1"/>
          </p:cNvSpPr>
          <p:nvPr>
            <p:ph type="title"/>
          </p:nvPr>
        </p:nvSpPr>
        <p:spPr>
          <a:xfrm>
            <a:off x="468313" y="200025"/>
            <a:ext cx="7559675" cy="863600"/>
          </a:xfrm>
        </p:spPr>
        <p:txBody>
          <a:bodyPr/>
          <a:lstStyle/>
          <a:p>
            <a:r>
              <a:rPr lang="cs-CZ" smtClean="0"/>
              <a:t>Spolehlivost informace</a:t>
            </a:r>
          </a:p>
        </p:txBody>
      </p:sp>
      <p:sp>
        <p:nvSpPr>
          <p:cNvPr id="40962" name="Zástupný symbol pro obsah 2"/>
          <p:cNvSpPr>
            <a:spLocks noGrp="1"/>
          </p:cNvSpPr>
          <p:nvPr>
            <p:ph idx="1"/>
          </p:nvPr>
        </p:nvSpPr>
        <p:spPr/>
        <p:txBody>
          <a:bodyPr/>
          <a:lstStyle/>
          <a:p>
            <a:r>
              <a:rPr lang="cs-CZ" smtClean="0"/>
              <a:t>Pravdivost informace	</a:t>
            </a:r>
          </a:p>
          <a:p>
            <a:pPr lvl="2"/>
            <a:r>
              <a:rPr lang="cs-CZ" smtClean="0"/>
              <a:t>Stanovení charakteru</a:t>
            </a:r>
          </a:p>
          <a:p>
            <a:pPr lvl="2"/>
            <a:r>
              <a:rPr lang="cs-CZ" smtClean="0"/>
              <a:t>Porovnání vzájemné souvislosti informací, které již známe a máme ověřené</a:t>
            </a:r>
          </a:p>
          <a:p>
            <a:pPr lvl="2"/>
            <a:r>
              <a:rPr lang="cs-CZ" smtClean="0"/>
              <a:t>Provedení logické analýzy obsahu</a:t>
            </a:r>
          </a:p>
          <a:p>
            <a:pPr lvl="2"/>
            <a:r>
              <a:rPr lang="cs-CZ" smtClean="0"/>
              <a:t>Provedení vzájemného porovnání souvislosti zdrojů získaných informací</a:t>
            </a:r>
          </a:p>
          <a:p>
            <a:pPr lvl="2"/>
            <a:r>
              <a:rPr lang="cs-CZ" smtClean="0"/>
              <a:t>Zajištění potvrzení získané informace z dalších nezávislých zdrojů</a:t>
            </a:r>
          </a:p>
          <a:p>
            <a:r>
              <a:rPr lang="cs-CZ" smtClean="0"/>
              <a:t>Stanovení charakteru informací</a:t>
            </a:r>
          </a:p>
          <a:p>
            <a:pPr lvl="2"/>
            <a:r>
              <a:rPr lang="cs-CZ" smtClean="0"/>
              <a:t>Informace operativní – operativní ráz, krátká životnost</a:t>
            </a:r>
          </a:p>
          <a:p>
            <a:pPr lvl="2"/>
            <a:r>
              <a:rPr lang="cs-CZ" smtClean="0"/>
              <a:t>Informace heuristická – proces, z něhož vycházejí nové myšlenky</a:t>
            </a:r>
          </a:p>
          <a:p>
            <a:pPr lvl="2"/>
            <a:r>
              <a:rPr lang="cs-CZ" smtClean="0"/>
              <a:t>Informace nomologická – logicky sestavené informace, charakter zákonitostí; platí objektivně &gt; nejcennější</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Nadpis 1"/>
          <p:cNvSpPr>
            <a:spLocks noGrp="1"/>
          </p:cNvSpPr>
          <p:nvPr>
            <p:ph type="title"/>
          </p:nvPr>
        </p:nvSpPr>
        <p:spPr>
          <a:xfrm>
            <a:off x="468313" y="200025"/>
            <a:ext cx="7559675" cy="863600"/>
          </a:xfrm>
        </p:spPr>
        <p:txBody>
          <a:bodyPr/>
          <a:lstStyle/>
          <a:p>
            <a:r>
              <a:rPr lang="cs-CZ" smtClean="0"/>
              <a:t>Spolehlivost informace</a:t>
            </a:r>
          </a:p>
        </p:txBody>
      </p:sp>
      <p:sp>
        <p:nvSpPr>
          <p:cNvPr id="41986" name="Zástupný symbol pro obsah 2"/>
          <p:cNvSpPr>
            <a:spLocks noGrp="1"/>
          </p:cNvSpPr>
          <p:nvPr>
            <p:ph idx="1"/>
          </p:nvPr>
        </p:nvSpPr>
        <p:spPr/>
        <p:txBody>
          <a:bodyPr/>
          <a:lstStyle/>
          <a:p>
            <a:pPr>
              <a:spcBef>
                <a:spcPts val="1200"/>
              </a:spcBef>
            </a:pPr>
            <a:r>
              <a:rPr lang="cs-CZ" smtClean="0"/>
              <a:t>Porovnání vzájemné souvislosti informací</a:t>
            </a:r>
          </a:p>
          <a:p>
            <a:pPr lvl="1">
              <a:spcBef>
                <a:spcPts val="1200"/>
              </a:spcBef>
            </a:pPr>
            <a:r>
              <a:rPr lang="cs-CZ" smtClean="0"/>
              <a:t>Často rozporné informace, různé možnosti vazeb</a:t>
            </a:r>
          </a:p>
          <a:p>
            <a:pPr lvl="2">
              <a:spcBef>
                <a:spcPts val="1200"/>
              </a:spcBef>
            </a:pPr>
            <a:r>
              <a:rPr lang="cs-CZ" smtClean="0"/>
              <a:t>Informace, které se doplňují – A je pravda, když B je pravda</a:t>
            </a:r>
          </a:p>
          <a:p>
            <a:pPr lvl="2">
              <a:spcBef>
                <a:spcPts val="1200"/>
              </a:spcBef>
            </a:pPr>
            <a:r>
              <a:rPr lang="cs-CZ" smtClean="0"/>
              <a:t>Informace vzájemně závislé</a:t>
            </a:r>
          </a:p>
          <a:p>
            <a:pPr lvl="3">
              <a:spcBef>
                <a:spcPts val="1200"/>
              </a:spcBef>
            </a:pPr>
            <a:r>
              <a:rPr lang="cs-CZ" smtClean="0"/>
              <a:t>Oboustranná závislost – A jen s B a zároveň B jen s A (konjunkce)</a:t>
            </a:r>
          </a:p>
          <a:p>
            <a:pPr lvl="3">
              <a:spcBef>
                <a:spcPts val="1200"/>
              </a:spcBef>
            </a:pPr>
            <a:r>
              <a:rPr lang="cs-CZ" smtClean="0"/>
              <a:t>Jednostranná závislost – A i B, ale když B, tak nemusí být A (implikace)</a:t>
            </a:r>
          </a:p>
          <a:p>
            <a:pPr lvl="2">
              <a:spcBef>
                <a:spcPts val="1200"/>
              </a:spcBef>
            </a:pPr>
            <a:r>
              <a:rPr lang="cs-CZ" smtClean="0"/>
              <a:t>Informace se vzájemně vylučují – když A pak ne B</a:t>
            </a:r>
          </a:p>
          <a:p>
            <a:pPr lvl="2">
              <a:spcBef>
                <a:spcPts val="1200"/>
              </a:spcBef>
            </a:pPr>
            <a:r>
              <a:rPr lang="cs-CZ" smtClean="0"/>
              <a:t>Informace vzájemně nezávislé</a:t>
            </a:r>
          </a:p>
          <a:p>
            <a:endParaRPr lang="cs-CZ"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Nadpis 1"/>
          <p:cNvSpPr>
            <a:spLocks noGrp="1"/>
          </p:cNvSpPr>
          <p:nvPr>
            <p:ph type="title"/>
          </p:nvPr>
        </p:nvSpPr>
        <p:spPr>
          <a:xfrm>
            <a:off x="468313" y="200025"/>
            <a:ext cx="7559675" cy="863600"/>
          </a:xfrm>
        </p:spPr>
        <p:txBody>
          <a:bodyPr/>
          <a:lstStyle/>
          <a:p>
            <a:r>
              <a:rPr lang="cs-CZ" smtClean="0"/>
              <a:t>Spolehlivost informace</a:t>
            </a:r>
          </a:p>
        </p:txBody>
      </p:sp>
      <p:sp>
        <p:nvSpPr>
          <p:cNvPr id="43010" name="Zástupný symbol pro obsah 2"/>
          <p:cNvSpPr>
            <a:spLocks noGrp="1"/>
          </p:cNvSpPr>
          <p:nvPr>
            <p:ph idx="1"/>
          </p:nvPr>
        </p:nvSpPr>
        <p:spPr/>
        <p:txBody>
          <a:bodyPr/>
          <a:lstStyle/>
          <a:p>
            <a:r>
              <a:rPr lang="cs-CZ" smtClean="0"/>
              <a:t>Pro hodnocení informací důležité následující faktory:</a:t>
            </a:r>
          </a:p>
          <a:p>
            <a:pPr lvl="1">
              <a:spcBef>
                <a:spcPts val="600"/>
              </a:spcBef>
            </a:pPr>
            <a:r>
              <a:rPr lang="cs-CZ" sz="1600" smtClean="0"/>
              <a:t>Zdroj informace</a:t>
            </a:r>
          </a:p>
          <a:p>
            <a:pPr lvl="1">
              <a:spcBef>
                <a:spcPts val="600"/>
              </a:spcBef>
            </a:pPr>
            <a:r>
              <a:rPr lang="cs-CZ" sz="1600" smtClean="0"/>
              <a:t>Spolehlivost informace</a:t>
            </a:r>
          </a:p>
          <a:p>
            <a:pPr lvl="1">
              <a:spcBef>
                <a:spcPts val="600"/>
              </a:spcBef>
            </a:pPr>
            <a:r>
              <a:rPr lang="cs-CZ" sz="1600" smtClean="0"/>
              <a:t>Obsah informace</a:t>
            </a:r>
          </a:p>
          <a:p>
            <a:pPr lvl="1">
              <a:spcBef>
                <a:spcPts val="600"/>
              </a:spcBef>
            </a:pPr>
            <a:r>
              <a:rPr lang="cs-CZ" sz="1600" smtClean="0"/>
              <a:t>Čas získání informace</a:t>
            </a:r>
          </a:p>
          <a:p>
            <a:pPr lvl="1">
              <a:spcBef>
                <a:spcPts val="600"/>
              </a:spcBef>
            </a:pPr>
            <a:r>
              <a:rPr lang="cs-CZ" sz="1600" smtClean="0"/>
              <a:t>Místo získání informace</a:t>
            </a:r>
          </a:p>
          <a:p>
            <a:pPr lvl="1">
              <a:spcBef>
                <a:spcPts val="600"/>
              </a:spcBef>
            </a:pPr>
            <a:r>
              <a:rPr lang="cs-CZ" sz="1600" smtClean="0"/>
              <a:t>Způsob získání informace</a:t>
            </a:r>
          </a:p>
          <a:p>
            <a:pPr lvl="1">
              <a:spcBef>
                <a:spcPts val="600"/>
              </a:spcBef>
            </a:pPr>
            <a:r>
              <a:rPr lang="cs-CZ" sz="1600" smtClean="0"/>
              <a:t>Cesta informace k firmě</a:t>
            </a:r>
          </a:p>
          <a:p>
            <a:pPr lvl="1">
              <a:spcBef>
                <a:spcPts val="600"/>
              </a:spcBef>
            </a:pPr>
            <a:r>
              <a:rPr lang="cs-CZ" sz="1600" smtClean="0"/>
              <a:t>Cíle informace</a:t>
            </a:r>
          </a:p>
          <a:p>
            <a:pPr lvl="1">
              <a:spcBef>
                <a:spcPts val="600"/>
              </a:spcBef>
            </a:pPr>
            <a:r>
              <a:rPr lang="cs-CZ" sz="1600" smtClean="0"/>
              <a:t>Možnost ověření informace</a:t>
            </a:r>
          </a:p>
          <a:p>
            <a:pPr lvl="1">
              <a:spcBef>
                <a:spcPts val="600"/>
              </a:spcBef>
            </a:pPr>
            <a:r>
              <a:rPr lang="cs-CZ" sz="1600" smtClean="0"/>
              <a:t>Pravdivost informace</a:t>
            </a:r>
          </a:p>
          <a:p>
            <a:pPr lvl="1">
              <a:spcBef>
                <a:spcPts val="600"/>
              </a:spcBef>
            </a:pPr>
            <a:r>
              <a:rPr lang="cs-CZ" sz="1600" smtClean="0"/>
              <a:t>Využitelnost informace</a:t>
            </a:r>
          </a:p>
          <a:p>
            <a:pPr lvl="1">
              <a:spcBef>
                <a:spcPts val="600"/>
              </a:spcBef>
            </a:pPr>
            <a:r>
              <a:rPr lang="cs-CZ" sz="1600" smtClean="0"/>
              <a:t>Důležitost informace pro firmu</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cs-CZ" dirty="0" smtClean="0"/>
              <a:t>Získávání informací</a:t>
            </a:r>
            <a:endParaRPr lang="cs-CZ" dirty="0"/>
          </a:p>
        </p:txBody>
      </p:sp>
      <p:sp>
        <p:nvSpPr>
          <p:cNvPr id="44034" name="Text Placeholder 4"/>
          <p:cNvSpPr>
            <a:spLocks noGrp="1"/>
          </p:cNvSpPr>
          <p:nvPr>
            <p:ph type="body" idx="1"/>
          </p:nvPr>
        </p:nvSpPr>
        <p:spPr/>
        <p:txBody>
          <a:bodyPr/>
          <a:lstStyle/>
          <a:p>
            <a:r>
              <a:rPr lang="cs-CZ" smtClean="0"/>
              <a:t>Informační průmysl</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Nadpis 1"/>
          <p:cNvSpPr>
            <a:spLocks noGrp="1"/>
          </p:cNvSpPr>
          <p:nvPr>
            <p:ph type="title"/>
          </p:nvPr>
        </p:nvSpPr>
        <p:spPr>
          <a:xfrm>
            <a:off x="468313" y="200025"/>
            <a:ext cx="7559675" cy="863600"/>
          </a:xfrm>
        </p:spPr>
        <p:txBody>
          <a:bodyPr/>
          <a:lstStyle/>
          <a:p>
            <a:r>
              <a:rPr lang="cs-CZ" smtClean="0"/>
              <a:t>Způsoby získávání informací</a:t>
            </a:r>
          </a:p>
        </p:txBody>
      </p:sp>
      <p:sp>
        <p:nvSpPr>
          <p:cNvPr id="45058" name="Zástupný symbol pro obsah 2"/>
          <p:cNvSpPr>
            <a:spLocks noGrp="1"/>
          </p:cNvSpPr>
          <p:nvPr>
            <p:ph idx="1"/>
          </p:nvPr>
        </p:nvSpPr>
        <p:spPr/>
        <p:txBody>
          <a:bodyPr/>
          <a:lstStyle/>
          <a:p>
            <a:r>
              <a:rPr lang="cs-CZ" smtClean="0"/>
              <a:t>Analýza problému</a:t>
            </a:r>
          </a:p>
          <a:p>
            <a:pPr lvl="1"/>
            <a:r>
              <a:rPr lang="cs-CZ" smtClean="0"/>
              <a:t>Posouzení potřeby informace – skutečně to potřebujeme vědět?</a:t>
            </a:r>
          </a:p>
          <a:p>
            <a:pPr lvl="1"/>
            <a:r>
              <a:rPr lang="cs-CZ" smtClean="0"/>
              <a:t>Identifikace průvodních znaků zkoumaného jevu – symptomy problému</a:t>
            </a:r>
          </a:p>
          <a:p>
            <a:pPr lvl="1"/>
            <a:endParaRPr lang="cs-CZ" smtClean="0"/>
          </a:p>
          <a:p>
            <a:pPr lvl="1"/>
            <a:endParaRPr lang="cs-CZ" smtClean="0"/>
          </a:p>
          <a:p>
            <a:r>
              <a:rPr lang="cs-CZ" smtClean="0"/>
              <a:t>Získání informace</a:t>
            </a:r>
          </a:p>
          <a:p>
            <a:pPr lvl="1"/>
            <a:r>
              <a:rPr lang="cs-CZ" smtClean="0"/>
              <a:t>Informace, které se nezjistí ve zdrojích, které jsou běžně dostupné, je nutno hledat ve zdrojích jiných, většinou běžnou cestou nedostupných</a:t>
            </a:r>
          </a:p>
          <a:p>
            <a:pPr lvl="3">
              <a:buFont typeface="Arial" charset="0"/>
              <a:buNone/>
            </a:pPr>
            <a:endParaRPr lang="cs-CZ" smtClean="0"/>
          </a:p>
          <a:p>
            <a:pPr lvl="1"/>
            <a:endParaRPr lang="cs-CZ"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Nadpis 1"/>
          <p:cNvSpPr>
            <a:spLocks noGrp="1"/>
          </p:cNvSpPr>
          <p:nvPr>
            <p:ph type="title"/>
          </p:nvPr>
        </p:nvSpPr>
        <p:spPr>
          <a:xfrm>
            <a:off x="468313" y="200025"/>
            <a:ext cx="7559675" cy="863600"/>
          </a:xfrm>
        </p:spPr>
        <p:txBody>
          <a:bodyPr/>
          <a:lstStyle/>
          <a:p>
            <a:r>
              <a:rPr lang="cs-CZ" smtClean="0"/>
              <a:t>Způsoby získávání informací</a:t>
            </a:r>
          </a:p>
        </p:txBody>
      </p:sp>
      <p:sp>
        <p:nvSpPr>
          <p:cNvPr id="3" name="Zástupný symbol pro obsah 2"/>
          <p:cNvSpPr>
            <a:spLocks noGrp="1"/>
          </p:cNvSpPr>
          <p:nvPr>
            <p:ph idx="1"/>
          </p:nvPr>
        </p:nvSpPr>
        <p:spPr/>
        <p:txBody>
          <a:bodyPr/>
          <a:lstStyle/>
          <a:p>
            <a:pPr>
              <a:buClr>
                <a:schemeClr val="bg2">
                  <a:lumMod val="75000"/>
                </a:schemeClr>
              </a:buClr>
              <a:buFont typeface="Arial" pitchFamily="34" charset="0"/>
              <a:buNone/>
              <a:defRPr/>
            </a:pPr>
            <a:r>
              <a:rPr lang="cs-CZ" dirty="0" smtClean="0">
                <a:solidFill>
                  <a:schemeClr val="accent1">
                    <a:lumMod val="75000"/>
                  </a:schemeClr>
                </a:solidFill>
              </a:rPr>
              <a:t>Doporučený postup:</a:t>
            </a:r>
          </a:p>
          <a:p>
            <a:pPr lvl="2">
              <a:buClr>
                <a:schemeClr val="bg2">
                  <a:lumMod val="75000"/>
                </a:schemeClr>
              </a:buClr>
              <a:buFont typeface="Arial" pitchFamily="34" charset="0"/>
              <a:buChar char="■"/>
              <a:defRPr/>
            </a:pPr>
            <a:r>
              <a:rPr lang="cs-CZ" dirty="0" smtClean="0">
                <a:solidFill>
                  <a:schemeClr val="accent1">
                    <a:lumMod val="75000"/>
                  </a:schemeClr>
                </a:solidFill>
              </a:rPr>
              <a:t>Analýza možných zdrojů</a:t>
            </a:r>
          </a:p>
          <a:p>
            <a:pPr lvl="5">
              <a:buClr>
                <a:schemeClr val="bg1">
                  <a:lumMod val="65000"/>
                </a:schemeClr>
              </a:buClr>
              <a:defRPr/>
            </a:pPr>
            <a:r>
              <a:rPr lang="cs-CZ" dirty="0" smtClean="0"/>
              <a:t>Proč je některý zdroj lepší než jiný? Kterou DB zvolit?</a:t>
            </a:r>
          </a:p>
          <a:p>
            <a:pPr lvl="5">
              <a:defRPr/>
            </a:pPr>
            <a:endParaRPr lang="cs-CZ" dirty="0" smtClean="0"/>
          </a:p>
          <a:p>
            <a:pPr lvl="2">
              <a:buClr>
                <a:schemeClr val="bg2">
                  <a:lumMod val="75000"/>
                </a:schemeClr>
              </a:buClr>
              <a:buFont typeface="Arial" pitchFamily="34" charset="0"/>
              <a:buChar char="■"/>
              <a:defRPr/>
            </a:pPr>
            <a:r>
              <a:rPr lang="cs-CZ" dirty="0" smtClean="0">
                <a:solidFill>
                  <a:schemeClr val="accent1">
                    <a:lumMod val="75000"/>
                  </a:schemeClr>
                </a:solidFill>
              </a:rPr>
              <a:t>Analýza možných metod a způsobů získání informací</a:t>
            </a:r>
          </a:p>
          <a:p>
            <a:pPr lvl="5">
              <a:buClr>
                <a:schemeClr val="bg1">
                  <a:lumMod val="65000"/>
                </a:schemeClr>
              </a:buClr>
              <a:defRPr/>
            </a:pPr>
            <a:r>
              <a:rPr lang="cs-CZ" dirty="0" err="1" smtClean="0"/>
              <a:t>Browsing</a:t>
            </a:r>
            <a:r>
              <a:rPr lang="cs-CZ" dirty="0" smtClean="0"/>
              <a:t> vs. </a:t>
            </a:r>
            <a:r>
              <a:rPr lang="cs-CZ" dirty="0" err="1" smtClean="0"/>
              <a:t>Searching</a:t>
            </a:r>
            <a:r>
              <a:rPr lang="cs-CZ" dirty="0" smtClean="0"/>
              <a:t>; zavolat na ministerstvo apod.</a:t>
            </a:r>
          </a:p>
          <a:p>
            <a:pPr lvl="5">
              <a:defRPr/>
            </a:pPr>
            <a:endParaRPr lang="cs-CZ" dirty="0" smtClean="0"/>
          </a:p>
          <a:p>
            <a:pPr lvl="2">
              <a:buClr>
                <a:schemeClr val="bg2">
                  <a:lumMod val="75000"/>
                </a:schemeClr>
              </a:buClr>
              <a:buFont typeface="Arial" pitchFamily="34" charset="0"/>
              <a:buChar char="■"/>
              <a:defRPr/>
            </a:pPr>
            <a:r>
              <a:rPr lang="cs-CZ" dirty="0" smtClean="0">
                <a:solidFill>
                  <a:schemeClr val="accent1">
                    <a:lumMod val="75000"/>
                  </a:schemeClr>
                </a:solidFill>
              </a:rPr>
              <a:t>Vytvoření podmínek pro úspěšné získání informací</a:t>
            </a:r>
          </a:p>
          <a:p>
            <a:pPr lvl="5">
              <a:buClr>
                <a:schemeClr val="bg1">
                  <a:lumMod val="65000"/>
                </a:schemeClr>
              </a:buClr>
              <a:defRPr/>
            </a:pPr>
            <a:r>
              <a:rPr lang="cs-CZ" dirty="0" smtClean="0"/>
              <a:t>Zajistit si přístup do DB, apod.</a:t>
            </a:r>
          </a:p>
          <a:p>
            <a:pPr lvl="5">
              <a:defRPr/>
            </a:pPr>
            <a:endParaRPr lang="cs-CZ" dirty="0" smtClean="0"/>
          </a:p>
          <a:p>
            <a:pPr lvl="2">
              <a:buClr>
                <a:schemeClr val="bg2">
                  <a:lumMod val="75000"/>
                </a:schemeClr>
              </a:buClr>
              <a:buFont typeface="Arial" pitchFamily="34" charset="0"/>
              <a:buChar char="■"/>
              <a:defRPr/>
            </a:pPr>
            <a:r>
              <a:rPr lang="cs-CZ" dirty="0" smtClean="0">
                <a:solidFill>
                  <a:schemeClr val="accent1">
                    <a:lumMod val="75000"/>
                  </a:schemeClr>
                </a:solidFill>
              </a:rPr>
              <a:t>Vlastní získání informací</a:t>
            </a:r>
          </a:p>
          <a:p>
            <a:pPr lvl="5">
              <a:buClr>
                <a:schemeClr val="bg1">
                  <a:lumMod val="65000"/>
                </a:schemeClr>
              </a:buClr>
              <a:defRPr/>
            </a:pPr>
            <a:r>
              <a:rPr lang="cs-CZ" dirty="0" smtClean="0"/>
              <a:t>Provést hledání, rozhovor nebo objednat CD </a:t>
            </a:r>
            <a:r>
              <a:rPr lang="cs-CZ" dirty="0" err="1" smtClean="0"/>
              <a:t>apod</a:t>
            </a:r>
            <a:r>
              <a:rPr lang="cs-CZ" dirty="0" smtClean="0"/>
              <a:t>…</a:t>
            </a:r>
          </a:p>
          <a:p>
            <a:pPr>
              <a:buClr>
                <a:schemeClr val="bg2">
                  <a:lumMod val="75000"/>
                </a:schemeClr>
              </a:buClr>
              <a:buFont typeface="Arial" pitchFamily="34" charset="0"/>
              <a:buChar char="■"/>
              <a:defRPr/>
            </a:pPr>
            <a:endParaRPr lang="cs-CZ"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Nadpis 1"/>
          <p:cNvSpPr>
            <a:spLocks noGrp="1"/>
          </p:cNvSpPr>
          <p:nvPr>
            <p:ph type="title"/>
          </p:nvPr>
        </p:nvSpPr>
        <p:spPr>
          <a:xfrm>
            <a:off x="468313" y="200025"/>
            <a:ext cx="7559675" cy="863600"/>
          </a:xfrm>
        </p:spPr>
        <p:txBody>
          <a:bodyPr/>
          <a:lstStyle/>
          <a:p>
            <a:r>
              <a:rPr lang="cs-CZ" smtClean="0"/>
              <a:t>Získání informace</a:t>
            </a:r>
            <a:br>
              <a:rPr lang="cs-CZ" smtClean="0"/>
            </a:br>
            <a:endParaRPr lang="cs-CZ" smtClean="0"/>
          </a:p>
        </p:txBody>
      </p:sp>
      <p:sp>
        <p:nvSpPr>
          <p:cNvPr id="47106" name="Zástupný symbol pro obsah 2"/>
          <p:cNvSpPr>
            <a:spLocks noGrp="1"/>
          </p:cNvSpPr>
          <p:nvPr>
            <p:ph idx="1"/>
          </p:nvPr>
        </p:nvSpPr>
        <p:spPr/>
        <p:txBody>
          <a:bodyPr/>
          <a:lstStyle/>
          <a:p>
            <a:r>
              <a:rPr lang="cs-CZ" smtClean="0"/>
              <a:t>Analýza možných metod a způsobů získání informací</a:t>
            </a:r>
          </a:p>
          <a:p>
            <a:pPr lvl="1"/>
            <a:r>
              <a:rPr lang="cs-CZ" smtClean="0"/>
              <a:t>Nepřímé vs. podmíněné sledování – všeobecné X sledování určité oblasti</a:t>
            </a:r>
          </a:p>
          <a:p>
            <a:pPr lvl="1"/>
            <a:r>
              <a:rPr lang="cs-CZ" smtClean="0"/>
              <a:t>Formální vs. neformální výzkum – podle plánu X bez struktury</a:t>
            </a:r>
          </a:p>
          <a:p>
            <a:pPr lvl="1"/>
            <a:endParaRPr lang="cs-CZ" smtClean="0"/>
          </a:p>
          <a:p>
            <a:r>
              <a:rPr lang="cs-CZ" smtClean="0"/>
              <a:t>Analýza získaných informací</a:t>
            </a:r>
          </a:p>
          <a:p>
            <a:pPr lvl="1"/>
            <a:r>
              <a:rPr lang="cs-CZ" smtClean="0"/>
              <a:t>Informace může být:</a:t>
            </a:r>
          </a:p>
          <a:p>
            <a:pPr lvl="3"/>
            <a:r>
              <a:rPr lang="cs-CZ" smtClean="0"/>
              <a:t>Zastaralá</a:t>
            </a:r>
          </a:p>
          <a:p>
            <a:pPr lvl="3"/>
            <a:r>
              <a:rPr lang="cs-CZ" smtClean="0"/>
              <a:t>Nepravdivá a považovaná za pravdivou – bez vlastního výzkumu nezjistíme</a:t>
            </a:r>
          </a:p>
          <a:p>
            <a:pPr lvl="3"/>
            <a:r>
              <a:rPr lang="cs-CZ" smtClean="0"/>
              <a:t>Nesprávná manipulace s informací – zkreslena při přenosu, chybně vyhodnocena, …</a:t>
            </a:r>
          </a:p>
          <a:p>
            <a:pPr lvl="3"/>
            <a:r>
              <a:rPr lang="cs-CZ" smtClean="0"/>
              <a:t>Chybná informace je vytvořena záměrně – účel zmást konkurenci</a:t>
            </a:r>
          </a:p>
          <a:p>
            <a:pPr lvl="3"/>
            <a:endParaRPr lang="cs-CZ" smtClean="0"/>
          </a:p>
          <a:p>
            <a:pPr lvl="1"/>
            <a:endParaRPr lang="cs-CZ"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Nadpis 1"/>
          <p:cNvSpPr>
            <a:spLocks noGrp="1"/>
          </p:cNvSpPr>
          <p:nvPr>
            <p:ph type="title"/>
          </p:nvPr>
        </p:nvSpPr>
        <p:spPr>
          <a:xfrm>
            <a:off x="468313" y="200025"/>
            <a:ext cx="7559675" cy="863600"/>
          </a:xfrm>
        </p:spPr>
        <p:txBody>
          <a:bodyPr/>
          <a:lstStyle/>
          <a:p>
            <a:r>
              <a:rPr lang="cs-CZ" smtClean="0"/>
              <a:t>Filtrování informací</a:t>
            </a:r>
          </a:p>
        </p:txBody>
      </p:sp>
      <p:sp>
        <p:nvSpPr>
          <p:cNvPr id="3" name="Zástupný symbol pro obsah 2"/>
          <p:cNvSpPr>
            <a:spLocks noGrp="1"/>
          </p:cNvSpPr>
          <p:nvPr>
            <p:ph idx="1"/>
          </p:nvPr>
        </p:nvSpPr>
        <p:spPr/>
        <p:txBody>
          <a:bodyPr>
            <a:normAutofit fontScale="77500" lnSpcReduction="20000"/>
          </a:bodyPr>
          <a:lstStyle/>
          <a:p>
            <a:pPr>
              <a:spcBef>
                <a:spcPts val="1200"/>
              </a:spcBef>
              <a:buClr>
                <a:schemeClr val="bg2">
                  <a:lumMod val="75000"/>
                </a:schemeClr>
              </a:buClr>
              <a:buFont typeface="Arial" pitchFamily="34" charset="0"/>
              <a:buChar char="■"/>
              <a:defRPr/>
            </a:pPr>
            <a:r>
              <a:rPr lang="cs-CZ" b="1" dirty="0" smtClean="0">
                <a:solidFill>
                  <a:schemeClr val="accent1">
                    <a:lumMod val="75000"/>
                  </a:schemeClr>
                </a:solidFill>
              </a:rPr>
              <a:t>Dopad</a:t>
            </a:r>
          </a:p>
          <a:p>
            <a:pPr lvl="1">
              <a:spcBef>
                <a:spcPts val="1200"/>
              </a:spcBef>
              <a:buClr>
                <a:schemeClr val="bg2">
                  <a:lumMod val="75000"/>
                </a:schemeClr>
              </a:buClr>
              <a:buFont typeface="Arial" pitchFamily="34" charset="0"/>
              <a:buChar char="■"/>
              <a:defRPr/>
            </a:pPr>
            <a:r>
              <a:rPr lang="cs-CZ" dirty="0" smtClean="0">
                <a:solidFill>
                  <a:schemeClr val="accent1">
                    <a:lumMod val="75000"/>
                  </a:schemeClr>
                </a:solidFill>
              </a:rPr>
              <a:t>Čím větší dopad bude mít informace na naši firmu, tím spíš ji musíme vybrat.</a:t>
            </a:r>
          </a:p>
          <a:p>
            <a:pPr lvl="1">
              <a:spcBef>
                <a:spcPts val="1200"/>
              </a:spcBef>
              <a:buClr>
                <a:schemeClr val="bg2">
                  <a:lumMod val="75000"/>
                </a:schemeClr>
              </a:buClr>
              <a:buFont typeface="Arial" pitchFamily="34" charset="0"/>
              <a:buChar char="■"/>
              <a:defRPr/>
            </a:pPr>
            <a:r>
              <a:rPr lang="cs-CZ" dirty="0" smtClean="0">
                <a:solidFill>
                  <a:schemeClr val="accent1">
                    <a:lumMod val="75000"/>
                  </a:schemeClr>
                </a:solidFill>
              </a:rPr>
              <a:t>Základní otázky: Musíme opravdu na tuto informaci nějak reagovat? Týká se nějak naší společnosti?</a:t>
            </a:r>
          </a:p>
          <a:p>
            <a:pPr>
              <a:spcBef>
                <a:spcPts val="1200"/>
              </a:spcBef>
              <a:buClr>
                <a:schemeClr val="bg2">
                  <a:lumMod val="75000"/>
                </a:schemeClr>
              </a:buClr>
              <a:buFont typeface="Arial" pitchFamily="34" charset="0"/>
              <a:buChar char="■"/>
              <a:defRPr/>
            </a:pPr>
            <a:r>
              <a:rPr lang="cs-CZ" b="1" dirty="0" smtClean="0">
                <a:solidFill>
                  <a:schemeClr val="accent1">
                    <a:lumMod val="75000"/>
                  </a:schemeClr>
                </a:solidFill>
              </a:rPr>
              <a:t>Srozumitelnost</a:t>
            </a:r>
          </a:p>
          <a:p>
            <a:pPr lvl="1">
              <a:spcBef>
                <a:spcPts val="1200"/>
              </a:spcBef>
              <a:buClr>
                <a:schemeClr val="bg2">
                  <a:lumMod val="75000"/>
                </a:schemeClr>
              </a:buClr>
              <a:buFont typeface="Arial" pitchFamily="34" charset="0"/>
              <a:buChar char="■"/>
              <a:defRPr/>
            </a:pPr>
            <a:r>
              <a:rPr lang="cs-CZ" dirty="0" smtClean="0">
                <a:solidFill>
                  <a:schemeClr val="accent1">
                    <a:lumMod val="75000"/>
                  </a:schemeClr>
                </a:solidFill>
              </a:rPr>
              <a:t>Někdy jsou informace schovány a jejich pochopení není jednoduché – vyžaduje rozsáhlou analýzu. Informace, které jsou snadno pochopitelné a použitelné mají vyšší přidanou hodnotu.</a:t>
            </a:r>
          </a:p>
          <a:p>
            <a:pPr>
              <a:spcBef>
                <a:spcPts val="1200"/>
              </a:spcBef>
              <a:buClr>
                <a:schemeClr val="bg2">
                  <a:lumMod val="75000"/>
                </a:schemeClr>
              </a:buClr>
              <a:buFont typeface="Arial" pitchFamily="34" charset="0"/>
              <a:buChar char="■"/>
              <a:defRPr/>
            </a:pPr>
            <a:r>
              <a:rPr lang="cs-CZ" b="1" dirty="0" smtClean="0">
                <a:solidFill>
                  <a:schemeClr val="accent1">
                    <a:lumMod val="75000"/>
                  </a:schemeClr>
                </a:solidFill>
              </a:rPr>
              <a:t>Spolehlivost</a:t>
            </a:r>
          </a:p>
          <a:p>
            <a:pPr lvl="1">
              <a:spcBef>
                <a:spcPts val="1200"/>
              </a:spcBef>
              <a:buClr>
                <a:schemeClr val="bg2">
                  <a:lumMod val="75000"/>
                </a:schemeClr>
              </a:buClr>
              <a:buFont typeface="Arial" pitchFamily="34" charset="0"/>
              <a:buChar char="■"/>
              <a:defRPr/>
            </a:pPr>
            <a:r>
              <a:rPr lang="cs-CZ" dirty="0" smtClean="0">
                <a:solidFill>
                  <a:schemeClr val="accent1">
                    <a:lumMod val="75000"/>
                  </a:schemeClr>
                </a:solidFill>
              </a:rPr>
              <a:t>Různé zdroje informací mají jinou úroveň důvěryhodnosti. Spolehlivost informace roste když ji můžeme snadno ověřit primárním výzkumem.</a:t>
            </a:r>
          </a:p>
          <a:p>
            <a:pPr lvl="1">
              <a:spcBef>
                <a:spcPts val="1200"/>
              </a:spcBef>
              <a:buClr>
                <a:schemeClr val="bg2">
                  <a:lumMod val="75000"/>
                </a:schemeClr>
              </a:buClr>
              <a:buFont typeface="Arial" pitchFamily="34" charset="0"/>
              <a:buChar char="■"/>
              <a:defRPr/>
            </a:pPr>
            <a:r>
              <a:rPr lang="cs-CZ" dirty="0" smtClean="0">
                <a:solidFill>
                  <a:schemeClr val="accent1">
                    <a:lumMod val="75000"/>
                  </a:schemeClr>
                </a:solidFill>
              </a:rPr>
              <a:t>Zpráva ve </a:t>
            </a:r>
            <a:r>
              <a:rPr lang="cs-CZ" dirty="0" err="1" smtClean="0">
                <a:solidFill>
                  <a:schemeClr val="accent1">
                    <a:lumMod val="75000"/>
                  </a:schemeClr>
                </a:solidFill>
              </a:rPr>
              <a:t>Financial</a:t>
            </a:r>
            <a:r>
              <a:rPr lang="cs-CZ" dirty="0" smtClean="0">
                <a:solidFill>
                  <a:schemeClr val="accent1">
                    <a:lumMod val="75000"/>
                  </a:schemeClr>
                </a:solidFill>
              </a:rPr>
              <a:t> </a:t>
            </a:r>
            <a:r>
              <a:rPr lang="cs-CZ" dirty="0" err="1" smtClean="0">
                <a:solidFill>
                  <a:schemeClr val="accent1">
                    <a:lumMod val="75000"/>
                  </a:schemeClr>
                </a:solidFill>
              </a:rPr>
              <a:t>Times</a:t>
            </a:r>
            <a:r>
              <a:rPr lang="cs-CZ" dirty="0" smtClean="0">
                <a:solidFill>
                  <a:schemeClr val="accent1">
                    <a:lumMod val="75000"/>
                  </a:schemeClr>
                </a:solidFill>
              </a:rPr>
              <a:t> je hodnotnější než informace z internetové diskuze. </a:t>
            </a:r>
          </a:p>
          <a:p>
            <a:pPr>
              <a:spcBef>
                <a:spcPts val="1200"/>
              </a:spcBef>
              <a:buClr>
                <a:schemeClr val="bg2">
                  <a:lumMod val="75000"/>
                </a:schemeClr>
              </a:buClr>
              <a:buFont typeface="Arial" pitchFamily="34" charset="0"/>
              <a:buChar char="■"/>
              <a:defRPr/>
            </a:pPr>
            <a:r>
              <a:rPr lang="cs-CZ" b="1" dirty="0" smtClean="0">
                <a:solidFill>
                  <a:schemeClr val="accent1">
                    <a:lumMod val="75000"/>
                  </a:schemeClr>
                </a:solidFill>
              </a:rPr>
              <a:t>Včasnost</a:t>
            </a:r>
          </a:p>
          <a:p>
            <a:pPr lvl="1">
              <a:spcBef>
                <a:spcPts val="1200"/>
              </a:spcBef>
              <a:buClr>
                <a:schemeClr val="bg2">
                  <a:lumMod val="75000"/>
                </a:schemeClr>
              </a:buClr>
              <a:buFont typeface="Arial" pitchFamily="34" charset="0"/>
              <a:buChar char="■"/>
              <a:defRPr/>
            </a:pPr>
            <a:r>
              <a:rPr lang="cs-CZ" dirty="0" smtClean="0">
                <a:solidFill>
                  <a:schemeClr val="accent1">
                    <a:lumMod val="75000"/>
                  </a:schemeClr>
                </a:solidFill>
              </a:rPr>
              <a:t>Aktuální informace mají obecně větší vliv než ty starší. </a:t>
            </a:r>
            <a:endParaRPr lang="en-US" dirty="0" smtClean="0">
              <a:solidFill>
                <a:schemeClr val="accent1">
                  <a:lumMod val="75000"/>
                </a:schemeClr>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cs-CZ" dirty="0" smtClean="0"/>
              <a:t>dezinformace</a:t>
            </a:r>
            <a:endParaRPr lang="cs-CZ" dirty="0"/>
          </a:p>
        </p:txBody>
      </p:sp>
      <p:sp>
        <p:nvSpPr>
          <p:cNvPr id="49154" name="Text Placeholder 4"/>
          <p:cNvSpPr>
            <a:spLocks noGrp="1"/>
          </p:cNvSpPr>
          <p:nvPr>
            <p:ph type="body" idx="1"/>
          </p:nvPr>
        </p:nvSpPr>
        <p:spPr/>
        <p:txBody>
          <a:bodyPr/>
          <a:lstStyle/>
          <a:p>
            <a:r>
              <a:rPr lang="cs-CZ" smtClean="0"/>
              <a:t>Informační průmysl</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Nadpis 1"/>
          <p:cNvSpPr>
            <a:spLocks noGrp="1"/>
          </p:cNvSpPr>
          <p:nvPr>
            <p:ph type="title"/>
          </p:nvPr>
        </p:nvSpPr>
        <p:spPr>
          <a:xfrm>
            <a:off x="468313" y="200025"/>
            <a:ext cx="7559675" cy="863600"/>
          </a:xfrm>
        </p:spPr>
        <p:txBody>
          <a:bodyPr/>
          <a:lstStyle/>
          <a:p>
            <a:r>
              <a:rPr lang="cs-CZ" smtClean="0"/>
              <a:t>Dezinformace</a:t>
            </a:r>
          </a:p>
        </p:txBody>
      </p:sp>
      <p:sp>
        <p:nvSpPr>
          <p:cNvPr id="50178" name="Zástupný symbol pro obsah 2"/>
          <p:cNvSpPr>
            <a:spLocks noGrp="1"/>
          </p:cNvSpPr>
          <p:nvPr>
            <p:ph idx="1"/>
          </p:nvPr>
        </p:nvSpPr>
        <p:spPr/>
        <p:txBody>
          <a:bodyPr/>
          <a:lstStyle/>
          <a:p>
            <a:pPr>
              <a:spcBef>
                <a:spcPts val="1200"/>
              </a:spcBef>
            </a:pPr>
            <a:r>
              <a:rPr lang="cs-CZ" smtClean="0"/>
              <a:t>Dezinformace je chápána jako účelová (falešná, klamavá, případně i pravdivá) informace, která cíleně směřuje k ovlivňování určité skupiny lidí, většinou Top managementu konkurenční firmy tak, aby tato jednala ve prospěch naší firmy</a:t>
            </a:r>
          </a:p>
          <a:p>
            <a:pPr>
              <a:spcBef>
                <a:spcPts val="1200"/>
              </a:spcBef>
            </a:pPr>
            <a:endParaRPr lang="cs-CZ" sz="1100" smtClean="0"/>
          </a:p>
          <a:p>
            <a:pPr>
              <a:spcBef>
                <a:spcPts val="1200"/>
              </a:spcBef>
            </a:pPr>
            <a:r>
              <a:rPr lang="cs-CZ" smtClean="0"/>
              <a:t>Dezinformace je běžně využívaná</a:t>
            </a:r>
          </a:p>
          <a:p>
            <a:pPr>
              <a:spcBef>
                <a:spcPts val="1200"/>
              </a:spcBef>
            </a:pPr>
            <a:endParaRPr lang="cs-CZ" sz="1100" smtClean="0"/>
          </a:p>
          <a:p>
            <a:pPr>
              <a:spcBef>
                <a:spcPts val="1200"/>
              </a:spcBef>
            </a:pPr>
            <a:r>
              <a:rPr lang="cs-CZ" smtClean="0"/>
              <a:t>Průzkum bojem – „útok na filiálku“ často ukáže silné a slabé stránky konkurentovy strategie a obranných možností</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6"/>
          <p:cNvSpPr>
            <a:spLocks noGrp="1" noChangeArrowheads="1"/>
          </p:cNvSpPr>
          <p:nvPr>
            <p:ph type="title"/>
          </p:nvPr>
        </p:nvSpPr>
        <p:spPr>
          <a:xfrm>
            <a:off x="468313" y="200025"/>
            <a:ext cx="7559675" cy="863600"/>
          </a:xfrm>
        </p:spPr>
        <p:txBody>
          <a:bodyPr/>
          <a:lstStyle/>
          <a:p>
            <a:r>
              <a:rPr lang="cs-CZ" smtClean="0"/>
              <a:t>Informační průmysl - obsah</a:t>
            </a:r>
            <a:endParaRPr lang="en-US" sz="2600" b="0" smtClean="0"/>
          </a:p>
        </p:txBody>
      </p:sp>
      <p:sp>
        <p:nvSpPr>
          <p:cNvPr id="51207" name="Rectangle 7"/>
          <p:cNvSpPr>
            <a:spLocks noGrp="1" noChangeArrowheads="1"/>
          </p:cNvSpPr>
          <p:nvPr>
            <p:ph type="body" idx="1"/>
          </p:nvPr>
        </p:nvSpPr>
        <p:spPr/>
        <p:txBody>
          <a:bodyPr/>
          <a:lstStyle/>
          <a:p>
            <a:pPr>
              <a:buClr>
                <a:schemeClr val="bg2">
                  <a:lumMod val="75000"/>
                </a:schemeClr>
              </a:buClr>
              <a:buFont typeface="Arial" pitchFamily="34" charset="0"/>
              <a:buChar char="■"/>
              <a:defRPr/>
            </a:pPr>
            <a:r>
              <a:rPr lang="cs-CZ" dirty="0" smtClean="0">
                <a:solidFill>
                  <a:schemeClr val="bg1">
                    <a:lumMod val="75000"/>
                  </a:schemeClr>
                </a:solidFill>
              </a:rPr>
              <a:t>Zaměření a obsah IP</a:t>
            </a:r>
          </a:p>
          <a:p>
            <a:pPr>
              <a:buClr>
                <a:schemeClr val="bg2">
                  <a:lumMod val="75000"/>
                </a:schemeClr>
              </a:buClr>
              <a:buFont typeface="Arial" pitchFamily="34" charset="0"/>
              <a:buChar char="■"/>
              <a:defRPr/>
            </a:pPr>
            <a:r>
              <a:rPr lang="cs-CZ" dirty="0" smtClean="0">
                <a:solidFill>
                  <a:schemeClr val="bg1">
                    <a:lumMod val="75000"/>
                  </a:schemeClr>
                </a:solidFill>
              </a:rPr>
              <a:t>Informační management</a:t>
            </a:r>
          </a:p>
          <a:p>
            <a:pPr>
              <a:buClr>
                <a:schemeClr val="bg2">
                  <a:lumMod val="75000"/>
                </a:schemeClr>
              </a:buClr>
              <a:buFont typeface="Arial" pitchFamily="34" charset="0"/>
              <a:buChar char="■"/>
              <a:defRPr/>
            </a:pPr>
            <a:r>
              <a:rPr lang="cs-CZ" dirty="0" smtClean="0">
                <a:solidFill>
                  <a:schemeClr val="bg1">
                    <a:lumMod val="85000"/>
                  </a:schemeClr>
                </a:solidFill>
              </a:rPr>
              <a:t>Firemní informace</a:t>
            </a:r>
          </a:p>
          <a:p>
            <a:pPr>
              <a:buClr>
                <a:schemeClr val="bg2">
                  <a:lumMod val="75000"/>
                </a:schemeClr>
              </a:buClr>
              <a:buFont typeface="Arial" pitchFamily="34" charset="0"/>
              <a:buChar char="■"/>
              <a:defRPr/>
            </a:pPr>
            <a:r>
              <a:rPr lang="cs-CZ" dirty="0" err="1" smtClean="0">
                <a:solidFill>
                  <a:schemeClr val="accent1">
                    <a:lumMod val="75000"/>
                  </a:schemeClr>
                </a:solidFill>
              </a:rPr>
              <a:t>Research</a:t>
            </a:r>
            <a:r>
              <a:rPr lang="cs-CZ" dirty="0" smtClean="0">
                <a:solidFill>
                  <a:schemeClr val="accent1">
                    <a:lumMod val="75000"/>
                  </a:schemeClr>
                </a:solidFill>
              </a:rPr>
              <a:t> – výzkum</a:t>
            </a:r>
          </a:p>
          <a:p>
            <a:pPr lvl="3">
              <a:buClr>
                <a:schemeClr val="bg2">
                  <a:lumMod val="75000"/>
                </a:schemeClr>
              </a:buClr>
              <a:buFont typeface="Arial" pitchFamily="34" charset="0"/>
              <a:buChar char="■"/>
              <a:defRPr/>
            </a:pPr>
            <a:r>
              <a:rPr lang="cs-CZ" dirty="0" smtClean="0">
                <a:solidFill>
                  <a:schemeClr val="accent1">
                    <a:lumMod val="75000"/>
                  </a:schemeClr>
                </a:solidFill>
              </a:rPr>
              <a:t>Práce s informacemi</a:t>
            </a:r>
          </a:p>
          <a:p>
            <a:pPr lvl="3">
              <a:buClr>
                <a:schemeClr val="bg2">
                  <a:lumMod val="75000"/>
                </a:schemeClr>
              </a:buClr>
              <a:buFont typeface="Arial" pitchFamily="34" charset="0"/>
              <a:buChar char="■"/>
              <a:defRPr/>
            </a:pPr>
            <a:r>
              <a:rPr lang="cs-CZ" dirty="0" smtClean="0">
                <a:solidFill>
                  <a:schemeClr val="accent1">
                    <a:lumMod val="75000"/>
                  </a:schemeClr>
                </a:solidFill>
              </a:rPr>
              <a:t>Hodnocení a získávání informací</a:t>
            </a:r>
          </a:p>
          <a:p>
            <a:pPr lvl="3">
              <a:buClr>
                <a:schemeClr val="bg2">
                  <a:lumMod val="75000"/>
                </a:schemeClr>
              </a:buClr>
              <a:buFont typeface="Arial" pitchFamily="34" charset="0"/>
              <a:buChar char="■"/>
              <a:defRPr/>
            </a:pPr>
            <a:r>
              <a:rPr lang="cs-CZ" dirty="0" smtClean="0">
                <a:solidFill>
                  <a:schemeClr val="accent1">
                    <a:lumMod val="75000"/>
                  </a:schemeClr>
                </a:solidFill>
              </a:rPr>
              <a:t>Dezinformace</a:t>
            </a:r>
          </a:p>
          <a:p>
            <a:pPr lvl="3">
              <a:buClr>
                <a:schemeClr val="bg2">
                  <a:lumMod val="75000"/>
                </a:schemeClr>
              </a:buClr>
              <a:buFont typeface="Arial" pitchFamily="34" charset="0"/>
              <a:buChar char="■"/>
              <a:defRPr/>
            </a:pPr>
            <a:r>
              <a:rPr lang="cs-CZ" dirty="0" smtClean="0">
                <a:solidFill>
                  <a:schemeClr val="accent1">
                    <a:lumMod val="75000"/>
                  </a:schemeClr>
                </a:solidFill>
              </a:rPr>
              <a:t>Primární a sekundární </a:t>
            </a:r>
            <a:r>
              <a:rPr lang="cs-CZ" dirty="0" err="1" smtClean="0">
                <a:solidFill>
                  <a:schemeClr val="accent1">
                    <a:lumMod val="75000"/>
                  </a:schemeClr>
                </a:solidFill>
              </a:rPr>
              <a:t>research</a:t>
            </a:r>
            <a:endParaRPr lang="cs-CZ" dirty="0" smtClean="0">
              <a:solidFill>
                <a:schemeClr val="accent1">
                  <a:lumMod val="75000"/>
                </a:schemeClr>
              </a:solidFill>
            </a:endParaRPr>
          </a:p>
          <a:p>
            <a:pPr>
              <a:buClr>
                <a:schemeClr val="bg2">
                  <a:lumMod val="75000"/>
                </a:schemeClr>
              </a:buClr>
              <a:buFont typeface="Arial" pitchFamily="34" charset="0"/>
              <a:buChar char="■"/>
              <a:defRPr/>
            </a:pPr>
            <a:r>
              <a:rPr lang="cs-CZ" dirty="0" smtClean="0">
                <a:solidFill>
                  <a:schemeClr val="accent1">
                    <a:lumMod val="75000"/>
                  </a:schemeClr>
                </a:solidFill>
              </a:rPr>
              <a:t>Analýza a syntéza informací</a:t>
            </a:r>
          </a:p>
          <a:p>
            <a:pPr lvl="3">
              <a:buClr>
                <a:schemeClr val="bg2">
                  <a:lumMod val="75000"/>
                </a:schemeClr>
              </a:buClr>
              <a:buFont typeface="Arial" pitchFamily="34" charset="0"/>
              <a:buChar char="■"/>
              <a:defRPr/>
            </a:pPr>
            <a:r>
              <a:rPr lang="cs-CZ" dirty="0" smtClean="0">
                <a:solidFill>
                  <a:schemeClr val="accent1">
                    <a:lumMod val="75000"/>
                  </a:schemeClr>
                </a:solidFill>
              </a:rPr>
              <a:t>Základy analýzy informací</a:t>
            </a:r>
          </a:p>
          <a:p>
            <a:pPr>
              <a:buClr>
                <a:schemeClr val="bg2">
                  <a:lumMod val="75000"/>
                </a:schemeClr>
              </a:buClr>
              <a:buFont typeface="Arial" pitchFamily="34" charset="0"/>
              <a:buChar char="■"/>
              <a:defRPr/>
            </a:pPr>
            <a:r>
              <a:rPr lang="cs-CZ" dirty="0" smtClean="0">
                <a:solidFill>
                  <a:schemeClr val="bg1">
                    <a:lumMod val="85000"/>
                  </a:schemeClr>
                </a:solidFill>
              </a:rPr>
              <a:t>Předávání a sdílení informací a znalostí</a:t>
            </a:r>
          </a:p>
          <a:p>
            <a:pPr>
              <a:buClr>
                <a:schemeClr val="bg2">
                  <a:lumMod val="75000"/>
                </a:schemeClr>
              </a:buClr>
              <a:buFont typeface="Arial" pitchFamily="34" charset="0"/>
              <a:buChar char="■"/>
              <a:defRPr/>
            </a:pPr>
            <a:r>
              <a:rPr lang="cs-CZ" dirty="0" err="1" smtClean="0">
                <a:solidFill>
                  <a:schemeClr val="bg1">
                    <a:lumMod val="85000"/>
                  </a:schemeClr>
                </a:solidFill>
              </a:rPr>
              <a:t>Competitive</a:t>
            </a:r>
            <a:r>
              <a:rPr lang="cs-CZ" dirty="0" smtClean="0">
                <a:solidFill>
                  <a:schemeClr val="bg1">
                    <a:lumMod val="85000"/>
                  </a:schemeClr>
                </a:solidFill>
              </a:rPr>
              <a:t> </a:t>
            </a:r>
            <a:r>
              <a:rPr lang="cs-CZ" dirty="0" err="1" smtClean="0">
                <a:solidFill>
                  <a:schemeClr val="bg1">
                    <a:lumMod val="85000"/>
                  </a:schemeClr>
                </a:solidFill>
              </a:rPr>
              <a:t>Intelligence</a:t>
            </a:r>
            <a:endParaRPr lang="cs-CZ" dirty="0" smtClean="0">
              <a:solidFill>
                <a:schemeClr val="bg1">
                  <a:lumMod val="85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Nadpis 1"/>
          <p:cNvSpPr>
            <a:spLocks noGrp="1"/>
          </p:cNvSpPr>
          <p:nvPr>
            <p:ph type="title"/>
          </p:nvPr>
        </p:nvSpPr>
        <p:spPr>
          <a:xfrm>
            <a:off x="468313" y="200025"/>
            <a:ext cx="7559675" cy="863600"/>
          </a:xfrm>
        </p:spPr>
        <p:txBody>
          <a:bodyPr/>
          <a:lstStyle/>
          <a:p>
            <a:r>
              <a:rPr lang="cs-CZ" smtClean="0"/>
              <a:t>Dezinformace</a:t>
            </a:r>
          </a:p>
        </p:txBody>
      </p:sp>
      <p:sp>
        <p:nvSpPr>
          <p:cNvPr id="3" name="Zástupný symbol pro obsah 2"/>
          <p:cNvSpPr>
            <a:spLocks noGrp="1"/>
          </p:cNvSpPr>
          <p:nvPr>
            <p:ph idx="1"/>
          </p:nvPr>
        </p:nvSpPr>
        <p:spPr/>
        <p:txBody>
          <a:bodyPr>
            <a:normAutofit fontScale="92500" lnSpcReduction="10000"/>
          </a:bodyPr>
          <a:lstStyle/>
          <a:p>
            <a:pPr>
              <a:lnSpc>
                <a:spcPct val="120000"/>
              </a:lnSpc>
              <a:spcBef>
                <a:spcPts val="1200"/>
              </a:spcBef>
              <a:buClr>
                <a:schemeClr val="bg2">
                  <a:lumMod val="75000"/>
                </a:schemeClr>
              </a:buClr>
              <a:buFont typeface="Arial" pitchFamily="34" charset="0"/>
              <a:buChar char="■"/>
              <a:defRPr/>
            </a:pPr>
            <a:r>
              <a:rPr lang="cs-CZ" dirty="0" smtClean="0">
                <a:solidFill>
                  <a:schemeClr val="accent1">
                    <a:lumMod val="75000"/>
                  </a:schemeClr>
                </a:solidFill>
              </a:rPr>
              <a:t>Dvě základní charakteristiky:</a:t>
            </a:r>
          </a:p>
          <a:p>
            <a:pPr lvl="2">
              <a:lnSpc>
                <a:spcPct val="120000"/>
              </a:lnSpc>
              <a:spcBef>
                <a:spcPts val="1200"/>
              </a:spcBef>
              <a:buClr>
                <a:schemeClr val="bg2">
                  <a:lumMod val="75000"/>
                </a:schemeClr>
              </a:buClr>
              <a:buFont typeface="Arial" pitchFamily="34" charset="0"/>
              <a:buChar char="■"/>
              <a:defRPr/>
            </a:pPr>
            <a:r>
              <a:rPr lang="cs-CZ" dirty="0" smtClean="0">
                <a:solidFill>
                  <a:schemeClr val="accent1">
                    <a:lumMod val="75000"/>
                  </a:schemeClr>
                </a:solidFill>
              </a:rPr>
              <a:t>Záměrnost vytvoření</a:t>
            </a:r>
          </a:p>
          <a:p>
            <a:pPr lvl="2">
              <a:lnSpc>
                <a:spcPct val="120000"/>
              </a:lnSpc>
              <a:spcBef>
                <a:spcPts val="1200"/>
              </a:spcBef>
              <a:buClr>
                <a:schemeClr val="bg2">
                  <a:lumMod val="75000"/>
                </a:schemeClr>
              </a:buClr>
              <a:buFont typeface="Arial" pitchFamily="34" charset="0"/>
              <a:buChar char="■"/>
              <a:defRPr/>
            </a:pPr>
            <a:r>
              <a:rPr lang="cs-CZ" dirty="0" smtClean="0">
                <a:solidFill>
                  <a:schemeClr val="accent1">
                    <a:lumMod val="75000"/>
                  </a:schemeClr>
                </a:solidFill>
              </a:rPr>
              <a:t>Úmysl dezinformace</a:t>
            </a:r>
          </a:p>
          <a:p>
            <a:pPr lvl="2">
              <a:lnSpc>
                <a:spcPct val="120000"/>
              </a:lnSpc>
              <a:spcBef>
                <a:spcPts val="1200"/>
              </a:spcBef>
              <a:buClr>
                <a:schemeClr val="bg2">
                  <a:lumMod val="75000"/>
                </a:schemeClr>
              </a:buClr>
              <a:buFont typeface="Arial" pitchFamily="34" charset="0"/>
              <a:buChar char="■"/>
              <a:defRPr/>
            </a:pPr>
            <a:endParaRPr lang="cs-CZ" dirty="0" smtClean="0">
              <a:solidFill>
                <a:schemeClr val="accent1">
                  <a:lumMod val="75000"/>
                </a:schemeClr>
              </a:solidFill>
            </a:endParaRPr>
          </a:p>
          <a:p>
            <a:pPr>
              <a:lnSpc>
                <a:spcPct val="120000"/>
              </a:lnSpc>
              <a:spcBef>
                <a:spcPts val="1200"/>
              </a:spcBef>
              <a:buClr>
                <a:schemeClr val="bg2">
                  <a:lumMod val="75000"/>
                </a:schemeClr>
              </a:buClr>
              <a:buFont typeface="Arial" pitchFamily="34" charset="0"/>
              <a:buChar char="■"/>
              <a:defRPr/>
            </a:pPr>
            <a:r>
              <a:rPr lang="cs-CZ" dirty="0" smtClean="0">
                <a:solidFill>
                  <a:schemeClr val="accent1">
                    <a:lumMod val="75000"/>
                  </a:schemeClr>
                </a:solidFill>
              </a:rPr>
              <a:t>Dvě základní formy:</a:t>
            </a:r>
          </a:p>
          <a:p>
            <a:pPr lvl="2">
              <a:lnSpc>
                <a:spcPct val="120000"/>
              </a:lnSpc>
              <a:spcBef>
                <a:spcPts val="1200"/>
              </a:spcBef>
              <a:buClr>
                <a:schemeClr val="bg2">
                  <a:lumMod val="75000"/>
                </a:schemeClr>
              </a:buClr>
              <a:buFont typeface="Arial" pitchFamily="34" charset="0"/>
              <a:buChar char="■"/>
              <a:defRPr/>
            </a:pPr>
            <a:r>
              <a:rPr lang="cs-CZ" dirty="0" smtClean="0">
                <a:solidFill>
                  <a:schemeClr val="accent1">
                    <a:lumMod val="75000"/>
                  </a:schemeClr>
                </a:solidFill>
              </a:rPr>
              <a:t>Aktivní – promyšlená snaha o vytvoření určité představy</a:t>
            </a:r>
          </a:p>
          <a:p>
            <a:pPr lvl="2">
              <a:lnSpc>
                <a:spcPct val="120000"/>
              </a:lnSpc>
              <a:spcBef>
                <a:spcPts val="1200"/>
              </a:spcBef>
              <a:buClr>
                <a:schemeClr val="bg2">
                  <a:lumMod val="75000"/>
                </a:schemeClr>
              </a:buClr>
              <a:buFont typeface="Arial" pitchFamily="34" charset="0"/>
              <a:buChar char="■"/>
              <a:defRPr/>
            </a:pPr>
            <a:r>
              <a:rPr lang="cs-CZ" dirty="0" smtClean="0">
                <a:solidFill>
                  <a:schemeClr val="accent1">
                    <a:lumMod val="75000"/>
                  </a:schemeClr>
                </a:solidFill>
              </a:rPr>
              <a:t>Pasivní – záměrné zatajení důležité skutečnosti</a:t>
            </a:r>
          </a:p>
          <a:p>
            <a:pPr lvl="2">
              <a:lnSpc>
                <a:spcPct val="120000"/>
              </a:lnSpc>
              <a:spcBef>
                <a:spcPts val="1200"/>
              </a:spcBef>
              <a:buClr>
                <a:schemeClr val="bg2">
                  <a:lumMod val="75000"/>
                </a:schemeClr>
              </a:buClr>
              <a:buFont typeface="Arial" pitchFamily="34" charset="0"/>
              <a:buChar char="■"/>
              <a:defRPr/>
            </a:pPr>
            <a:endParaRPr lang="cs-CZ" dirty="0" smtClean="0">
              <a:solidFill>
                <a:schemeClr val="accent1">
                  <a:lumMod val="75000"/>
                </a:schemeClr>
              </a:solidFill>
            </a:endParaRPr>
          </a:p>
          <a:p>
            <a:pPr>
              <a:lnSpc>
                <a:spcPct val="120000"/>
              </a:lnSpc>
              <a:spcBef>
                <a:spcPts val="1200"/>
              </a:spcBef>
              <a:buClr>
                <a:schemeClr val="bg2">
                  <a:lumMod val="75000"/>
                </a:schemeClr>
              </a:buClr>
              <a:buFont typeface="Arial" pitchFamily="34" charset="0"/>
              <a:buChar char="■"/>
              <a:defRPr/>
            </a:pPr>
            <a:r>
              <a:rPr lang="cs-CZ" dirty="0" smtClean="0">
                <a:solidFill>
                  <a:schemeClr val="accent1">
                    <a:lumMod val="75000"/>
                  </a:schemeClr>
                </a:solidFill>
              </a:rPr>
              <a:t>Základní podmínka úspěšnosti dezinformace – směs pravdivých a nepravdivých informací</a:t>
            </a:r>
            <a:endParaRPr lang="cs-CZ"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Nadpis 1"/>
          <p:cNvSpPr>
            <a:spLocks noGrp="1"/>
          </p:cNvSpPr>
          <p:nvPr>
            <p:ph type="title"/>
          </p:nvPr>
        </p:nvSpPr>
        <p:spPr>
          <a:xfrm>
            <a:off x="468313" y="200025"/>
            <a:ext cx="7559675" cy="863600"/>
          </a:xfrm>
        </p:spPr>
        <p:txBody>
          <a:bodyPr/>
          <a:lstStyle/>
          <a:p>
            <a:r>
              <a:rPr lang="cs-CZ" smtClean="0"/>
              <a:t>Druhy dezinformace	</a:t>
            </a:r>
          </a:p>
        </p:txBody>
      </p:sp>
      <p:sp>
        <p:nvSpPr>
          <p:cNvPr id="3" name="Zástupný symbol pro obsah 2"/>
          <p:cNvSpPr>
            <a:spLocks noGrp="1"/>
          </p:cNvSpPr>
          <p:nvPr>
            <p:ph idx="1"/>
          </p:nvPr>
        </p:nvSpPr>
        <p:spPr/>
        <p:txBody>
          <a:bodyPr>
            <a:normAutofit fontScale="55000" lnSpcReduction="20000"/>
          </a:bodyPr>
          <a:lstStyle/>
          <a:p>
            <a:pPr>
              <a:lnSpc>
                <a:spcPct val="110000"/>
              </a:lnSpc>
              <a:spcBef>
                <a:spcPts val="1200"/>
              </a:spcBef>
              <a:buClr>
                <a:schemeClr val="bg2">
                  <a:lumMod val="75000"/>
                </a:schemeClr>
              </a:buClr>
              <a:buFont typeface="Arial" pitchFamily="34" charset="0"/>
              <a:buChar char="■"/>
              <a:defRPr/>
            </a:pPr>
            <a:r>
              <a:rPr lang="cs-CZ" b="1" dirty="0" smtClean="0">
                <a:solidFill>
                  <a:schemeClr val="accent1">
                    <a:lumMod val="75000"/>
                  </a:schemeClr>
                </a:solidFill>
              </a:rPr>
              <a:t>Filtrování informací</a:t>
            </a:r>
          </a:p>
          <a:p>
            <a:pPr lvl="1">
              <a:lnSpc>
                <a:spcPct val="110000"/>
              </a:lnSpc>
              <a:spcBef>
                <a:spcPts val="1200"/>
              </a:spcBef>
              <a:buClr>
                <a:schemeClr val="bg2">
                  <a:lumMod val="75000"/>
                </a:schemeClr>
              </a:buClr>
              <a:buFont typeface="Arial" pitchFamily="34" charset="0"/>
              <a:buChar char="■"/>
              <a:defRPr/>
            </a:pPr>
            <a:r>
              <a:rPr lang="cs-CZ" dirty="0" smtClean="0">
                <a:solidFill>
                  <a:schemeClr val="accent1">
                    <a:lumMod val="75000"/>
                  </a:schemeClr>
                </a:solidFill>
              </a:rPr>
              <a:t>Jen pravda, ale pečlivě vybírané kousky, vytvářející jiný obraz skutečnosti</a:t>
            </a:r>
          </a:p>
          <a:p>
            <a:pPr lvl="3">
              <a:lnSpc>
                <a:spcPct val="110000"/>
              </a:lnSpc>
              <a:spcBef>
                <a:spcPts val="1200"/>
              </a:spcBef>
              <a:buClr>
                <a:schemeClr val="bg2">
                  <a:lumMod val="75000"/>
                </a:schemeClr>
              </a:buClr>
              <a:buFont typeface="Arial" pitchFamily="34" charset="0"/>
              <a:buChar char="■"/>
              <a:defRPr/>
            </a:pPr>
            <a:r>
              <a:rPr lang="cs-CZ" dirty="0" smtClean="0">
                <a:solidFill>
                  <a:schemeClr val="accent1">
                    <a:lumMod val="75000"/>
                  </a:schemeClr>
                </a:solidFill>
              </a:rPr>
              <a:t>(traktor se skládá z velkých prosklených dveří a několika kol)</a:t>
            </a:r>
          </a:p>
          <a:p>
            <a:pPr>
              <a:lnSpc>
                <a:spcPct val="110000"/>
              </a:lnSpc>
              <a:spcBef>
                <a:spcPts val="1200"/>
              </a:spcBef>
              <a:buClr>
                <a:schemeClr val="bg2">
                  <a:lumMod val="75000"/>
                </a:schemeClr>
              </a:buClr>
              <a:buFont typeface="Arial" pitchFamily="34" charset="0"/>
              <a:buChar char="■"/>
              <a:defRPr/>
            </a:pPr>
            <a:r>
              <a:rPr lang="cs-CZ" b="1" dirty="0" smtClean="0">
                <a:solidFill>
                  <a:schemeClr val="accent1">
                    <a:lumMod val="75000"/>
                  </a:schemeClr>
                </a:solidFill>
              </a:rPr>
              <a:t>Svatá pravda</a:t>
            </a:r>
          </a:p>
          <a:p>
            <a:pPr lvl="1">
              <a:lnSpc>
                <a:spcPct val="110000"/>
              </a:lnSpc>
              <a:spcBef>
                <a:spcPts val="1200"/>
              </a:spcBef>
              <a:buClr>
                <a:schemeClr val="bg2">
                  <a:lumMod val="75000"/>
                </a:schemeClr>
              </a:buClr>
              <a:buFont typeface="Arial" pitchFamily="34" charset="0"/>
              <a:buChar char="■"/>
              <a:defRPr/>
            </a:pPr>
            <a:r>
              <a:rPr lang="cs-CZ" dirty="0" smtClean="0">
                <a:solidFill>
                  <a:schemeClr val="accent1">
                    <a:lumMod val="75000"/>
                  </a:schemeClr>
                </a:solidFill>
              </a:rPr>
              <a:t>Pravda, která je servírována stylem a kanály tak, že je vyhodnocena jako nepravdivá</a:t>
            </a:r>
          </a:p>
          <a:p>
            <a:pPr lvl="3">
              <a:lnSpc>
                <a:spcPct val="110000"/>
              </a:lnSpc>
              <a:spcBef>
                <a:spcPts val="1200"/>
              </a:spcBef>
              <a:buClr>
                <a:schemeClr val="bg2">
                  <a:lumMod val="75000"/>
                </a:schemeClr>
              </a:buClr>
              <a:buFont typeface="Arial" pitchFamily="34" charset="0"/>
              <a:buChar char="■"/>
              <a:defRPr/>
            </a:pPr>
            <a:r>
              <a:rPr lang="cs-CZ" dirty="0" smtClean="0">
                <a:solidFill>
                  <a:schemeClr val="accent1">
                    <a:lumMod val="75000"/>
                  </a:schemeClr>
                </a:solidFill>
              </a:rPr>
              <a:t>(Franta v hospodě </a:t>
            </a:r>
            <a:r>
              <a:rPr lang="cs-CZ" dirty="0" err="1" smtClean="0">
                <a:solidFill>
                  <a:schemeClr val="accent1">
                    <a:lumMod val="75000"/>
                  </a:schemeClr>
                </a:solidFill>
              </a:rPr>
              <a:t>řikal</a:t>
            </a:r>
            <a:r>
              <a:rPr lang="cs-CZ" dirty="0" smtClean="0">
                <a:solidFill>
                  <a:schemeClr val="accent1">
                    <a:lumMod val="75000"/>
                  </a:schemeClr>
                </a:solidFill>
              </a:rPr>
              <a:t>, že mu doma svítí největší česká firma)</a:t>
            </a:r>
          </a:p>
          <a:p>
            <a:pPr>
              <a:lnSpc>
                <a:spcPct val="110000"/>
              </a:lnSpc>
              <a:spcBef>
                <a:spcPts val="1200"/>
              </a:spcBef>
              <a:buClr>
                <a:schemeClr val="bg2">
                  <a:lumMod val="75000"/>
                </a:schemeClr>
              </a:buClr>
              <a:buFont typeface="Arial" pitchFamily="34" charset="0"/>
              <a:buChar char="■"/>
              <a:defRPr/>
            </a:pPr>
            <a:r>
              <a:rPr lang="cs-CZ" b="1" dirty="0" smtClean="0">
                <a:solidFill>
                  <a:schemeClr val="accent1">
                    <a:lumMod val="75000"/>
                  </a:schemeClr>
                </a:solidFill>
              </a:rPr>
              <a:t>Negativní dezinformace</a:t>
            </a:r>
          </a:p>
          <a:p>
            <a:pPr lvl="1">
              <a:lnSpc>
                <a:spcPct val="110000"/>
              </a:lnSpc>
              <a:spcBef>
                <a:spcPts val="1200"/>
              </a:spcBef>
              <a:buClr>
                <a:schemeClr val="bg2">
                  <a:lumMod val="75000"/>
                </a:schemeClr>
              </a:buClr>
              <a:buFont typeface="Arial" pitchFamily="34" charset="0"/>
              <a:buChar char="■"/>
              <a:defRPr/>
            </a:pPr>
            <a:r>
              <a:rPr lang="cs-CZ" dirty="0" smtClean="0">
                <a:solidFill>
                  <a:schemeClr val="accent1">
                    <a:lumMod val="75000"/>
                  </a:schemeClr>
                </a:solidFill>
              </a:rPr>
              <a:t>Vhodným kanálem jsou sděleny konkurenci hanlivé informace o nás, které však můžeme snadno vyvrátit</a:t>
            </a:r>
          </a:p>
          <a:p>
            <a:pPr lvl="3">
              <a:lnSpc>
                <a:spcPct val="110000"/>
              </a:lnSpc>
              <a:spcBef>
                <a:spcPts val="1200"/>
              </a:spcBef>
              <a:buClr>
                <a:schemeClr val="bg2">
                  <a:lumMod val="75000"/>
                </a:schemeClr>
              </a:buClr>
              <a:buFont typeface="Arial" pitchFamily="34" charset="0"/>
              <a:buChar char="■"/>
              <a:defRPr/>
            </a:pPr>
            <a:r>
              <a:rPr lang="cs-CZ" dirty="0" smtClean="0">
                <a:solidFill>
                  <a:schemeClr val="accent1">
                    <a:lumMod val="75000"/>
                  </a:schemeClr>
                </a:solidFill>
              </a:rPr>
              <a:t>(rozšířím, že mě moje firma vyhodila, protože krachuje)</a:t>
            </a:r>
          </a:p>
          <a:p>
            <a:pPr>
              <a:lnSpc>
                <a:spcPct val="110000"/>
              </a:lnSpc>
              <a:spcBef>
                <a:spcPts val="1200"/>
              </a:spcBef>
              <a:buClr>
                <a:schemeClr val="bg2">
                  <a:lumMod val="75000"/>
                </a:schemeClr>
              </a:buClr>
              <a:buFont typeface="Arial" pitchFamily="34" charset="0"/>
              <a:buChar char="■"/>
              <a:defRPr/>
            </a:pPr>
            <a:r>
              <a:rPr lang="cs-CZ" b="1" dirty="0" smtClean="0">
                <a:solidFill>
                  <a:schemeClr val="accent1">
                    <a:lumMod val="75000"/>
                  </a:schemeClr>
                </a:solidFill>
              </a:rPr>
              <a:t>Symptomy</a:t>
            </a:r>
          </a:p>
          <a:p>
            <a:pPr lvl="1">
              <a:lnSpc>
                <a:spcPct val="110000"/>
              </a:lnSpc>
              <a:spcBef>
                <a:spcPts val="1200"/>
              </a:spcBef>
              <a:buClr>
                <a:schemeClr val="bg2">
                  <a:lumMod val="75000"/>
                </a:schemeClr>
              </a:buClr>
              <a:buFont typeface="Arial" pitchFamily="34" charset="0"/>
              <a:buChar char="■"/>
              <a:defRPr/>
            </a:pPr>
            <a:r>
              <a:rPr lang="cs-CZ" dirty="0" smtClean="0">
                <a:solidFill>
                  <a:schemeClr val="accent1">
                    <a:lumMod val="75000"/>
                  </a:schemeClr>
                </a:solidFill>
              </a:rPr>
              <a:t>Sdělují se jen náznaky, protože firma by nepravdivé informace odhalila</a:t>
            </a:r>
          </a:p>
          <a:p>
            <a:pPr lvl="3">
              <a:lnSpc>
                <a:spcPct val="110000"/>
              </a:lnSpc>
              <a:spcBef>
                <a:spcPts val="1200"/>
              </a:spcBef>
              <a:buClr>
                <a:schemeClr val="bg2">
                  <a:lumMod val="75000"/>
                </a:schemeClr>
              </a:buClr>
              <a:buFont typeface="Arial" pitchFamily="34" charset="0"/>
              <a:buChar char="■"/>
              <a:defRPr/>
            </a:pPr>
            <a:r>
              <a:rPr lang="cs-CZ" dirty="0" smtClean="0">
                <a:solidFill>
                  <a:schemeClr val="accent1">
                    <a:lumMod val="75000"/>
                  </a:schemeClr>
                </a:solidFill>
              </a:rPr>
              <a:t>(díval jsem se včera na </a:t>
            </a:r>
            <a:r>
              <a:rPr lang="cs-CZ" dirty="0" err="1" smtClean="0">
                <a:solidFill>
                  <a:schemeClr val="accent1">
                    <a:lumMod val="75000"/>
                  </a:schemeClr>
                </a:solidFill>
              </a:rPr>
              <a:t>jobs.cz</a:t>
            </a:r>
            <a:r>
              <a:rPr lang="cs-CZ" dirty="0" smtClean="0">
                <a:solidFill>
                  <a:schemeClr val="accent1">
                    <a:lumMod val="75000"/>
                  </a:schemeClr>
                </a:solidFill>
              </a:rPr>
              <a:t> a viděl jsem tam reklamu na dobrý vysavač, nechci ho kupovat teď, ale líbil se mi)</a:t>
            </a:r>
          </a:p>
          <a:p>
            <a:pPr>
              <a:lnSpc>
                <a:spcPct val="110000"/>
              </a:lnSpc>
              <a:spcBef>
                <a:spcPts val="1200"/>
              </a:spcBef>
              <a:buClr>
                <a:schemeClr val="bg2">
                  <a:lumMod val="75000"/>
                </a:schemeClr>
              </a:buClr>
              <a:buFont typeface="Arial" pitchFamily="34" charset="0"/>
              <a:buChar char="■"/>
              <a:defRPr/>
            </a:pPr>
            <a:r>
              <a:rPr lang="cs-CZ" b="1" dirty="0" smtClean="0">
                <a:solidFill>
                  <a:schemeClr val="accent1">
                    <a:lumMod val="75000"/>
                  </a:schemeClr>
                </a:solidFill>
              </a:rPr>
              <a:t>Siónští mudrci</a:t>
            </a:r>
          </a:p>
          <a:p>
            <a:pPr lvl="1">
              <a:lnSpc>
                <a:spcPct val="110000"/>
              </a:lnSpc>
              <a:spcBef>
                <a:spcPts val="1200"/>
              </a:spcBef>
              <a:buClr>
                <a:schemeClr val="bg2">
                  <a:lumMod val="75000"/>
                </a:schemeClr>
              </a:buClr>
              <a:buFont typeface="Arial" pitchFamily="34" charset="0"/>
              <a:buChar char="■"/>
              <a:defRPr/>
            </a:pPr>
            <a:r>
              <a:rPr lang="cs-CZ" dirty="0" smtClean="0">
                <a:solidFill>
                  <a:schemeClr val="accent1">
                    <a:lumMod val="75000"/>
                  </a:schemeClr>
                </a:solidFill>
              </a:rPr>
              <a:t>Počítáme s odhalením dezinformace tak, že autorství je přisuzováno konkurenční firmě</a:t>
            </a:r>
          </a:p>
          <a:p>
            <a:pPr lvl="2">
              <a:lnSpc>
                <a:spcPct val="110000"/>
              </a:lnSpc>
              <a:spcBef>
                <a:spcPts val="1200"/>
              </a:spcBef>
              <a:buClr>
                <a:schemeClr val="bg2">
                  <a:lumMod val="75000"/>
                </a:schemeClr>
              </a:buClr>
              <a:buFont typeface="Arial" pitchFamily="34" charset="0"/>
              <a:buChar char="■"/>
              <a:defRPr/>
            </a:pPr>
            <a:endParaRPr lang="cs-CZ"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Nadpis 1"/>
          <p:cNvSpPr>
            <a:spLocks noGrp="1"/>
          </p:cNvSpPr>
          <p:nvPr>
            <p:ph type="title"/>
          </p:nvPr>
        </p:nvSpPr>
        <p:spPr>
          <a:xfrm>
            <a:off x="468313" y="200025"/>
            <a:ext cx="7559675" cy="863600"/>
          </a:xfrm>
        </p:spPr>
        <p:txBody>
          <a:bodyPr/>
          <a:lstStyle/>
          <a:p>
            <a:r>
              <a:rPr lang="cs-CZ" smtClean="0"/>
              <a:t>Způsoby dezinformace</a:t>
            </a:r>
          </a:p>
        </p:txBody>
      </p:sp>
      <p:sp>
        <p:nvSpPr>
          <p:cNvPr id="53250" name="Zástupný symbol pro obsah 2"/>
          <p:cNvSpPr>
            <a:spLocks noGrp="1"/>
          </p:cNvSpPr>
          <p:nvPr>
            <p:ph idx="1"/>
          </p:nvPr>
        </p:nvSpPr>
        <p:spPr/>
        <p:txBody>
          <a:bodyPr/>
          <a:lstStyle/>
          <a:p>
            <a:r>
              <a:rPr lang="cs-CZ" smtClean="0"/>
              <a:t>Maskování vlastních záměrů a akcí</a:t>
            </a:r>
          </a:p>
          <a:p>
            <a:pPr lvl="2"/>
            <a:r>
              <a:rPr lang="cs-CZ" smtClean="0"/>
              <a:t>Skrýt, utajit vše, co firma připravuje</a:t>
            </a:r>
          </a:p>
          <a:p>
            <a:pPr lvl="2"/>
            <a:r>
              <a:rPr lang="cs-CZ" smtClean="0"/>
              <a:t>Předstírat, vytvořit falešnou představu o tom, co se děje</a:t>
            </a:r>
          </a:p>
          <a:p>
            <a:pPr lvl="2"/>
            <a:endParaRPr lang="cs-CZ" smtClean="0"/>
          </a:p>
          <a:p>
            <a:r>
              <a:rPr lang="cs-CZ" smtClean="0"/>
              <a:t>Odvedení konkurentovy pozornosti a jeho dezorientace</a:t>
            </a:r>
          </a:p>
          <a:p>
            <a:pPr lvl="2"/>
            <a:r>
              <a:rPr lang="cs-CZ" smtClean="0"/>
              <a:t>Znemožnit konkurenci správnou orientaci, dezorientovat ho</a:t>
            </a:r>
          </a:p>
          <a:p>
            <a:pPr lvl="2"/>
            <a:endParaRPr lang="cs-CZ" smtClean="0"/>
          </a:p>
          <a:p>
            <a:r>
              <a:rPr lang="cs-CZ" smtClean="0"/>
              <a:t>Vyprovokování konkurenta k určité, pro nás výhodné akci</a:t>
            </a:r>
          </a:p>
          <a:p>
            <a:pPr lvl="2"/>
            <a:r>
              <a:rPr lang="cs-CZ" smtClean="0"/>
              <a:t>Donutit k akci, která ukáže slabiny nebo to v čem jsou silní – můžeme se tomu vyhnout</a:t>
            </a:r>
          </a:p>
          <a:p>
            <a:endParaRPr lang="cs-CZ"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cs-CZ" dirty="0" smtClean="0"/>
              <a:t>Sekundární </a:t>
            </a:r>
            <a:r>
              <a:rPr lang="cs-CZ" dirty="0" err="1" smtClean="0"/>
              <a:t>research</a:t>
            </a:r>
            <a:endParaRPr lang="cs-CZ" dirty="0"/>
          </a:p>
        </p:txBody>
      </p:sp>
      <p:sp>
        <p:nvSpPr>
          <p:cNvPr id="54274" name="Text Placeholder 4"/>
          <p:cNvSpPr>
            <a:spLocks noGrp="1"/>
          </p:cNvSpPr>
          <p:nvPr>
            <p:ph type="body" idx="1"/>
          </p:nvPr>
        </p:nvSpPr>
        <p:spPr/>
        <p:txBody>
          <a:bodyPr/>
          <a:lstStyle/>
          <a:p>
            <a:r>
              <a:rPr lang="cs-CZ" smtClean="0"/>
              <a:t>Informační průmysl</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Nadpis 1"/>
          <p:cNvSpPr>
            <a:spLocks noGrp="1"/>
          </p:cNvSpPr>
          <p:nvPr>
            <p:ph type="title"/>
          </p:nvPr>
        </p:nvSpPr>
        <p:spPr>
          <a:xfrm>
            <a:off x="468313" y="200025"/>
            <a:ext cx="7559675" cy="863600"/>
          </a:xfrm>
        </p:spPr>
        <p:txBody>
          <a:bodyPr/>
          <a:lstStyle/>
          <a:p>
            <a:r>
              <a:rPr lang="cs-CZ" smtClean="0"/>
              <a:t>Desk research - omezení</a:t>
            </a:r>
          </a:p>
        </p:txBody>
      </p:sp>
      <p:sp>
        <p:nvSpPr>
          <p:cNvPr id="3" name="Zástupný symbol pro obsah 2"/>
          <p:cNvSpPr>
            <a:spLocks noGrp="1"/>
          </p:cNvSpPr>
          <p:nvPr>
            <p:ph idx="1"/>
          </p:nvPr>
        </p:nvSpPr>
        <p:spPr/>
        <p:txBody>
          <a:bodyPr>
            <a:normAutofit fontScale="92500" lnSpcReduction="10000"/>
          </a:bodyPr>
          <a:lstStyle/>
          <a:p>
            <a:pPr>
              <a:spcBef>
                <a:spcPts val="1200"/>
              </a:spcBef>
              <a:buClr>
                <a:schemeClr val="bg2">
                  <a:lumMod val="75000"/>
                </a:schemeClr>
              </a:buClr>
              <a:buFont typeface="Arial" pitchFamily="34" charset="0"/>
              <a:buChar char="■"/>
              <a:defRPr/>
            </a:pPr>
            <a:r>
              <a:rPr lang="cs-CZ" sz="1600" b="1" dirty="0" smtClean="0">
                <a:solidFill>
                  <a:schemeClr val="accent1">
                    <a:lumMod val="75000"/>
                  </a:schemeClr>
                </a:solidFill>
              </a:rPr>
              <a:t>Dostupnost</a:t>
            </a:r>
          </a:p>
          <a:p>
            <a:pPr lvl="1">
              <a:spcBef>
                <a:spcPts val="1200"/>
              </a:spcBef>
              <a:buClr>
                <a:schemeClr val="bg2">
                  <a:lumMod val="75000"/>
                </a:schemeClr>
              </a:buClr>
              <a:buFont typeface="Arial" pitchFamily="34" charset="0"/>
              <a:buChar char="■"/>
              <a:defRPr/>
            </a:pPr>
            <a:r>
              <a:rPr lang="cs-CZ" sz="1400" dirty="0" smtClean="0">
                <a:solidFill>
                  <a:schemeClr val="accent1">
                    <a:lumMod val="75000"/>
                  </a:schemeClr>
                </a:solidFill>
              </a:rPr>
              <a:t>Data nemusí být k dispozici pro malé obory činností nebo malé geografické oblasti. Případně jsou k dispozici jen v lokálním jazyce.</a:t>
            </a:r>
          </a:p>
          <a:p>
            <a:pPr lvl="1">
              <a:spcBef>
                <a:spcPts val="1200"/>
              </a:spcBef>
              <a:buClr>
                <a:schemeClr val="bg2">
                  <a:lumMod val="75000"/>
                </a:schemeClr>
              </a:buClr>
              <a:buFont typeface="Arial" pitchFamily="34" charset="0"/>
              <a:buChar char="■"/>
              <a:defRPr/>
            </a:pPr>
            <a:endParaRPr lang="cs-CZ" sz="1400" dirty="0" smtClean="0">
              <a:solidFill>
                <a:schemeClr val="accent1">
                  <a:lumMod val="75000"/>
                </a:schemeClr>
              </a:solidFill>
            </a:endParaRPr>
          </a:p>
          <a:p>
            <a:pPr>
              <a:spcBef>
                <a:spcPts val="1200"/>
              </a:spcBef>
              <a:buClr>
                <a:schemeClr val="bg2">
                  <a:lumMod val="75000"/>
                </a:schemeClr>
              </a:buClr>
              <a:buFont typeface="Arial" pitchFamily="34" charset="0"/>
              <a:buChar char="■"/>
              <a:defRPr/>
            </a:pPr>
            <a:r>
              <a:rPr lang="cs-CZ" sz="1600" b="1" dirty="0" smtClean="0">
                <a:solidFill>
                  <a:schemeClr val="accent1">
                    <a:lumMod val="75000"/>
                  </a:schemeClr>
                </a:solidFill>
              </a:rPr>
              <a:t>Použitelnost</a:t>
            </a:r>
          </a:p>
          <a:p>
            <a:pPr lvl="1">
              <a:spcBef>
                <a:spcPts val="1200"/>
              </a:spcBef>
              <a:buClr>
                <a:schemeClr val="bg2">
                  <a:lumMod val="75000"/>
                </a:schemeClr>
              </a:buClr>
              <a:buFont typeface="Arial" pitchFamily="34" charset="0"/>
              <a:buChar char="■"/>
              <a:defRPr/>
            </a:pPr>
            <a:r>
              <a:rPr lang="cs-CZ" sz="1400" dirty="0" smtClean="0">
                <a:solidFill>
                  <a:schemeClr val="accent1">
                    <a:lumMod val="75000"/>
                  </a:schemeClr>
                </a:solidFill>
              </a:rPr>
              <a:t>Data nemusí být v souvislosti přímo s dotazem – vyhnout se pokušení je použít, protože mohou být zavádějící.</a:t>
            </a:r>
          </a:p>
          <a:p>
            <a:pPr lvl="1">
              <a:spcBef>
                <a:spcPts val="1200"/>
              </a:spcBef>
              <a:buClr>
                <a:schemeClr val="bg2">
                  <a:lumMod val="75000"/>
                </a:schemeClr>
              </a:buClr>
              <a:buFont typeface="Arial" pitchFamily="34" charset="0"/>
              <a:buChar char="■"/>
              <a:defRPr/>
            </a:pPr>
            <a:r>
              <a:rPr lang="cs-CZ" sz="1400" dirty="0" err="1" smtClean="0">
                <a:solidFill>
                  <a:schemeClr val="accent1">
                    <a:lumMod val="75000"/>
                  </a:schemeClr>
                </a:solidFill>
              </a:rPr>
              <a:t>Např</a:t>
            </a:r>
            <a:r>
              <a:rPr lang="cs-CZ" sz="1400" dirty="0" smtClean="0">
                <a:solidFill>
                  <a:schemeClr val="accent1">
                    <a:lumMod val="75000"/>
                  </a:schemeClr>
                </a:solidFill>
              </a:rPr>
              <a:t>: hledáme </a:t>
            </a:r>
            <a:r>
              <a:rPr lang="cs-CZ" sz="1400" dirty="0" err="1" smtClean="0">
                <a:solidFill>
                  <a:schemeClr val="accent1">
                    <a:lumMod val="75000"/>
                  </a:schemeClr>
                </a:solidFill>
              </a:rPr>
              <a:t>info</a:t>
            </a:r>
            <a:r>
              <a:rPr lang="cs-CZ" sz="1400" dirty="0" smtClean="0">
                <a:solidFill>
                  <a:schemeClr val="accent1">
                    <a:lumMod val="75000"/>
                  </a:schemeClr>
                </a:solidFill>
              </a:rPr>
              <a:t> o trhu s platinou a zjistíme </a:t>
            </a:r>
            <a:r>
              <a:rPr lang="cs-CZ" sz="1400" dirty="0" err="1" smtClean="0">
                <a:solidFill>
                  <a:schemeClr val="accent1">
                    <a:lumMod val="75000"/>
                  </a:schemeClr>
                </a:solidFill>
              </a:rPr>
              <a:t>info</a:t>
            </a:r>
            <a:r>
              <a:rPr lang="cs-CZ" sz="1400" dirty="0" smtClean="0">
                <a:solidFill>
                  <a:schemeClr val="accent1">
                    <a:lumMod val="75000"/>
                  </a:schemeClr>
                </a:solidFill>
              </a:rPr>
              <a:t> o růstu trhu s diamanty</a:t>
            </a:r>
          </a:p>
          <a:p>
            <a:pPr lvl="1">
              <a:spcBef>
                <a:spcPts val="1200"/>
              </a:spcBef>
              <a:buClr>
                <a:schemeClr val="bg2">
                  <a:lumMod val="75000"/>
                </a:schemeClr>
              </a:buClr>
              <a:buFont typeface="Arial" pitchFamily="34" charset="0"/>
              <a:buChar char="■"/>
              <a:defRPr/>
            </a:pPr>
            <a:endParaRPr lang="cs-CZ" sz="1400" dirty="0" smtClean="0">
              <a:solidFill>
                <a:schemeClr val="accent1">
                  <a:lumMod val="75000"/>
                </a:schemeClr>
              </a:solidFill>
            </a:endParaRPr>
          </a:p>
          <a:p>
            <a:pPr>
              <a:spcBef>
                <a:spcPts val="1200"/>
              </a:spcBef>
              <a:buClr>
                <a:schemeClr val="bg2">
                  <a:lumMod val="75000"/>
                </a:schemeClr>
              </a:buClr>
              <a:buFont typeface="Arial" pitchFamily="34" charset="0"/>
              <a:buChar char="■"/>
              <a:defRPr/>
            </a:pPr>
            <a:r>
              <a:rPr lang="cs-CZ" sz="1600" b="1" dirty="0" smtClean="0">
                <a:solidFill>
                  <a:schemeClr val="accent1">
                    <a:lumMod val="75000"/>
                  </a:schemeClr>
                </a:solidFill>
              </a:rPr>
              <a:t>Přesnost </a:t>
            </a:r>
          </a:p>
          <a:p>
            <a:pPr lvl="1">
              <a:spcBef>
                <a:spcPts val="1200"/>
              </a:spcBef>
              <a:buClr>
                <a:schemeClr val="bg2">
                  <a:lumMod val="75000"/>
                </a:schemeClr>
              </a:buClr>
              <a:buFont typeface="Arial" pitchFamily="34" charset="0"/>
              <a:buChar char="■"/>
              <a:defRPr/>
            </a:pPr>
            <a:r>
              <a:rPr lang="cs-CZ" sz="1400" dirty="0" smtClean="0">
                <a:solidFill>
                  <a:schemeClr val="accent1">
                    <a:lumMod val="75000"/>
                  </a:schemeClr>
                </a:solidFill>
              </a:rPr>
              <a:t>Data nemusí být kompletní nebo byla sbírána pro nějaký specifický důvod (statistiky mezi mladistvými). Některá zdroje dat mohou být nespolehlivé (např. některé africké nebo čínské statistiky)</a:t>
            </a:r>
          </a:p>
          <a:p>
            <a:pPr lvl="1">
              <a:spcBef>
                <a:spcPts val="1200"/>
              </a:spcBef>
              <a:buClr>
                <a:schemeClr val="bg2">
                  <a:lumMod val="75000"/>
                </a:schemeClr>
              </a:buClr>
              <a:buFont typeface="Arial" pitchFamily="34" charset="0"/>
              <a:buChar char="■"/>
              <a:defRPr/>
            </a:pPr>
            <a:endParaRPr lang="cs-CZ" sz="1400" dirty="0" smtClean="0">
              <a:solidFill>
                <a:schemeClr val="accent1">
                  <a:lumMod val="75000"/>
                </a:schemeClr>
              </a:solidFill>
            </a:endParaRPr>
          </a:p>
          <a:p>
            <a:pPr>
              <a:spcBef>
                <a:spcPts val="1200"/>
              </a:spcBef>
              <a:buClr>
                <a:schemeClr val="bg2">
                  <a:lumMod val="75000"/>
                </a:schemeClr>
              </a:buClr>
              <a:buFont typeface="Arial" pitchFamily="34" charset="0"/>
              <a:buChar char="■"/>
              <a:defRPr/>
            </a:pPr>
            <a:r>
              <a:rPr lang="cs-CZ" sz="1600" b="1" dirty="0" smtClean="0">
                <a:solidFill>
                  <a:schemeClr val="accent1">
                    <a:lumMod val="75000"/>
                  </a:schemeClr>
                </a:solidFill>
              </a:rPr>
              <a:t>Srovnatelnost</a:t>
            </a:r>
            <a:endParaRPr lang="cs-CZ" sz="1600" dirty="0" smtClean="0">
              <a:solidFill>
                <a:schemeClr val="accent1">
                  <a:lumMod val="75000"/>
                </a:schemeClr>
              </a:solidFill>
            </a:endParaRPr>
          </a:p>
          <a:p>
            <a:pPr lvl="1">
              <a:spcBef>
                <a:spcPts val="1200"/>
              </a:spcBef>
              <a:buClr>
                <a:schemeClr val="bg2">
                  <a:lumMod val="75000"/>
                </a:schemeClr>
              </a:buClr>
              <a:buFont typeface="Arial" pitchFamily="34" charset="0"/>
              <a:buChar char="■"/>
              <a:defRPr/>
            </a:pPr>
            <a:r>
              <a:rPr lang="cs-CZ" sz="1400" dirty="0" smtClean="0">
                <a:solidFill>
                  <a:schemeClr val="accent1">
                    <a:lumMod val="75000"/>
                  </a:schemeClr>
                </a:solidFill>
              </a:rPr>
              <a:t>Data nemusí být přímo porovnatelné (jiné standardy na jiných trzích apod.)</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Nadpis 1"/>
          <p:cNvSpPr>
            <a:spLocks noGrp="1"/>
          </p:cNvSpPr>
          <p:nvPr>
            <p:ph type="title"/>
          </p:nvPr>
        </p:nvSpPr>
        <p:spPr>
          <a:xfrm>
            <a:off x="468313" y="200025"/>
            <a:ext cx="7559675" cy="863600"/>
          </a:xfrm>
        </p:spPr>
        <p:txBody>
          <a:bodyPr/>
          <a:lstStyle/>
          <a:p>
            <a:r>
              <a:rPr lang="cs-CZ" smtClean="0"/>
              <a:t>Příklad</a:t>
            </a:r>
          </a:p>
        </p:txBody>
      </p:sp>
      <p:sp>
        <p:nvSpPr>
          <p:cNvPr id="56322" name="Zástupný symbol pro obsah 2"/>
          <p:cNvSpPr>
            <a:spLocks noGrp="1"/>
          </p:cNvSpPr>
          <p:nvPr>
            <p:ph idx="1"/>
          </p:nvPr>
        </p:nvSpPr>
        <p:spPr/>
        <p:txBody>
          <a:bodyPr/>
          <a:lstStyle/>
          <a:p>
            <a:r>
              <a:rPr lang="cs-CZ" smtClean="0"/>
              <a:t>K psychologickému testu přišlo 138 lidí. Skupina sestávala ze 113 právníků a 25 techniků.</a:t>
            </a:r>
          </a:p>
          <a:p>
            <a:endParaRPr lang="cs-CZ" smtClean="0"/>
          </a:p>
          <a:p>
            <a:endParaRPr lang="cs-CZ" smtClean="0"/>
          </a:p>
          <a:p>
            <a:r>
              <a:rPr lang="cs-CZ" smtClean="0"/>
              <a:t>Čím se Pavel Karas živí?</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Nadpis 1"/>
          <p:cNvSpPr>
            <a:spLocks noGrp="1"/>
          </p:cNvSpPr>
          <p:nvPr>
            <p:ph type="title" idx="4294967295"/>
          </p:nvPr>
        </p:nvSpPr>
        <p:spPr>
          <a:xfrm>
            <a:off x="468313" y="200025"/>
            <a:ext cx="7559675" cy="863600"/>
          </a:xfrm>
        </p:spPr>
        <p:txBody>
          <a:bodyPr/>
          <a:lstStyle/>
          <a:p>
            <a:r>
              <a:rPr lang="cs-CZ" smtClean="0"/>
              <a:t>Příklad</a:t>
            </a:r>
          </a:p>
        </p:txBody>
      </p:sp>
      <p:sp>
        <p:nvSpPr>
          <p:cNvPr id="78851" name="Zástupný symbol pro obsah 2"/>
          <p:cNvSpPr>
            <a:spLocks noGrp="1"/>
          </p:cNvSpPr>
          <p:nvPr>
            <p:ph idx="4294967295"/>
          </p:nvPr>
        </p:nvSpPr>
        <p:spPr/>
        <p:txBody>
          <a:bodyPr/>
          <a:lstStyle/>
          <a:p>
            <a:r>
              <a:rPr lang="cs-CZ" smtClean="0"/>
              <a:t>K psychologickému testu přišlo 138 lidí. Skupina sestávala ze 113 právníků a 25 techniků.</a:t>
            </a:r>
          </a:p>
          <a:p>
            <a:endParaRPr lang="cs-CZ" smtClean="0"/>
          </a:p>
          <a:p>
            <a:r>
              <a:rPr lang="cs-CZ" smtClean="0"/>
              <a:t>Pavel Karas je vysoce inteligentní, orientován na výsledek. Jeho přístup k práci je velmi kreativní a zodpovědný. Mezi kolegy je však oblíben méně než ostatní, zejména kvůli jeho egocentrizmu a menším morálním zábranám. Jeho schopnost empatie je poměrně malá.</a:t>
            </a:r>
          </a:p>
          <a:p>
            <a:endParaRPr lang="cs-CZ" smtClean="0"/>
          </a:p>
          <a:p>
            <a:r>
              <a:rPr lang="cs-CZ" smtClean="0"/>
              <a:t>Čím se Pavel Karas živí?</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cs-CZ" dirty="0" smtClean="0"/>
              <a:t>Primární </a:t>
            </a:r>
            <a:r>
              <a:rPr lang="cs-CZ" dirty="0" err="1" smtClean="0"/>
              <a:t>research</a:t>
            </a:r>
            <a:endParaRPr lang="cs-CZ" dirty="0"/>
          </a:p>
        </p:txBody>
      </p:sp>
      <p:sp>
        <p:nvSpPr>
          <p:cNvPr id="57346" name="Text Placeholder 4"/>
          <p:cNvSpPr>
            <a:spLocks noGrp="1"/>
          </p:cNvSpPr>
          <p:nvPr>
            <p:ph type="body" idx="1"/>
          </p:nvPr>
        </p:nvSpPr>
        <p:spPr/>
        <p:txBody>
          <a:bodyPr/>
          <a:lstStyle/>
          <a:p>
            <a:r>
              <a:rPr lang="cs-CZ" smtClean="0"/>
              <a:t>Informační průmysl</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Nadpis 1"/>
          <p:cNvSpPr>
            <a:spLocks noGrp="1"/>
          </p:cNvSpPr>
          <p:nvPr>
            <p:ph type="title"/>
          </p:nvPr>
        </p:nvSpPr>
        <p:spPr>
          <a:xfrm>
            <a:off x="468313" y="200025"/>
            <a:ext cx="7559675" cy="863600"/>
          </a:xfrm>
        </p:spPr>
        <p:txBody>
          <a:bodyPr/>
          <a:lstStyle/>
          <a:p>
            <a:r>
              <a:rPr lang="cs-CZ" smtClean="0"/>
              <a:t>Sběr dat primárním výzkumem</a:t>
            </a:r>
          </a:p>
        </p:txBody>
      </p:sp>
      <p:sp>
        <p:nvSpPr>
          <p:cNvPr id="58370" name="Zástupný symbol pro obsah 2"/>
          <p:cNvSpPr>
            <a:spLocks noGrp="1"/>
          </p:cNvSpPr>
          <p:nvPr>
            <p:ph idx="1"/>
          </p:nvPr>
        </p:nvSpPr>
        <p:spPr/>
        <p:txBody>
          <a:bodyPr/>
          <a:lstStyle/>
          <a:p>
            <a:r>
              <a:rPr lang="cs-CZ" smtClean="0"/>
              <a:t>Jedinečná data</a:t>
            </a:r>
          </a:p>
          <a:p>
            <a:r>
              <a:rPr lang="cs-CZ" smtClean="0"/>
              <a:t>Problém s kvalitou</a:t>
            </a:r>
          </a:p>
          <a:p>
            <a:endParaRPr lang="cs-CZ" smtClean="0"/>
          </a:p>
          <a:p>
            <a:r>
              <a:rPr lang="cs-CZ" smtClean="0"/>
              <a:t>Dva přístupy:</a:t>
            </a:r>
          </a:p>
          <a:p>
            <a:pPr lvl="2"/>
            <a:r>
              <a:rPr lang="cs-CZ" smtClean="0"/>
              <a:t>Kvalitativní</a:t>
            </a:r>
          </a:p>
          <a:p>
            <a:pPr lvl="2"/>
            <a:r>
              <a:rPr lang="cs-CZ" smtClean="0"/>
              <a:t>Kvantitativní</a:t>
            </a:r>
          </a:p>
          <a:p>
            <a:pPr lvl="2">
              <a:buFont typeface="Arial" charset="0"/>
              <a:buNone/>
            </a:pPr>
            <a:r>
              <a:rPr lang="cs-CZ" smtClean="0"/>
              <a:t>- oba výhody i nevýhody</a:t>
            </a:r>
          </a:p>
          <a:p>
            <a:pPr lvl="2"/>
            <a:endParaRPr lang="cs-CZ" smtClean="0"/>
          </a:p>
          <a:p>
            <a:r>
              <a:rPr lang="cs-CZ" smtClean="0"/>
              <a:t>Často jako podklad pro další analýzu</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Nadpis 1"/>
          <p:cNvSpPr>
            <a:spLocks noGrp="1"/>
          </p:cNvSpPr>
          <p:nvPr>
            <p:ph type="title"/>
          </p:nvPr>
        </p:nvSpPr>
        <p:spPr>
          <a:xfrm>
            <a:off x="468313" y="200025"/>
            <a:ext cx="7559675" cy="863600"/>
          </a:xfrm>
        </p:spPr>
        <p:txBody>
          <a:bodyPr/>
          <a:lstStyle/>
          <a:p>
            <a:r>
              <a:rPr lang="cs-CZ" smtClean="0"/>
              <a:t>Primární výzkum</a:t>
            </a:r>
          </a:p>
        </p:txBody>
      </p:sp>
      <p:sp>
        <p:nvSpPr>
          <p:cNvPr id="59394" name="Zástupný symbol pro obsah 2"/>
          <p:cNvSpPr>
            <a:spLocks noGrp="1"/>
          </p:cNvSpPr>
          <p:nvPr>
            <p:ph idx="1"/>
          </p:nvPr>
        </p:nvSpPr>
        <p:spPr/>
        <p:txBody>
          <a:bodyPr/>
          <a:lstStyle/>
          <a:p>
            <a:r>
              <a:rPr lang="cs-CZ" smtClean="0"/>
              <a:t>Výhody:</a:t>
            </a:r>
          </a:p>
          <a:p>
            <a:pPr lvl="1"/>
            <a:r>
              <a:rPr lang="cs-CZ" smtClean="0"/>
              <a:t>Přesně adresované odpovědi na základní otázky – co potřebujeme vědět</a:t>
            </a:r>
          </a:p>
          <a:p>
            <a:pPr lvl="1"/>
            <a:r>
              <a:rPr lang="cs-CZ" smtClean="0"/>
              <a:t>Větší kontrola nad sběrem – co přesně získáváme, kolik, atd.</a:t>
            </a:r>
          </a:p>
          <a:p>
            <a:pPr lvl="1"/>
            <a:r>
              <a:rPr lang="cs-CZ" smtClean="0"/>
              <a:t>Efektivnější utrácení prostředků – platíme jen za to, co nás zajímá</a:t>
            </a:r>
          </a:p>
          <a:p>
            <a:pPr lvl="1"/>
            <a:r>
              <a:rPr lang="cs-CZ" smtClean="0"/>
              <a:t>Prorietární informace – výsledky jen pro nás</a:t>
            </a:r>
          </a:p>
          <a:p>
            <a:pPr lvl="1"/>
            <a:endParaRPr lang="cs-CZ" smtClean="0"/>
          </a:p>
          <a:p>
            <a:r>
              <a:rPr lang="cs-CZ" smtClean="0"/>
              <a:t>Nevýhody</a:t>
            </a:r>
          </a:p>
          <a:p>
            <a:pPr lvl="1"/>
            <a:r>
              <a:rPr lang="cs-CZ" smtClean="0"/>
              <a:t>Cena – vyšší než u sekundárního</a:t>
            </a:r>
          </a:p>
          <a:p>
            <a:pPr lvl="1"/>
            <a:r>
              <a:rPr lang="cs-CZ" smtClean="0"/>
              <a:t>Časová náročnost – není to „ready to use“</a:t>
            </a:r>
          </a:p>
          <a:p>
            <a:pPr lvl="1"/>
            <a:r>
              <a:rPr lang="cs-CZ" smtClean="0"/>
              <a:t>Ne vždy proveditelné – někdy nevhodná situace, moc velký záběr apod.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cs-CZ" dirty="0" smtClean="0"/>
              <a:t>Práce s informacemi</a:t>
            </a:r>
            <a:endParaRPr lang="cs-CZ" dirty="0"/>
          </a:p>
        </p:txBody>
      </p:sp>
      <p:sp>
        <p:nvSpPr>
          <p:cNvPr id="33794" name="Text Placeholder 4"/>
          <p:cNvSpPr>
            <a:spLocks noGrp="1"/>
          </p:cNvSpPr>
          <p:nvPr>
            <p:ph type="body" idx="1"/>
          </p:nvPr>
        </p:nvSpPr>
        <p:spPr/>
        <p:txBody>
          <a:bodyPr/>
          <a:lstStyle/>
          <a:p>
            <a:r>
              <a:rPr lang="cs-CZ" smtClean="0"/>
              <a:t>Informační průmysl</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Nadpis 1"/>
          <p:cNvSpPr>
            <a:spLocks noGrp="1"/>
          </p:cNvSpPr>
          <p:nvPr>
            <p:ph type="title"/>
          </p:nvPr>
        </p:nvSpPr>
        <p:spPr>
          <a:xfrm>
            <a:off x="468313" y="200025"/>
            <a:ext cx="7559675" cy="863600"/>
          </a:xfrm>
        </p:spPr>
        <p:txBody>
          <a:bodyPr/>
          <a:lstStyle/>
          <a:p>
            <a:r>
              <a:rPr lang="cs-CZ" smtClean="0"/>
              <a:t>Sběr kvantitativních dat</a:t>
            </a:r>
          </a:p>
        </p:txBody>
      </p:sp>
      <p:sp>
        <p:nvSpPr>
          <p:cNvPr id="60418" name="Zástupný symbol pro obsah 2"/>
          <p:cNvSpPr>
            <a:spLocks noGrp="1"/>
          </p:cNvSpPr>
          <p:nvPr>
            <p:ph idx="1"/>
          </p:nvPr>
        </p:nvSpPr>
        <p:spPr/>
        <p:txBody>
          <a:bodyPr/>
          <a:lstStyle/>
          <a:p>
            <a:r>
              <a:rPr lang="cs-CZ" smtClean="0"/>
              <a:t>Vhodné pro testování hypotéz</a:t>
            </a:r>
          </a:p>
          <a:p>
            <a:endParaRPr lang="cs-CZ" smtClean="0"/>
          </a:p>
          <a:p>
            <a:r>
              <a:rPr lang="cs-CZ" smtClean="0"/>
              <a:t>Průzkum (Survey)</a:t>
            </a:r>
          </a:p>
          <a:p>
            <a:r>
              <a:rPr lang="cs-CZ" smtClean="0"/>
              <a:t>Sledování (Tracking)</a:t>
            </a:r>
          </a:p>
          <a:p>
            <a:r>
              <a:rPr lang="cs-CZ" smtClean="0"/>
              <a:t>Experiment</a:t>
            </a:r>
          </a:p>
          <a:p>
            <a:pPr lvl="1"/>
            <a:endParaRPr lang="cs-CZ"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Nadpis 1"/>
          <p:cNvSpPr>
            <a:spLocks noGrp="1"/>
          </p:cNvSpPr>
          <p:nvPr>
            <p:ph type="title"/>
          </p:nvPr>
        </p:nvSpPr>
        <p:spPr>
          <a:xfrm>
            <a:off x="468313" y="200025"/>
            <a:ext cx="7559675" cy="863600"/>
          </a:xfrm>
        </p:spPr>
        <p:txBody>
          <a:bodyPr/>
          <a:lstStyle/>
          <a:p>
            <a:r>
              <a:rPr lang="cs-CZ" smtClean="0"/>
              <a:t>Sběr kvalitativních dat</a:t>
            </a:r>
          </a:p>
        </p:txBody>
      </p:sp>
      <p:sp>
        <p:nvSpPr>
          <p:cNvPr id="61442" name="Zástupný symbol pro obsah 2"/>
          <p:cNvSpPr>
            <a:spLocks noGrp="1"/>
          </p:cNvSpPr>
          <p:nvPr>
            <p:ph idx="1"/>
          </p:nvPr>
        </p:nvSpPr>
        <p:spPr/>
        <p:txBody>
          <a:bodyPr/>
          <a:lstStyle/>
          <a:p>
            <a:pPr>
              <a:spcBef>
                <a:spcPts val="1200"/>
              </a:spcBef>
            </a:pPr>
            <a:r>
              <a:rPr lang="cs-CZ" smtClean="0"/>
              <a:t>Omezené kapacity</a:t>
            </a:r>
          </a:p>
          <a:p>
            <a:pPr>
              <a:spcBef>
                <a:spcPts val="1200"/>
              </a:spcBef>
            </a:pPr>
            <a:r>
              <a:rPr lang="cs-CZ" smtClean="0"/>
              <a:t>Interview – možnost jít velmi do hloubky, omezeno schopnostmi tazatele, náročné na vyhodnocování, drahé</a:t>
            </a:r>
          </a:p>
          <a:p>
            <a:pPr>
              <a:spcBef>
                <a:spcPts val="1200"/>
              </a:spcBef>
            </a:pPr>
            <a:r>
              <a:rPr lang="cs-CZ" smtClean="0"/>
              <a:t>Focus groups – možnost online řízení – snižuje náklady, lepší poměr kvalita/cena než interview</a:t>
            </a:r>
          </a:p>
          <a:p>
            <a:pPr>
              <a:spcBef>
                <a:spcPts val="1200"/>
              </a:spcBef>
            </a:pPr>
            <a:r>
              <a:rPr lang="cs-CZ" smtClean="0"/>
              <a:t>Pozorování – např. chování zákazníků</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Nadpis 1"/>
          <p:cNvSpPr>
            <a:spLocks noGrp="1"/>
          </p:cNvSpPr>
          <p:nvPr>
            <p:ph type="title"/>
          </p:nvPr>
        </p:nvSpPr>
        <p:spPr>
          <a:xfrm>
            <a:off x="468313" y="200025"/>
            <a:ext cx="7559675" cy="863600"/>
          </a:xfrm>
        </p:spPr>
        <p:txBody>
          <a:bodyPr/>
          <a:lstStyle/>
          <a:p>
            <a:r>
              <a:rPr lang="cs-CZ" smtClean="0"/>
              <a:t>Rozhovor </a:t>
            </a:r>
          </a:p>
        </p:txBody>
      </p:sp>
      <p:sp>
        <p:nvSpPr>
          <p:cNvPr id="62466" name="Zástupný symbol pro obsah 2"/>
          <p:cNvSpPr>
            <a:spLocks noGrp="1"/>
          </p:cNvSpPr>
          <p:nvPr>
            <p:ph idx="1"/>
          </p:nvPr>
        </p:nvSpPr>
        <p:spPr/>
        <p:txBody>
          <a:bodyPr/>
          <a:lstStyle/>
          <a:p>
            <a:r>
              <a:rPr lang="cs-CZ" smtClean="0"/>
              <a:t>Telefonní/osobní – nejpřínosnější zdroj informací</a:t>
            </a:r>
          </a:p>
          <a:p>
            <a:r>
              <a:rPr lang="cs-CZ" smtClean="0"/>
              <a:t>Komplikace – nechuť sdělovat informace</a:t>
            </a:r>
          </a:p>
          <a:p>
            <a:pPr lvl="1"/>
            <a:r>
              <a:rPr lang="cs-CZ" smtClean="0"/>
              <a:t>Obvyklé otázky:</a:t>
            </a:r>
          </a:p>
          <a:p>
            <a:pPr lvl="4"/>
            <a:r>
              <a:rPr lang="cs-CZ" smtClean="0"/>
              <a:t>Proč bych s Vámi o tom měl mluvit? </a:t>
            </a:r>
          </a:p>
          <a:p>
            <a:pPr lvl="4"/>
            <a:r>
              <a:rPr lang="cs-CZ" smtClean="0"/>
              <a:t>Pro koho to děláte? </a:t>
            </a:r>
          </a:p>
          <a:p>
            <a:pPr lvl="4"/>
            <a:r>
              <a:rPr lang="cs-CZ" smtClean="0"/>
              <a:t>Kdo že jste? </a:t>
            </a:r>
          </a:p>
          <a:p>
            <a:pPr lvl="4"/>
            <a:r>
              <a:rPr lang="cs-CZ" smtClean="0"/>
              <a:t>Proč to děláte? </a:t>
            </a:r>
          </a:p>
          <a:p>
            <a:pPr lvl="4"/>
            <a:r>
              <a:rPr lang="cs-CZ" smtClean="0"/>
              <a:t>Jak jste získal moje jméno? </a:t>
            </a:r>
          </a:p>
          <a:p>
            <a:pPr lvl="4"/>
            <a:r>
              <a:rPr lang="cs-CZ" smtClean="0"/>
              <a:t>Nemůžu s Vámi mluvit, mám moc práce. </a:t>
            </a:r>
          </a:p>
          <a:p>
            <a:pPr lvl="4"/>
            <a:r>
              <a:rPr lang="cs-CZ" smtClean="0"/>
              <a:t>To je soukromé, to Vám neřeknu. </a:t>
            </a:r>
          </a:p>
          <a:p>
            <a:pPr lvl="4"/>
            <a:r>
              <a:rPr lang="cs-CZ" smtClean="0"/>
              <a:t>Na to neznám odpověď.</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Nadpis 1"/>
          <p:cNvSpPr>
            <a:spLocks noGrp="1"/>
          </p:cNvSpPr>
          <p:nvPr>
            <p:ph type="title"/>
          </p:nvPr>
        </p:nvSpPr>
        <p:spPr>
          <a:xfrm>
            <a:off x="468313" y="200025"/>
            <a:ext cx="7559675" cy="863600"/>
          </a:xfrm>
        </p:spPr>
        <p:txBody>
          <a:bodyPr/>
          <a:lstStyle/>
          <a:p>
            <a:r>
              <a:rPr lang="cs-CZ" smtClean="0"/>
              <a:t>Techniky získávání odpovědí</a:t>
            </a:r>
          </a:p>
        </p:txBody>
      </p:sp>
      <p:sp>
        <p:nvSpPr>
          <p:cNvPr id="3" name="Zástupný symbol pro obsah 2"/>
          <p:cNvSpPr>
            <a:spLocks noGrp="1"/>
          </p:cNvSpPr>
          <p:nvPr>
            <p:ph idx="1"/>
          </p:nvPr>
        </p:nvSpPr>
        <p:spPr>
          <a:xfrm>
            <a:off x="455613" y="1412875"/>
            <a:ext cx="8234362" cy="4824413"/>
          </a:xfrm>
        </p:spPr>
        <p:txBody>
          <a:bodyPr>
            <a:normAutofit fontScale="85000" lnSpcReduction="10000"/>
          </a:bodyPr>
          <a:lstStyle/>
          <a:p>
            <a:pPr>
              <a:lnSpc>
                <a:spcPct val="110000"/>
              </a:lnSpc>
              <a:spcBef>
                <a:spcPts val="600"/>
              </a:spcBef>
              <a:buClr>
                <a:schemeClr val="bg2">
                  <a:lumMod val="75000"/>
                </a:schemeClr>
              </a:buClr>
              <a:buFont typeface="Arial" pitchFamily="34" charset="0"/>
              <a:buChar char="■"/>
              <a:defRPr/>
            </a:pPr>
            <a:r>
              <a:rPr lang="cs-CZ" dirty="0" smtClean="0">
                <a:solidFill>
                  <a:schemeClr val="accent1">
                    <a:lumMod val="75000"/>
                  </a:schemeClr>
                </a:solidFill>
              </a:rPr>
              <a:t>Provokativní prohlášení</a:t>
            </a:r>
          </a:p>
          <a:p>
            <a:pPr lvl="2">
              <a:lnSpc>
                <a:spcPct val="110000"/>
              </a:lnSpc>
              <a:spcBef>
                <a:spcPts val="600"/>
              </a:spcBef>
              <a:buClr>
                <a:schemeClr val="bg2">
                  <a:lumMod val="75000"/>
                </a:schemeClr>
              </a:buClr>
              <a:buFont typeface="Arial" pitchFamily="34" charset="0"/>
              <a:buChar char="■"/>
              <a:defRPr/>
            </a:pPr>
            <a:r>
              <a:rPr lang="cs-CZ" dirty="0" smtClean="0">
                <a:solidFill>
                  <a:schemeClr val="accent1">
                    <a:lumMod val="75000"/>
                  </a:schemeClr>
                </a:solidFill>
              </a:rPr>
              <a:t>Prohlášení, většinou, ale ne vždy neškodné, které přinese další otázky</a:t>
            </a:r>
          </a:p>
          <a:p>
            <a:pPr lvl="2">
              <a:lnSpc>
                <a:spcPct val="110000"/>
              </a:lnSpc>
              <a:spcBef>
                <a:spcPts val="600"/>
              </a:spcBef>
              <a:buClr>
                <a:schemeClr val="bg2">
                  <a:lumMod val="75000"/>
                </a:schemeClr>
              </a:buClr>
              <a:buFont typeface="Arial" pitchFamily="34" charset="0"/>
              <a:buChar char="■"/>
              <a:defRPr/>
            </a:pPr>
            <a:r>
              <a:rPr lang="cs-CZ" dirty="0" err="1" smtClean="0">
                <a:solidFill>
                  <a:schemeClr val="accent1">
                    <a:lumMod val="75000"/>
                  </a:schemeClr>
                </a:solidFill>
              </a:rPr>
              <a:t>Např</a:t>
            </a:r>
            <a:r>
              <a:rPr lang="cs-CZ" dirty="0" smtClean="0">
                <a:solidFill>
                  <a:schemeClr val="accent1">
                    <a:lumMod val="75000"/>
                  </a:schemeClr>
                </a:solidFill>
              </a:rPr>
              <a:t>: „Vaše firma je opravdu špičkou ve Vašem oboru!“</a:t>
            </a:r>
          </a:p>
          <a:p>
            <a:pPr>
              <a:lnSpc>
                <a:spcPct val="110000"/>
              </a:lnSpc>
              <a:spcBef>
                <a:spcPts val="600"/>
              </a:spcBef>
              <a:buClr>
                <a:schemeClr val="bg2">
                  <a:lumMod val="75000"/>
                </a:schemeClr>
              </a:buClr>
              <a:buFont typeface="Arial" pitchFamily="34" charset="0"/>
              <a:buChar char="■"/>
              <a:defRPr/>
            </a:pPr>
            <a:r>
              <a:rPr lang="cs-CZ" dirty="0" err="1" smtClean="0">
                <a:solidFill>
                  <a:schemeClr val="accent1">
                    <a:lumMod val="75000"/>
                  </a:schemeClr>
                </a:solidFill>
              </a:rPr>
              <a:t>Quid</a:t>
            </a:r>
            <a:r>
              <a:rPr lang="cs-CZ" dirty="0" smtClean="0">
                <a:solidFill>
                  <a:schemeClr val="accent1">
                    <a:lumMod val="75000"/>
                  </a:schemeClr>
                </a:solidFill>
              </a:rPr>
              <a:t> pro quo</a:t>
            </a:r>
          </a:p>
          <a:p>
            <a:pPr lvl="2">
              <a:lnSpc>
                <a:spcPct val="110000"/>
              </a:lnSpc>
              <a:spcBef>
                <a:spcPts val="600"/>
              </a:spcBef>
              <a:buClr>
                <a:schemeClr val="bg2">
                  <a:lumMod val="75000"/>
                </a:schemeClr>
              </a:buClr>
              <a:buFont typeface="Arial" pitchFamily="34" charset="0"/>
              <a:buChar char="■"/>
              <a:defRPr/>
            </a:pPr>
            <a:r>
              <a:rPr lang="cs-CZ" dirty="0" smtClean="0">
                <a:solidFill>
                  <a:schemeClr val="accent1">
                    <a:lumMod val="75000"/>
                  </a:schemeClr>
                </a:solidFill>
              </a:rPr>
              <a:t>Gesto nebo nabídka výměny informací</a:t>
            </a:r>
          </a:p>
          <a:p>
            <a:pPr lvl="2">
              <a:lnSpc>
                <a:spcPct val="110000"/>
              </a:lnSpc>
              <a:spcBef>
                <a:spcPts val="600"/>
              </a:spcBef>
              <a:buClr>
                <a:schemeClr val="bg2">
                  <a:lumMod val="75000"/>
                </a:schemeClr>
              </a:buClr>
              <a:buFont typeface="Arial" pitchFamily="34" charset="0"/>
              <a:buChar char="■"/>
              <a:defRPr/>
            </a:pPr>
            <a:r>
              <a:rPr lang="cs-CZ" dirty="0" err="1" smtClean="0">
                <a:solidFill>
                  <a:schemeClr val="accent1">
                    <a:lumMod val="75000"/>
                  </a:schemeClr>
                </a:solidFill>
              </a:rPr>
              <a:t>Např</a:t>
            </a:r>
            <a:r>
              <a:rPr lang="cs-CZ" dirty="0" smtClean="0">
                <a:solidFill>
                  <a:schemeClr val="accent1">
                    <a:lumMod val="75000"/>
                  </a:schemeClr>
                </a:solidFill>
              </a:rPr>
              <a:t>: „Mohu se s Vámi podělit o informace o našich nákladech, když mi nastíníte Vaši strukturu nákladů.“</a:t>
            </a:r>
          </a:p>
          <a:p>
            <a:pPr>
              <a:lnSpc>
                <a:spcPct val="110000"/>
              </a:lnSpc>
              <a:spcBef>
                <a:spcPts val="600"/>
              </a:spcBef>
              <a:buClr>
                <a:schemeClr val="bg2">
                  <a:lumMod val="75000"/>
                </a:schemeClr>
              </a:buClr>
              <a:buFont typeface="Arial" pitchFamily="34" charset="0"/>
              <a:buChar char="■"/>
              <a:defRPr/>
            </a:pPr>
            <a:r>
              <a:rPr lang="cs-CZ" dirty="0" smtClean="0">
                <a:solidFill>
                  <a:schemeClr val="accent1">
                    <a:lumMod val="75000"/>
                  </a:schemeClr>
                </a:solidFill>
              </a:rPr>
              <a:t>Využít nutkání si stěžovat</a:t>
            </a:r>
          </a:p>
          <a:p>
            <a:pPr lvl="2">
              <a:lnSpc>
                <a:spcPct val="110000"/>
              </a:lnSpc>
              <a:spcBef>
                <a:spcPts val="600"/>
              </a:spcBef>
              <a:buClr>
                <a:schemeClr val="bg2">
                  <a:lumMod val="75000"/>
                </a:schemeClr>
              </a:buClr>
              <a:buFont typeface="Arial" pitchFamily="34" charset="0"/>
              <a:buChar char="■"/>
              <a:defRPr/>
            </a:pPr>
            <a:r>
              <a:rPr lang="cs-CZ" dirty="0" smtClean="0">
                <a:solidFill>
                  <a:schemeClr val="accent1">
                    <a:lumMod val="75000"/>
                  </a:schemeClr>
                </a:solidFill>
              </a:rPr>
              <a:t>Využít tendenci k tomu, že lidé si rádi stěžují k nasměrování hovoru</a:t>
            </a:r>
          </a:p>
          <a:p>
            <a:pPr lvl="2">
              <a:lnSpc>
                <a:spcPct val="110000"/>
              </a:lnSpc>
              <a:spcBef>
                <a:spcPts val="600"/>
              </a:spcBef>
              <a:buClr>
                <a:schemeClr val="bg2">
                  <a:lumMod val="75000"/>
                </a:schemeClr>
              </a:buClr>
              <a:buFont typeface="Arial" pitchFamily="34" charset="0"/>
              <a:buChar char="■"/>
              <a:defRPr/>
            </a:pPr>
            <a:r>
              <a:rPr lang="cs-CZ" dirty="0" err="1" smtClean="0">
                <a:solidFill>
                  <a:schemeClr val="accent1">
                    <a:lumMod val="75000"/>
                  </a:schemeClr>
                </a:solidFill>
              </a:rPr>
              <a:t>Např</a:t>
            </a:r>
            <a:r>
              <a:rPr lang="cs-CZ" dirty="0" smtClean="0">
                <a:solidFill>
                  <a:schemeClr val="accent1">
                    <a:lumMod val="75000"/>
                  </a:schemeClr>
                </a:solidFill>
              </a:rPr>
              <a:t>: „Zákazníci jsou někdy velmi nároční, že? Jaké s tím máte zkušenosti?“</a:t>
            </a:r>
          </a:p>
          <a:p>
            <a:pPr>
              <a:lnSpc>
                <a:spcPct val="110000"/>
              </a:lnSpc>
              <a:spcBef>
                <a:spcPts val="600"/>
              </a:spcBef>
              <a:buClr>
                <a:schemeClr val="bg2">
                  <a:lumMod val="75000"/>
                </a:schemeClr>
              </a:buClr>
              <a:buFont typeface="Arial" pitchFamily="34" charset="0"/>
              <a:buChar char="■"/>
              <a:defRPr/>
            </a:pPr>
            <a:r>
              <a:rPr lang="cs-CZ" dirty="0" smtClean="0">
                <a:solidFill>
                  <a:schemeClr val="accent1">
                    <a:lumMod val="75000"/>
                  </a:schemeClr>
                </a:solidFill>
              </a:rPr>
              <a:t>Opakování slov</a:t>
            </a:r>
          </a:p>
          <a:p>
            <a:pPr lvl="2">
              <a:lnSpc>
                <a:spcPct val="110000"/>
              </a:lnSpc>
              <a:spcBef>
                <a:spcPts val="600"/>
              </a:spcBef>
              <a:buClr>
                <a:schemeClr val="bg2">
                  <a:lumMod val="75000"/>
                </a:schemeClr>
              </a:buClr>
              <a:buFont typeface="Arial" pitchFamily="34" charset="0"/>
              <a:buChar char="■"/>
              <a:defRPr/>
            </a:pPr>
            <a:r>
              <a:rPr lang="cs-CZ" dirty="0" smtClean="0">
                <a:solidFill>
                  <a:schemeClr val="accent1">
                    <a:lumMod val="75000"/>
                  </a:schemeClr>
                </a:solidFill>
              </a:rPr>
              <a:t>Opakování klíčových slov nebo faktů nám dovolí pokračovat požadovaným směrem</a:t>
            </a:r>
          </a:p>
          <a:p>
            <a:pPr lvl="2">
              <a:lnSpc>
                <a:spcPct val="110000"/>
              </a:lnSpc>
              <a:spcBef>
                <a:spcPts val="600"/>
              </a:spcBef>
              <a:buClr>
                <a:schemeClr val="bg2">
                  <a:lumMod val="75000"/>
                </a:schemeClr>
              </a:buClr>
              <a:buFont typeface="Arial" pitchFamily="34" charset="0"/>
              <a:buChar char="■"/>
              <a:defRPr/>
            </a:pPr>
            <a:r>
              <a:rPr lang="cs-CZ" dirty="0" err="1" smtClean="0">
                <a:solidFill>
                  <a:schemeClr val="accent1">
                    <a:lumMod val="75000"/>
                  </a:schemeClr>
                </a:solidFill>
              </a:rPr>
              <a:t>Např</a:t>
            </a:r>
            <a:r>
              <a:rPr lang="cs-CZ" dirty="0" smtClean="0">
                <a:solidFill>
                  <a:schemeClr val="accent1">
                    <a:lumMod val="75000"/>
                  </a:schemeClr>
                </a:solidFill>
              </a:rPr>
              <a:t>: „Použil jste termín </a:t>
            </a:r>
            <a:r>
              <a:rPr lang="en-US" dirty="0" smtClean="0">
                <a:solidFill>
                  <a:schemeClr val="accent1">
                    <a:lumMod val="75000"/>
                  </a:schemeClr>
                </a:solidFill>
              </a:rPr>
              <a:t>‘</a:t>
            </a:r>
            <a:r>
              <a:rPr lang="cs-CZ" dirty="0" err="1" smtClean="0">
                <a:solidFill>
                  <a:schemeClr val="accent1">
                    <a:lumMod val="75000"/>
                  </a:schemeClr>
                </a:solidFill>
              </a:rPr>
              <a:t>xxx</a:t>
            </a:r>
            <a:r>
              <a:rPr lang="en-US" dirty="0" smtClean="0">
                <a:solidFill>
                  <a:schemeClr val="accent1">
                    <a:lumMod val="75000"/>
                  </a:schemeClr>
                </a:solidFill>
              </a:rPr>
              <a:t>’</a:t>
            </a:r>
            <a:r>
              <a:rPr lang="cs-CZ" dirty="0" smtClean="0">
                <a:solidFill>
                  <a:schemeClr val="accent1">
                    <a:lumMod val="75000"/>
                  </a:schemeClr>
                </a:solidFill>
              </a:rPr>
              <a:t>. Můžete mi říct jak tento proces funguje u Vás?“</a:t>
            </a:r>
            <a:endParaRPr lang="cs-CZ" dirty="0">
              <a:solidFill>
                <a:schemeClr val="accent1">
                  <a:lumMod val="75000"/>
                </a:schemeClr>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Nadpis 1"/>
          <p:cNvSpPr>
            <a:spLocks noGrp="1"/>
          </p:cNvSpPr>
          <p:nvPr>
            <p:ph type="title"/>
          </p:nvPr>
        </p:nvSpPr>
        <p:spPr>
          <a:xfrm>
            <a:off x="468313" y="200025"/>
            <a:ext cx="7559675" cy="863600"/>
          </a:xfrm>
        </p:spPr>
        <p:txBody>
          <a:bodyPr/>
          <a:lstStyle/>
          <a:p>
            <a:r>
              <a:rPr lang="cs-CZ" smtClean="0"/>
              <a:t>Techniky získávání odpovědí</a:t>
            </a:r>
          </a:p>
        </p:txBody>
      </p:sp>
      <p:sp>
        <p:nvSpPr>
          <p:cNvPr id="3" name="Zástupný symbol pro obsah 2"/>
          <p:cNvSpPr>
            <a:spLocks noGrp="1"/>
          </p:cNvSpPr>
          <p:nvPr>
            <p:ph idx="1"/>
          </p:nvPr>
        </p:nvSpPr>
        <p:spPr>
          <a:xfrm>
            <a:off x="455613" y="1412875"/>
            <a:ext cx="8234362" cy="4679950"/>
          </a:xfrm>
        </p:spPr>
        <p:txBody>
          <a:bodyPr>
            <a:normAutofit fontScale="77500" lnSpcReduction="20000"/>
          </a:bodyPr>
          <a:lstStyle/>
          <a:p>
            <a:pPr>
              <a:lnSpc>
                <a:spcPct val="120000"/>
              </a:lnSpc>
              <a:spcBef>
                <a:spcPts val="600"/>
              </a:spcBef>
              <a:buClr>
                <a:schemeClr val="bg2">
                  <a:lumMod val="75000"/>
                </a:schemeClr>
              </a:buClr>
              <a:buFont typeface="Arial" pitchFamily="34" charset="0"/>
              <a:buChar char="■"/>
              <a:defRPr/>
            </a:pPr>
            <a:r>
              <a:rPr lang="cs-CZ" dirty="0" smtClean="0">
                <a:solidFill>
                  <a:schemeClr val="accent1">
                    <a:lumMod val="75000"/>
                  </a:schemeClr>
                </a:solidFill>
              </a:rPr>
              <a:t>Citování oficiálních faktů</a:t>
            </a:r>
          </a:p>
          <a:p>
            <a:pPr lvl="2">
              <a:lnSpc>
                <a:spcPct val="120000"/>
              </a:lnSpc>
              <a:spcBef>
                <a:spcPts val="600"/>
              </a:spcBef>
              <a:buClr>
                <a:schemeClr val="bg2">
                  <a:lumMod val="75000"/>
                </a:schemeClr>
              </a:buClr>
              <a:buFont typeface="Arial" pitchFamily="34" charset="0"/>
              <a:buChar char="■"/>
              <a:defRPr/>
            </a:pPr>
            <a:r>
              <a:rPr lang="cs-CZ" dirty="0" smtClean="0">
                <a:solidFill>
                  <a:schemeClr val="accent1">
                    <a:lumMod val="75000"/>
                  </a:schemeClr>
                </a:solidFill>
              </a:rPr>
              <a:t>Využití známých faktů s tím, že lidé mají tendenci opravovat nebo vysvětlovat detaily</a:t>
            </a:r>
          </a:p>
          <a:p>
            <a:pPr lvl="2">
              <a:lnSpc>
                <a:spcPct val="120000"/>
              </a:lnSpc>
              <a:spcBef>
                <a:spcPts val="600"/>
              </a:spcBef>
              <a:buClr>
                <a:schemeClr val="bg2">
                  <a:lumMod val="75000"/>
                </a:schemeClr>
              </a:buClr>
              <a:buFont typeface="Arial" pitchFamily="34" charset="0"/>
              <a:buChar char="■"/>
              <a:defRPr/>
            </a:pPr>
            <a:r>
              <a:rPr lang="cs-CZ" dirty="0" err="1" smtClean="0">
                <a:solidFill>
                  <a:schemeClr val="accent1">
                    <a:lumMod val="75000"/>
                  </a:schemeClr>
                </a:solidFill>
              </a:rPr>
              <a:t>Např</a:t>
            </a:r>
            <a:r>
              <a:rPr lang="cs-CZ" dirty="0" smtClean="0">
                <a:solidFill>
                  <a:schemeClr val="accent1">
                    <a:lumMod val="75000"/>
                  </a:schemeClr>
                </a:solidFill>
              </a:rPr>
              <a:t>: „Četl jsem v novinách, že jste zavedli novou službu a nebyla úspěšná. Co se stalo?“</a:t>
            </a:r>
          </a:p>
          <a:p>
            <a:pPr>
              <a:lnSpc>
                <a:spcPct val="120000"/>
              </a:lnSpc>
              <a:spcBef>
                <a:spcPts val="600"/>
              </a:spcBef>
              <a:buClr>
                <a:schemeClr val="bg2">
                  <a:lumMod val="75000"/>
                </a:schemeClr>
              </a:buClr>
              <a:buFont typeface="Arial" pitchFamily="34" charset="0"/>
              <a:buChar char="■"/>
              <a:defRPr/>
            </a:pPr>
            <a:r>
              <a:rPr lang="cs-CZ" dirty="0" smtClean="0">
                <a:solidFill>
                  <a:schemeClr val="accent1">
                    <a:lumMod val="75000"/>
                  </a:schemeClr>
                </a:solidFill>
              </a:rPr>
              <a:t>Naivita</a:t>
            </a:r>
          </a:p>
          <a:p>
            <a:pPr lvl="2">
              <a:lnSpc>
                <a:spcPct val="120000"/>
              </a:lnSpc>
              <a:spcBef>
                <a:spcPts val="600"/>
              </a:spcBef>
              <a:buClr>
                <a:schemeClr val="bg2">
                  <a:lumMod val="75000"/>
                </a:schemeClr>
              </a:buClr>
              <a:buFont typeface="Arial" pitchFamily="34" charset="0"/>
              <a:buChar char="■"/>
              <a:defRPr/>
            </a:pPr>
            <a:r>
              <a:rPr lang="cs-CZ" dirty="0" smtClean="0">
                <a:solidFill>
                  <a:schemeClr val="accent1">
                    <a:lumMod val="75000"/>
                  </a:schemeClr>
                </a:solidFill>
              </a:rPr>
              <a:t>Vystupovat jako naivní člověk a využít zkušenějšího člověka, aby cítil potřebu nás poučit</a:t>
            </a:r>
          </a:p>
          <a:p>
            <a:pPr lvl="2">
              <a:lnSpc>
                <a:spcPct val="120000"/>
              </a:lnSpc>
              <a:spcBef>
                <a:spcPts val="600"/>
              </a:spcBef>
              <a:buClr>
                <a:schemeClr val="bg2">
                  <a:lumMod val="75000"/>
                </a:schemeClr>
              </a:buClr>
              <a:buFont typeface="Arial" pitchFamily="34" charset="0"/>
              <a:buChar char="■"/>
              <a:defRPr/>
            </a:pPr>
            <a:r>
              <a:rPr lang="cs-CZ" dirty="0" err="1" smtClean="0">
                <a:solidFill>
                  <a:schemeClr val="accent1">
                    <a:lumMod val="75000"/>
                  </a:schemeClr>
                </a:solidFill>
              </a:rPr>
              <a:t>Např</a:t>
            </a:r>
            <a:r>
              <a:rPr lang="cs-CZ" dirty="0" smtClean="0">
                <a:solidFill>
                  <a:schemeClr val="accent1">
                    <a:lumMod val="75000"/>
                  </a:schemeClr>
                </a:solidFill>
              </a:rPr>
              <a:t>: „Nejsem v tom zběhlý, můžete mi vysvětlit jaké možnosti má tato účetní aplikace?“</a:t>
            </a:r>
          </a:p>
          <a:p>
            <a:pPr>
              <a:lnSpc>
                <a:spcPct val="120000"/>
              </a:lnSpc>
              <a:spcBef>
                <a:spcPts val="600"/>
              </a:spcBef>
              <a:buClr>
                <a:schemeClr val="bg2">
                  <a:lumMod val="75000"/>
                </a:schemeClr>
              </a:buClr>
              <a:buFont typeface="Arial" pitchFamily="34" charset="0"/>
              <a:buChar char="■"/>
              <a:defRPr/>
            </a:pPr>
            <a:r>
              <a:rPr lang="cs-CZ" dirty="0" smtClean="0">
                <a:solidFill>
                  <a:schemeClr val="accent1">
                    <a:lumMod val="75000"/>
                  </a:schemeClr>
                </a:solidFill>
              </a:rPr>
              <a:t>Nepřímý odkaz</a:t>
            </a:r>
          </a:p>
          <a:p>
            <a:pPr lvl="2">
              <a:lnSpc>
                <a:spcPct val="120000"/>
              </a:lnSpc>
              <a:spcBef>
                <a:spcPts val="600"/>
              </a:spcBef>
              <a:buClr>
                <a:schemeClr val="bg2">
                  <a:lumMod val="75000"/>
                </a:schemeClr>
              </a:buClr>
              <a:buFont typeface="Arial" pitchFamily="34" charset="0"/>
              <a:buChar char="■"/>
              <a:defRPr/>
            </a:pPr>
            <a:r>
              <a:rPr lang="cs-CZ" dirty="0" smtClean="0">
                <a:solidFill>
                  <a:schemeClr val="accent1">
                    <a:lumMod val="75000"/>
                  </a:schemeClr>
                </a:solidFill>
              </a:rPr>
              <a:t>Nepřímé narážky, negativní i pozitivní, které vyvolávají obranu nebo kritiku</a:t>
            </a:r>
          </a:p>
          <a:p>
            <a:pPr lvl="2">
              <a:lnSpc>
                <a:spcPct val="120000"/>
              </a:lnSpc>
              <a:spcBef>
                <a:spcPts val="600"/>
              </a:spcBef>
              <a:buClr>
                <a:schemeClr val="bg2">
                  <a:lumMod val="75000"/>
                </a:schemeClr>
              </a:buClr>
              <a:buFont typeface="Arial" pitchFamily="34" charset="0"/>
              <a:buChar char="■"/>
              <a:defRPr/>
            </a:pPr>
            <a:r>
              <a:rPr lang="cs-CZ" dirty="0" err="1" smtClean="0">
                <a:solidFill>
                  <a:schemeClr val="accent1">
                    <a:lumMod val="75000"/>
                  </a:schemeClr>
                </a:solidFill>
              </a:rPr>
              <a:t>Např</a:t>
            </a:r>
            <a:r>
              <a:rPr lang="cs-CZ" dirty="0" smtClean="0">
                <a:solidFill>
                  <a:schemeClr val="accent1">
                    <a:lumMod val="75000"/>
                  </a:schemeClr>
                </a:solidFill>
              </a:rPr>
              <a:t>: „Slyšel jsem, že Váš konkurent získává v Evropě čím dál větší podíl.“</a:t>
            </a:r>
          </a:p>
          <a:p>
            <a:pPr>
              <a:lnSpc>
                <a:spcPct val="120000"/>
              </a:lnSpc>
              <a:spcBef>
                <a:spcPts val="600"/>
              </a:spcBef>
              <a:buClr>
                <a:schemeClr val="bg2">
                  <a:lumMod val="75000"/>
                </a:schemeClr>
              </a:buClr>
              <a:buFont typeface="Arial" pitchFamily="34" charset="0"/>
              <a:buChar char="■"/>
              <a:defRPr/>
            </a:pPr>
            <a:r>
              <a:rPr lang="cs-CZ" dirty="0" smtClean="0">
                <a:solidFill>
                  <a:schemeClr val="accent1">
                    <a:lumMod val="75000"/>
                  </a:schemeClr>
                </a:solidFill>
              </a:rPr>
              <a:t>Kritika</a:t>
            </a:r>
          </a:p>
          <a:p>
            <a:pPr lvl="2">
              <a:lnSpc>
                <a:spcPct val="120000"/>
              </a:lnSpc>
              <a:spcBef>
                <a:spcPts val="600"/>
              </a:spcBef>
              <a:buClr>
                <a:schemeClr val="bg2">
                  <a:lumMod val="75000"/>
                </a:schemeClr>
              </a:buClr>
              <a:buFont typeface="Arial" pitchFamily="34" charset="0"/>
              <a:buChar char="■"/>
              <a:defRPr/>
            </a:pPr>
            <a:r>
              <a:rPr lang="cs-CZ" dirty="0" smtClean="0">
                <a:solidFill>
                  <a:schemeClr val="accent1">
                    <a:lumMod val="75000"/>
                  </a:schemeClr>
                </a:solidFill>
              </a:rPr>
              <a:t>Nepřímá kritika individua či organizace vyvolává obranný postoj a předkládání informací, které to podloží</a:t>
            </a:r>
          </a:p>
          <a:p>
            <a:pPr lvl="2">
              <a:lnSpc>
                <a:spcPct val="120000"/>
              </a:lnSpc>
              <a:spcBef>
                <a:spcPts val="600"/>
              </a:spcBef>
              <a:buClr>
                <a:schemeClr val="bg2">
                  <a:lumMod val="75000"/>
                </a:schemeClr>
              </a:buClr>
              <a:buFont typeface="Arial" pitchFamily="34" charset="0"/>
              <a:buChar char="■"/>
              <a:defRPr/>
            </a:pPr>
            <a:r>
              <a:rPr lang="cs-CZ" dirty="0" err="1" smtClean="0">
                <a:solidFill>
                  <a:schemeClr val="accent1">
                    <a:lumMod val="75000"/>
                  </a:schemeClr>
                </a:solidFill>
              </a:rPr>
              <a:t>Např</a:t>
            </a:r>
            <a:r>
              <a:rPr lang="cs-CZ" dirty="0" smtClean="0">
                <a:solidFill>
                  <a:schemeClr val="accent1">
                    <a:lumMod val="75000"/>
                  </a:schemeClr>
                </a:solidFill>
              </a:rPr>
              <a:t>: „Slyšel jsem, že Vaše výrobky jsou pro zákazníky složité.“</a:t>
            </a:r>
            <a:endParaRPr lang="cs-CZ" dirty="0">
              <a:solidFill>
                <a:schemeClr val="accent1">
                  <a:lumMod val="75000"/>
                </a:schemeClr>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Nadpis 1"/>
          <p:cNvSpPr>
            <a:spLocks noGrp="1"/>
          </p:cNvSpPr>
          <p:nvPr>
            <p:ph type="title"/>
          </p:nvPr>
        </p:nvSpPr>
        <p:spPr>
          <a:xfrm>
            <a:off x="468313" y="200025"/>
            <a:ext cx="7559675" cy="863600"/>
          </a:xfrm>
        </p:spPr>
        <p:txBody>
          <a:bodyPr/>
          <a:lstStyle/>
          <a:p>
            <a:r>
              <a:rPr lang="cs-CZ" smtClean="0"/>
              <a:t>Techniky získávání odpovědí</a:t>
            </a:r>
          </a:p>
        </p:txBody>
      </p:sp>
      <p:sp>
        <p:nvSpPr>
          <p:cNvPr id="3" name="Zástupný symbol pro obsah 2"/>
          <p:cNvSpPr>
            <a:spLocks noGrp="1"/>
          </p:cNvSpPr>
          <p:nvPr>
            <p:ph idx="1"/>
          </p:nvPr>
        </p:nvSpPr>
        <p:spPr>
          <a:xfrm>
            <a:off x="455613" y="1412875"/>
            <a:ext cx="8234362" cy="4752975"/>
          </a:xfrm>
        </p:spPr>
        <p:txBody>
          <a:bodyPr>
            <a:normAutofit fontScale="92500" lnSpcReduction="10000"/>
          </a:bodyPr>
          <a:lstStyle/>
          <a:p>
            <a:pPr>
              <a:buClr>
                <a:schemeClr val="bg2">
                  <a:lumMod val="75000"/>
                </a:schemeClr>
              </a:buClr>
              <a:buFont typeface="Arial" pitchFamily="34" charset="0"/>
              <a:buChar char="■"/>
              <a:defRPr/>
            </a:pPr>
            <a:r>
              <a:rPr lang="cs-CZ" dirty="0" smtClean="0">
                <a:solidFill>
                  <a:schemeClr val="accent1">
                    <a:lumMod val="75000"/>
                  </a:schemeClr>
                </a:solidFill>
              </a:rPr>
              <a:t>Závorkování</a:t>
            </a:r>
          </a:p>
          <a:p>
            <a:pPr lvl="2">
              <a:buClr>
                <a:schemeClr val="bg2">
                  <a:lumMod val="75000"/>
                </a:schemeClr>
              </a:buClr>
              <a:buFont typeface="Arial" pitchFamily="34" charset="0"/>
              <a:buChar char="■"/>
              <a:defRPr/>
            </a:pPr>
            <a:r>
              <a:rPr lang="cs-CZ" dirty="0" smtClean="0">
                <a:solidFill>
                  <a:schemeClr val="accent1">
                    <a:lumMod val="75000"/>
                  </a:schemeClr>
                </a:solidFill>
              </a:rPr>
              <a:t>Využití rozhovoru pro získání kvantitativních dat</a:t>
            </a:r>
          </a:p>
          <a:p>
            <a:pPr lvl="2">
              <a:buClr>
                <a:schemeClr val="bg2">
                  <a:lumMod val="75000"/>
                </a:schemeClr>
              </a:buClr>
              <a:buFont typeface="Arial" pitchFamily="34" charset="0"/>
              <a:buChar char="■"/>
              <a:defRPr/>
            </a:pPr>
            <a:r>
              <a:rPr lang="cs-CZ" dirty="0" err="1" smtClean="0">
                <a:solidFill>
                  <a:schemeClr val="accent1">
                    <a:lumMod val="75000"/>
                  </a:schemeClr>
                </a:solidFill>
              </a:rPr>
              <a:t>Např</a:t>
            </a:r>
            <a:r>
              <a:rPr lang="cs-CZ" dirty="0" smtClean="0">
                <a:solidFill>
                  <a:schemeClr val="accent1">
                    <a:lumMod val="75000"/>
                  </a:schemeClr>
                </a:solidFill>
              </a:rPr>
              <a:t>: „Jestli tomu správně rozumím, bude cena Vašeho výrobku mezi 100 a 200 korunami…“</a:t>
            </a:r>
          </a:p>
          <a:p>
            <a:pPr>
              <a:buClr>
                <a:schemeClr val="bg2">
                  <a:lumMod val="75000"/>
                </a:schemeClr>
              </a:buClr>
              <a:buFont typeface="Arial" pitchFamily="34" charset="0"/>
              <a:buChar char="■"/>
              <a:defRPr/>
            </a:pPr>
            <a:r>
              <a:rPr lang="cs-CZ" dirty="0" smtClean="0">
                <a:solidFill>
                  <a:schemeClr val="accent1">
                    <a:lumMod val="75000"/>
                  </a:schemeClr>
                </a:solidFill>
              </a:rPr>
              <a:t>Fiktivní nebo opravdová nedůvěra</a:t>
            </a:r>
          </a:p>
          <a:p>
            <a:pPr lvl="2">
              <a:buClr>
                <a:schemeClr val="bg2">
                  <a:lumMod val="75000"/>
                </a:schemeClr>
              </a:buClr>
              <a:buFont typeface="Arial" pitchFamily="34" charset="0"/>
              <a:buChar char="■"/>
              <a:defRPr/>
            </a:pPr>
            <a:r>
              <a:rPr lang="cs-CZ" dirty="0" smtClean="0">
                <a:solidFill>
                  <a:schemeClr val="accent1">
                    <a:lumMod val="75000"/>
                  </a:schemeClr>
                </a:solidFill>
              </a:rPr>
              <a:t>Vyjádření obsahující nedůvěru způsobí, že lidé mají tendenci rozšířit předcházející prohlášení</a:t>
            </a:r>
          </a:p>
          <a:p>
            <a:pPr lvl="2">
              <a:buClr>
                <a:schemeClr val="bg2">
                  <a:lumMod val="75000"/>
                </a:schemeClr>
              </a:buClr>
              <a:buFont typeface="Arial" pitchFamily="34" charset="0"/>
              <a:buChar char="■"/>
              <a:defRPr/>
            </a:pPr>
            <a:r>
              <a:rPr lang="cs-CZ" dirty="0" err="1" smtClean="0">
                <a:solidFill>
                  <a:schemeClr val="accent1">
                    <a:lumMod val="75000"/>
                  </a:schemeClr>
                </a:solidFill>
              </a:rPr>
              <a:t>Např</a:t>
            </a:r>
            <a:r>
              <a:rPr lang="cs-CZ" dirty="0" smtClean="0">
                <a:solidFill>
                  <a:schemeClr val="accent1">
                    <a:lumMod val="75000"/>
                  </a:schemeClr>
                </a:solidFill>
              </a:rPr>
              <a:t>: „Nemohu uvěřit všemu tomu pozitivnímu ohlasu na Váš nový produkt!“</a:t>
            </a:r>
          </a:p>
          <a:p>
            <a:pPr>
              <a:buClr>
                <a:schemeClr val="bg2">
                  <a:lumMod val="75000"/>
                </a:schemeClr>
              </a:buClr>
              <a:buFont typeface="Arial" pitchFamily="34" charset="0"/>
              <a:buChar char="■"/>
              <a:defRPr/>
            </a:pPr>
            <a:r>
              <a:rPr lang="cs-CZ" dirty="0" smtClean="0">
                <a:solidFill>
                  <a:schemeClr val="accent1">
                    <a:lumMod val="75000"/>
                  </a:schemeClr>
                </a:solidFill>
              </a:rPr>
              <a:t>Chybné prohlášení</a:t>
            </a:r>
          </a:p>
          <a:p>
            <a:pPr lvl="2">
              <a:buClr>
                <a:schemeClr val="bg2">
                  <a:lumMod val="75000"/>
                </a:schemeClr>
              </a:buClr>
              <a:buFont typeface="Arial" pitchFamily="34" charset="0"/>
              <a:buChar char="■"/>
              <a:defRPr/>
            </a:pPr>
            <a:r>
              <a:rPr lang="cs-CZ" dirty="0" smtClean="0">
                <a:solidFill>
                  <a:schemeClr val="accent1">
                    <a:lumMod val="75000"/>
                  </a:schemeClr>
                </a:solidFill>
              </a:rPr>
              <a:t>Záměrně chybné prohlášení, chyba si žádá o napravení</a:t>
            </a:r>
          </a:p>
          <a:p>
            <a:pPr lvl="2">
              <a:buClr>
                <a:schemeClr val="bg2">
                  <a:lumMod val="75000"/>
                </a:schemeClr>
              </a:buClr>
              <a:buFont typeface="Arial" pitchFamily="34" charset="0"/>
              <a:buChar char="■"/>
              <a:defRPr/>
            </a:pPr>
            <a:r>
              <a:rPr lang="cs-CZ" dirty="0" err="1" smtClean="0">
                <a:solidFill>
                  <a:schemeClr val="accent1">
                    <a:lumMod val="75000"/>
                  </a:schemeClr>
                </a:solidFill>
              </a:rPr>
              <a:t>Např</a:t>
            </a:r>
            <a:r>
              <a:rPr lang="cs-CZ" dirty="0" smtClean="0">
                <a:solidFill>
                  <a:schemeClr val="accent1">
                    <a:lumMod val="75000"/>
                  </a:schemeClr>
                </a:solidFill>
              </a:rPr>
              <a:t>: „Slyšel jsem, že Microsoft má velmi vážné problémy.“</a:t>
            </a:r>
          </a:p>
          <a:p>
            <a:pPr lvl="2">
              <a:buClr>
                <a:schemeClr val="bg2">
                  <a:lumMod val="75000"/>
                </a:schemeClr>
              </a:buClr>
              <a:buFont typeface="Arial" pitchFamily="34" charset="0"/>
              <a:buChar char="■"/>
              <a:defRPr/>
            </a:pPr>
            <a:endParaRPr lang="cs-CZ" dirty="0" smtClean="0">
              <a:solidFill>
                <a:schemeClr val="accent1">
                  <a:lumMod val="75000"/>
                </a:schemeClr>
              </a:solidFill>
            </a:endParaRPr>
          </a:p>
          <a:p>
            <a:pPr>
              <a:buClr>
                <a:schemeClr val="bg2">
                  <a:lumMod val="75000"/>
                </a:schemeClr>
              </a:buClr>
              <a:buFont typeface="Arial" pitchFamily="34" charset="0"/>
              <a:buChar char="■"/>
              <a:defRPr/>
            </a:pPr>
            <a:r>
              <a:rPr lang="cs-CZ" dirty="0" smtClean="0">
                <a:solidFill>
                  <a:schemeClr val="accent1">
                    <a:lumMod val="75000"/>
                  </a:schemeClr>
                </a:solidFill>
              </a:rPr>
              <a:t>Poslouchat, </a:t>
            </a:r>
            <a:r>
              <a:rPr lang="cs-CZ" dirty="0" err="1" smtClean="0">
                <a:solidFill>
                  <a:schemeClr val="accent1">
                    <a:lumMod val="75000"/>
                  </a:schemeClr>
                </a:solidFill>
              </a:rPr>
              <a:t>poslouchat</a:t>
            </a:r>
            <a:r>
              <a:rPr lang="cs-CZ" dirty="0" smtClean="0">
                <a:solidFill>
                  <a:schemeClr val="accent1">
                    <a:lumMod val="75000"/>
                  </a:schemeClr>
                </a:solidFill>
              </a:rPr>
              <a:t>, </a:t>
            </a:r>
            <a:r>
              <a:rPr lang="cs-CZ" dirty="0" err="1" smtClean="0">
                <a:solidFill>
                  <a:schemeClr val="accent1">
                    <a:lumMod val="75000"/>
                  </a:schemeClr>
                </a:solidFill>
              </a:rPr>
              <a:t>poslouchat</a:t>
            </a:r>
            <a:endParaRPr lang="cs-CZ" dirty="0" smtClean="0">
              <a:solidFill>
                <a:schemeClr val="accent1">
                  <a:lumMod val="75000"/>
                </a:schemeClr>
              </a:solidFill>
            </a:endParaRPr>
          </a:p>
          <a:p>
            <a:pPr>
              <a:buClr>
                <a:schemeClr val="bg2">
                  <a:lumMod val="75000"/>
                </a:schemeClr>
              </a:buClr>
              <a:buFont typeface="Arial" pitchFamily="34" charset="0"/>
              <a:buChar char="■"/>
              <a:defRPr/>
            </a:pPr>
            <a:r>
              <a:rPr lang="cs-CZ" dirty="0" smtClean="0">
                <a:solidFill>
                  <a:schemeClr val="accent1">
                    <a:lumMod val="75000"/>
                  </a:schemeClr>
                </a:solidFill>
              </a:rPr>
              <a:t>Ověřovat, </a:t>
            </a:r>
            <a:r>
              <a:rPr lang="cs-CZ" dirty="0" err="1" smtClean="0">
                <a:solidFill>
                  <a:schemeClr val="accent1">
                    <a:lumMod val="75000"/>
                  </a:schemeClr>
                </a:solidFill>
              </a:rPr>
              <a:t>ověřovat</a:t>
            </a:r>
            <a:r>
              <a:rPr lang="cs-CZ" dirty="0" smtClean="0">
                <a:solidFill>
                  <a:schemeClr val="accent1">
                    <a:lumMod val="75000"/>
                  </a:schemeClr>
                </a:solidFill>
              </a:rPr>
              <a:t>, </a:t>
            </a:r>
            <a:r>
              <a:rPr lang="cs-CZ" dirty="0" err="1" smtClean="0">
                <a:solidFill>
                  <a:schemeClr val="accent1">
                    <a:lumMod val="75000"/>
                  </a:schemeClr>
                </a:solidFill>
              </a:rPr>
              <a:t>ověřovat</a:t>
            </a:r>
            <a:endParaRPr lang="cs-CZ" dirty="0">
              <a:solidFill>
                <a:schemeClr val="accent1">
                  <a:lumMod val="75000"/>
                </a:schemeClr>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Nadpis 1"/>
          <p:cNvSpPr>
            <a:spLocks noGrp="1"/>
          </p:cNvSpPr>
          <p:nvPr>
            <p:ph type="title"/>
          </p:nvPr>
        </p:nvSpPr>
        <p:spPr>
          <a:xfrm>
            <a:off x="468313" y="200025"/>
            <a:ext cx="7559675" cy="863600"/>
          </a:xfrm>
        </p:spPr>
        <p:txBody>
          <a:bodyPr/>
          <a:lstStyle/>
          <a:p>
            <a:r>
              <a:rPr lang="cs-CZ" smtClean="0"/>
              <a:t>Příklad</a:t>
            </a:r>
          </a:p>
        </p:txBody>
      </p:sp>
      <p:sp>
        <p:nvSpPr>
          <p:cNvPr id="66562" name="Zástupný symbol pro obsah 2"/>
          <p:cNvSpPr>
            <a:spLocks noGrp="1"/>
          </p:cNvSpPr>
          <p:nvPr>
            <p:ph idx="1"/>
          </p:nvPr>
        </p:nvSpPr>
        <p:spPr/>
        <p:txBody>
          <a:bodyPr/>
          <a:lstStyle/>
          <a:p>
            <a:r>
              <a:rPr lang="cs-CZ" smtClean="0"/>
              <a:t>Co jste dělali v sobotu večer?</a:t>
            </a:r>
          </a:p>
          <a:p>
            <a:endParaRPr lang="cs-CZ" smtClean="0"/>
          </a:p>
          <a:p>
            <a:r>
              <a:rPr lang="cs-CZ" smtClean="0"/>
              <a:t>Takový mladý člověk jako vy určitě byl někde venku s přáteli.</a:t>
            </a:r>
          </a:p>
          <a:p>
            <a:r>
              <a:rPr lang="cs-CZ" smtClean="0"/>
              <a:t>Nevěřil bych, že jste nebyli posedět v restauraci.</a:t>
            </a:r>
          </a:p>
          <a:p>
            <a:r>
              <a:rPr lang="cs-CZ" smtClean="0"/>
              <a:t>To jste jako seděl/a doma a koukala do zdi?</a:t>
            </a:r>
          </a:p>
          <a:p>
            <a:r>
              <a:rPr lang="cs-CZ" smtClean="0"/>
              <a:t>To jiní lidé ve Vašem věku se umí bavit daleko zajímavěji než seděním doma. Co Vás vedlo k tomu nikam nejít?</a:t>
            </a:r>
          </a:p>
          <a:p>
            <a:r>
              <a:rPr lang="cs-CZ" smtClean="0"/>
              <a: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cs-CZ" sz="3600" dirty="0" smtClean="0"/>
              <a:t>Základy analýzy informací</a:t>
            </a:r>
            <a:endParaRPr lang="cs-CZ" sz="3600" dirty="0"/>
          </a:p>
        </p:txBody>
      </p:sp>
      <p:sp>
        <p:nvSpPr>
          <p:cNvPr id="67586" name="Text Placeholder 4"/>
          <p:cNvSpPr>
            <a:spLocks noGrp="1"/>
          </p:cNvSpPr>
          <p:nvPr>
            <p:ph type="body" idx="1"/>
          </p:nvPr>
        </p:nvSpPr>
        <p:spPr/>
        <p:txBody>
          <a:bodyPr/>
          <a:lstStyle/>
          <a:p>
            <a:r>
              <a:rPr lang="cs-CZ" smtClean="0"/>
              <a:t>Informační průmysl</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Nadpis 3"/>
          <p:cNvSpPr>
            <a:spLocks noGrp="1"/>
          </p:cNvSpPr>
          <p:nvPr>
            <p:ph type="title"/>
          </p:nvPr>
        </p:nvSpPr>
        <p:spPr>
          <a:xfrm>
            <a:off x="468313" y="200025"/>
            <a:ext cx="7559675" cy="863600"/>
          </a:xfrm>
        </p:spPr>
        <p:txBody>
          <a:bodyPr/>
          <a:lstStyle/>
          <a:p>
            <a:r>
              <a:rPr lang="cs-CZ" smtClean="0"/>
              <a:t>Analýza</a:t>
            </a:r>
          </a:p>
        </p:txBody>
      </p:sp>
      <p:sp>
        <p:nvSpPr>
          <p:cNvPr id="68610" name="Zástupný symbol pro obsah 4"/>
          <p:cNvSpPr>
            <a:spLocks noGrp="1"/>
          </p:cNvSpPr>
          <p:nvPr>
            <p:ph idx="1"/>
          </p:nvPr>
        </p:nvSpPr>
        <p:spPr/>
        <p:txBody>
          <a:bodyPr/>
          <a:lstStyle/>
          <a:p>
            <a:pPr>
              <a:lnSpc>
                <a:spcPct val="90000"/>
              </a:lnSpc>
            </a:pPr>
            <a:r>
              <a:rPr lang="cs-CZ" smtClean="0"/>
              <a:t>multifacetová a multidisciplinární kombinace procesů, kterými člověk interpretuje data nebo informace aby poskytl vhled do problematiky a doporuční pro akci a rozhodování</a:t>
            </a:r>
          </a:p>
          <a:p>
            <a:pPr>
              <a:lnSpc>
                <a:spcPct val="90000"/>
              </a:lnSpc>
            </a:pPr>
            <a:r>
              <a:rPr lang="cs-CZ" smtClean="0"/>
              <a:t>lepší porozumění informacím, dávání informací do nových kontextů</a:t>
            </a:r>
          </a:p>
          <a:p>
            <a:pPr>
              <a:lnSpc>
                <a:spcPct val="90000"/>
              </a:lnSpc>
            </a:pPr>
            <a:endParaRPr lang="cs-CZ" smtClean="0"/>
          </a:p>
          <a:p>
            <a:pPr>
              <a:lnSpc>
                <a:spcPct val="90000"/>
              </a:lnSpc>
            </a:pPr>
            <a:r>
              <a:rPr lang="cs-CZ" sz="2000" smtClean="0"/>
              <a:t>analýzou informací vznikají nové znalosti</a:t>
            </a:r>
          </a:p>
          <a:p>
            <a:pPr>
              <a:lnSpc>
                <a:spcPct val="90000"/>
              </a:lnSpc>
            </a:pPr>
            <a:r>
              <a:rPr lang="cs-CZ" sz="2000" smtClean="0"/>
              <a:t>pomůže odhalit slabiny a silné stránky</a:t>
            </a:r>
          </a:p>
          <a:p>
            <a:pPr>
              <a:lnSpc>
                <a:spcPct val="90000"/>
              </a:lnSpc>
            </a:pPr>
            <a:endParaRPr lang="cs-CZ" sz="1600" smtClean="0"/>
          </a:p>
          <a:p>
            <a:r>
              <a:rPr lang="cs-CZ" sz="1600" smtClean="0"/>
              <a:t>je potřeba mít široký záběr</a:t>
            </a:r>
          </a:p>
          <a:p>
            <a:r>
              <a:rPr lang="cs-CZ" sz="1600" smtClean="0"/>
              <a:t>vlastní styl – více cestami jedno řešení</a:t>
            </a:r>
          </a:p>
          <a:p>
            <a:r>
              <a:rPr lang="cs-CZ" sz="1600" smtClean="0"/>
              <a:t>kritický pohled</a:t>
            </a:r>
          </a:p>
          <a:p>
            <a:r>
              <a:rPr lang="cs-CZ" sz="1600" smtClean="0"/>
              <a:t>kreativní myšlení</a:t>
            </a:r>
          </a:p>
          <a:p>
            <a:pPr>
              <a:lnSpc>
                <a:spcPct val="90000"/>
              </a:lnSpc>
            </a:pPr>
            <a:endParaRPr lang="cs-CZ" smtClean="0"/>
          </a:p>
          <a:p>
            <a:endParaRPr lang="cs-CZ"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Nadpis 1"/>
          <p:cNvSpPr>
            <a:spLocks noGrp="1"/>
          </p:cNvSpPr>
          <p:nvPr>
            <p:ph type="title"/>
          </p:nvPr>
        </p:nvSpPr>
        <p:spPr>
          <a:xfrm>
            <a:off x="468313" y="200025"/>
            <a:ext cx="7559675" cy="863600"/>
          </a:xfrm>
        </p:spPr>
        <p:txBody>
          <a:bodyPr/>
          <a:lstStyle/>
          <a:p>
            <a:r>
              <a:rPr lang="cs-CZ" smtClean="0"/>
              <a:t>Analytický postup</a:t>
            </a:r>
          </a:p>
        </p:txBody>
      </p:sp>
      <p:sp>
        <p:nvSpPr>
          <p:cNvPr id="69634" name="Zástupný symbol pro obsah 2"/>
          <p:cNvSpPr>
            <a:spLocks noGrp="1"/>
          </p:cNvSpPr>
          <p:nvPr>
            <p:ph idx="1"/>
          </p:nvPr>
        </p:nvSpPr>
        <p:spPr/>
        <p:txBody>
          <a:bodyPr/>
          <a:lstStyle/>
          <a:p>
            <a:r>
              <a:rPr lang="cs-CZ" smtClean="0"/>
              <a:t>účel – užitek</a:t>
            </a:r>
          </a:p>
          <a:p>
            <a:pPr lvl="1"/>
            <a:r>
              <a:rPr lang="cs-CZ" smtClean="0"/>
              <a:t>vztah ke konečnému uživateli, zákazníkovi</a:t>
            </a:r>
          </a:p>
          <a:p>
            <a:pPr lvl="1"/>
            <a:endParaRPr lang="cs-CZ" smtClean="0"/>
          </a:p>
          <a:p>
            <a:r>
              <a:rPr lang="cs-CZ" smtClean="0"/>
              <a:t>cíle – idea</a:t>
            </a:r>
          </a:p>
          <a:p>
            <a:pPr lvl="1"/>
            <a:r>
              <a:rPr lang="cs-CZ" smtClean="0"/>
              <a:t>konkrétní cesta, podstata problému</a:t>
            </a:r>
          </a:p>
          <a:p>
            <a:pPr lvl="1"/>
            <a:endParaRPr lang="cs-CZ" smtClean="0"/>
          </a:p>
          <a:p>
            <a:r>
              <a:rPr lang="cs-CZ" smtClean="0"/>
              <a:t>osnova – forma</a:t>
            </a:r>
          </a:p>
          <a:p>
            <a:endParaRPr lang="cs-CZ" smtClean="0"/>
          </a:p>
          <a:p>
            <a:endParaRPr lang="cs-CZ" smtClean="0"/>
          </a:p>
          <a:p>
            <a:r>
              <a:rPr lang="cs-CZ" smtClean="0"/>
              <a:t>Důraz na vstupní informace – GIGO </a:t>
            </a:r>
          </a:p>
          <a:p>
            <a:pPr lvl="1">
              <a:buFont typeface="Arial" charset="0"/>
              <a:buNone/>
            </a:pPr>
            <a:r>
              <a:rPr lang="cs-CZ" smtClean="0"/>
              <a:t>(Garbage In = Gargage Out)</a:t>
            </a:r>
          </a:p>
          <a:p>
            <a:endParaRPr lang="cs-CZ" smtClean="0"/>
          </a:p>
          <a:p>
            <a:endParaRPr lang="cs-CZ"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Nadpis 1"/>
          <p:cNvSpPr>
            <a:spLocks noGrp="1"/>
          </p:cNvSpPr>
          <p:nvPr>
            <p:ph type="title"/>
          </p:nvPr>
        </p:nvSpPr>
        <p:spPr>
          <a:xfrm>
            <a:off x="468313" y="200025"/>
            <a:ext cx="7559675" cy="863600"/>
          </a:xfrm>
        </p:spPr>
        <p:txBody>
          <a:bodyPr/>
          <a:lstStyle/>
          <a:p>
            <a:r>
              <a:rPr lang="cs-CZ" smtClean="0"/>
              <a:t>Analýza získaných dat</a:t>
            </a:r>
          </a:p>
        </p:txBody>
      </p:sp>
      <p:sp>
        <p:nvSpPr>
          <p:cNvPr id="3" name="Zástupný symbol pro obsah 2"/>
          <p:cNvSpPr>
            <a:spLocks noGrp="1"/>
          </p:cNvSpPr>
          <p:nvPr>
            <p:ph idx="1"/>
          </p:nvPr>
        </p:nvSpPr>
        <p:spPr/>
        <p:txBody>
          <a:bodyPr>
            <a:normAutofit lnSpcReduction="10000"/>
          </a:bodyPr>
          <a:lstStyle/>
          <a:p>
            <a:pPr>
              <a:buClr>
                <a:schemeClr val="bg2">
                  <a:lumMod val="75000"/>
                </a:schemeClr>
              </a:buClr>
              <a:buFont typeface="Arial" pitchFamily="34" charset="0"/>
              <a:buChar char="■"/>
              <a:defRPr/>
            </a:pPr>
            <a:r>
              <a:rPr lang="cs-CZ" dirty="0" smtClean="0">
                <a:solidFill>
                  <a:schemeClr val="accent1">
                    <a:lumMod val="75000"/>
                  </a:schemeClr>
                </a:solidFill>
              </a:rPr>
              <a:t>Problém triády – nalezení vyváženého kompromisu mezi časem, kvalitou a rychlostí</a:t>
            </a:r>
          </a:p>
          <a:p>
            <a:pPr>
              <a:buClr>
                <a:schemeClr val="bg2">
                  <a:lumMod val="75000"/>
                </a:schemeClr>
              </a:buClr>
              <a:buFont typeface="Arial" pitchFamily="34" charset="0"/>
              <a:buChar char="■"/>
              <a:defRPr/>
            </a:pPr>
            <a:endParaRPr lang="cs-CZ" dirty="0" smtClean="0">
              <a:solidFill>
                <a:schemeClr val="accent1">
                  <a:lumMod val="75000"/>
                </a:schemeClr>
              </a:solidFill>
            </a:endParaRPr>
          </a:p>
          <a:p>
            <a:pPr>
              <a:buClr>
                <a:schemeClr val="bg2">
                  <a:lumMod val="75000"/>
                </a:schemeClr>
              </a:buClr>
              <a:buFont typeface="Arial" pitchFamily="34" charset="0"/>
              <a:buChar char="■"/>
              <a:defRPr/>
            </a:pPr>
            <a:endParaRPr lang="cs-CZ" dirty="0" smtClean="0">
              <a:solidFill>
                <a:schemeClr val="accent1">
                  <a:lumMod val="75000"/>
                </a:schemeClr>
              </a:solidFill>
            </a:endParaRPr>
          </a:p>
          <a:p>
            <a:pPr>
              <a:buClr>
                <a:schemeClr val="bg2">
                  <a:lumMod val="75000"/>
                </a:schemeClr>
              </a:buClr>
              <a:buFont typeface="Arial" pitchFamily="34" charset="0"/>
              <a:buChar char="■"/>
              <a:defRPr/>
            </a:pPr>
            <a:endParaRPr lang="cs-CZ" dirty="0" smtClean="0">
              <a:solidFill>
                <a:schemeClr val="accent1">
                  <a:lumMod val="75000"/>
                </a:schemeClr>
              </a:solidFill>
            </a:endParaRPr>
          </a:p>
          <a:p>
            <a:pPr>
              <a:buClr>
                <a:schemeClr val="bg2">
                  <a:lumMod val="75000"/>
                </a:schemeClr>
              </a:buClr>
              <a:buFont typeface="Arial" pitchFamily="34" charset="0"/>
              <a:buChar char="■"/>
              <a:defRPr/>
            </a:pPr>
            <a:endParaRPr lang="cs-CZ" dirty="0" smtClean="0">
              <a:solidFill>
                <a:schemeClr val="accent1">
                  <a:lumMod val="75000"/>
                </a:schemeClr>
              </a:solidFill>
            </a:endParaRPr>
          </a:p>
          <a:p>
            <a:pPr>
              <a:buClr>
                <a:schemeClr val="bg2">
                  <a:lumMod val="75000"/>
                </a:schemeClr>
              </a:buClr>
              <a:buFont typeface="Arial" pitchFamily="34" charset="0"/>
              <a:buChar char="■"/>
              <a:defRPr/>
            </a:pPr>
            <a:endParaRPr lang="cs-CZ" dirty="0" smtClean="0">
              <a:solidFill>
                <a:schemeClr val="accent1">
                  <a:lumMod val="75000"/>
                </a:schemeClr>
              </a:solidFill>
            </a:endParaRPr>
          </a:p>
          <a:p>
            <a:pPr>
              <a:buClr>
                <a:schemeClr val="bg2">
                  <a:lumMod val="75000"/>
                </a:schemeClr>
              </a:buClr>
              <a:buFont typeface="Arial" pitchFamily="34" charset="0"/>
              <a:buChar char="■"/>
              <a:defRPr/>
            </a:pPr>
            <a:endParaRPr lang="cs-CZ" dirty="0" smtClean="0">
              <a:solidFill>
                <a:schemeClr val="accent1">
                  <a:lumMod val="75000"/>
                </a:schemeClr>
              </a:solidFill>
            </a:endParaRPr>
          </a:p>
          <a:p>
            <a:pPr>
              <a:buClr>
                <a:schemeClr val="bg2">
                  <a:lumMod val="75000"/>
                </a:schemeClr>
              </a:buClr>
              <a:buFont typeface="Arial" pitchFamily="34" charset="0"/>
              <a:buChar char="■"/>
              <a:defRPr/>
            </a:pPr>
            <a:endParaRPr lang="cs-CZ" dirty="0" smtClean="0">
              <a:solidFill>
                <a:schemeClr val="accent1">
                  <a:lumMod val="75000"/>
                </a:schemeClr>
              </a:solidFill>
            </a:endParaRPr>
          </a:p>
          <a:p>
            <a:pPr>
              <a:buClr>
                <a:schemeClr val="bg2">
                  <a:lumMod val="75000"/>
                </a:schemeClr>
              </a:buClr>
              <a:buFont typeface="Arial" pitchFamily="34" charset="0"/>
              <a:buChar char="■"/>
              <a:defRPr/>
            </a:pPr>
            <a:endParaRPr lang="cs-CZ" dirty="0" smtClean="0">
              <a:solidFill>
                <a:schemeClr val="accent1">
                  <a:lumMod val="75000"/>
                </a:schemeClr>
              </a:solidFill>
            </a:endParaRPr>
          </a:p>
          <a:p>
            <a:pPr>
              <a:buClr>
                <a:schemeClr val="bg2">
                  <a:lumMod val="75000"/>
                </a:schemeClr>
              </a:buClr>
              <a:buFont typeface="Arial" pitchFamily="34" charset="0"/>
              <a:buChar char="■"/>
              <a:defRPr/>
            </a:pPr>
            <a:r>
              <a:rPr lang="cs-CZ" dirty="0" smtClean="0">
                <a:solidFill>
                  <a:schemeClr val="accent1">
                    <a:lumMod val="75000"/>
                  </a:schemeClr>
                </a:solidFill>
              </a:rPr>
              <a:t>Vždy lze splnit jen dva požadavky!</a:t>
            </a:r>
          </a:p>
          <a:p>
            <a:pPr>
              <a:buClr>
                <a:schemeClr val="bg2">
                  <a:lumMod val="75000"/>
                </a:schemeClr>
              </a:buClr>
              <a:buFont typeface="Arial" pitchFamily="34" charset="0"/>
              <a:buNone/>
              <a:defRPr/>
            </a:pPr>
            <a:endParaRPr lang="cs-CZ" dirty="0">
              <a:solidFill>
                <a:schemeClr val="accent1">
                  <a:lumMod val="75000"/>
                </a:schemeClr>
              </a:solidFill>
            </a:endParaRPr>
          </a:p>
        </p:txBody>
      </p:sp>
      <p:sp>
        <p:nvSpPr>
          <p:cNvPr id="4" name="Rovnoramenný trojúhelník 3"/>
          <p:cNvSpPr/>
          <p:nvPr/>
        </p:nvSpPr>
        <p:spPr>
          <a:xfrm rot="1526542">
            <a:off x="2978150" y="2266950"/>
            <a:ext cx="3168650" cy="2347913"/>
          </a:xfrm>
          <a:prstGeom prst="triangle">
            <a:avLst>
              <a:gd name="adj" fmla="val 51155"/>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5" name="Oblouk 4"/>
          <p:cNvSpPr/>
          <p:nvPr/>
        </p:nvSpPr>
        <p:spPr>
          <a:xfrm rot="4614064">
            <a:off x="2149475" y="2847975"/>
            <a:ext cx="1808163" cy="1173163"/>
          </a:xfrm>
          <a:prstGeom prst="arc">
            <a:avLst>
              <a:gd name="adj1" fmla="val 16170605"/>
              <a:gd name="adj2" fmla="val 20764353"/>
            </a:avLst>
          </a:prstGeom>
          <a:ln>
            <a:prstDash val="dash"/>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cs-CZ"/>
          </a:p>
        </p:txBody>
      </p:sp>
      <p:sp>
        <p:nvSpPr>
          <p:cNvPr id="6" name="Oblouk 5"/>
          <p:cNvSpPr/>
          <p:nvPr/>
        </p:nvSpPr>
        <p:spPr>
          <a:xfrm rot="11538525">
            <a:off x="4460875" y="2168525"/>
            <a:ext cx="1806575" cy="1171575"/>
          </a:xfrm>
          <a:prstGeom prst="arc">
            <a:avLst>
              <a:gd name="adj1" fmla="val 16170605"/>
              <a:gd name="adj2" fmla="val 20764353"/>
            </a:avLst>
          </a:prstGeom>
          <a:ln>
            <a:prstDash val="dash"/>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cs-CZ"/>
          </a:p>
        </p:txBody>
      </p:sp>
      <p:sp>
        <p:nvSpPr>
          <p:cNvPr id="7" name="Oblouk 6"/>
          <p:cNvSpPr/>
          <p:nvPr/>
        </p:nvSpPr>
        <p:spPr>
          <a:xfrm rot="18021037">
            <a:off x="4198145" y="4352131"/>
            <a:ext cx="1808162" cy="1171575"/>
          </a:xfrm>
          <a:prstGeom prst="arc">
            <a:avLst>
              <a:gd name="adj1" fmla="val 16170605"/>
              <a:gd name="adj2" fmla="val 20764353"/>
            </a:avLst>
          </a:prstGeom>
          <a:ln>
            <a:prstDash val="dash"/>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cs-CZ"/>
          </a:p>
        </p:txBody>
      </p:sp>
      <p:sp>
        <p:nvSpPr>
          <p:cNvPr id="34823" name="TextovéPole 7"/>
          <p:cNvSpPr txBox="1">
            <a:spLocks noChangeArrowheads="1"/>
          </p:cNvSpPr>
          <p:nvPr/>
        </p:nvSpPr>
        <p:spPr bwMode="auto">
          <a:xfrm>
            <a:off x="1619250" y="3429000"/>
            <a:ext cx="890588" cy="369888"/>
          </a:xfrm>
          <a:prstGeom prst="rect">
            <a:avLst/>
          </a:prstGeom>
          <a:noFill/>
          <a:ln w="9525">
            <a:noFill/>
            <a:miter lim="800000"/>
            <a:headEnd/>
            <a:tailEnd/>
          </a:ln>
        </p:spPr>
        <p:txBody>
          <a:bodyPr wrap="none">
            <a:spAutoFit/>
          </a:bodyPr>
          <a:lstStyle/>
          <a:p>
            <a:r>
              <a:rPr lang="cs-CZ"/>
              <a:t>Rychle</a:t>
            </a:r>
          </a:p>
        </p:txBody>
      </p:sp>
      <p:sp>
        <p:nvSpPr>
          <p:cNvPr id="34824" name="TextovéPole 8"/>
          <p:cNvSpPr txBox="1">
            <a:spLocks noChangeArrowheads="1"/>
          </p:cNvSpPr>
          <p:nvPr/>
        </p:nvSpPr>
        <p:spPr bwMode="auto">
          <a:xfrm>
            <a:off x="5292725" y="2420938"/>
            <a:ext cx="1727200" cy="554037"/>
          </a:xfrm>
          <a:prstGeom prst="rect">
            <a:avLst/>
          </a:prstGeom>
          <a:noFill/>
          <a:ln w="9525">
            <a:noFill/>
            <a:miter lim="800000"/>
            <a:headEnd/>
            <a:tailEnd/>
          </a:ln>
        </p:spPr>
        <p:txBody>
          <a:bodyPr>
            <a:spAutoFit/>
          </a:bodyPr>
          <a:lstStyle/>
          <a:p>
            <a:r>
              <a:rPr lang="cs-CZ"/>
              <a:t>Kvalitně</a:t>
            </a:r>
          </a:p>
          <a:p>
            <a:r>
              <a:rPr lang="cs-CZ" sz="1200"/>
              <a:t>(přesně a spolehlivě)</a:t>
            </a:r>
          </a:p>
        </p:txBody>
      </p:sp>
      <p:sp>
        <p:nvSpPr>
          <p:cNvPr id="34825" name="TextovéPole 9"/>
          <p:cNvSpPr txBox="1">
            <a:spLocks noChangeArrowheads="1"/>
          </p:cNvSpPr>
          <p:nvPr/>
        </p:nvSpPr>
        <p:spPr bwMode="auto">
          <a:xfrm>
            <a:off x="5508625" y="4797425"/>
            <a:ext cx="1366838" cy="368300"/>
          </a:xfrm>
          <a:prstGeom prst="rect">
            <a:avLst/>
          </a:prstGeom>
          <a:noFill/>
          <a:ln w="9525">
            <a:noFill/>
            <a:miter lim="800000"/>
            <a:headEnd/>
            <a:tailEnd/>
          </a:ln>
        </p:spPr>
        <p:txBody>
          <a:bodyPr>
            <a:spAutoFit/>
          </a:bodyPr>
          <a:lstStyle/>
          <a:p>
            <a:r>
              <a:rPr lang="cs-CZ"/>
              <a:t>Lacino</a:t>
            </a:r>
          </a:p>
        </p:txBody>
      </p:sp>
      <p:sp>
        <p:nvSpPr>
          <p:cNvPr id="11" name="Popisek se šipkou doprava 10"/>
          <p:cNvSpPr/>
          <p:nvPr/>
        </p:nvSpPr>
        <p:spPr>
          <a:xfrm rot="17812992">
            <a:off x="3512345" y="4063206"/>
            <a:ext cx="487362" cy="1108075"/>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vert="vert" anchor="ctr"/>
          <a:lstStyle/>
          <a:p>
            <a:pPr algn="ctr">
              <a:defRPr/>
            </a:pPr>
            <a:r>
              <a:rPr lang="cs-CZ" sz="1050" dirty="0"/>
              <a:t>Není kvalitně</a:t>
            </a:r>
            <a:endParaRPr lang="cs-CZ" sz="1050" dirty="0"/>
          </a:p>
        </p:txBody>
      </p:sp>
      <p:sp>
        <p:nvSpPr>
          <p:cNvPr id="12" name="Popisek se šipkou doprava 11"/>
          <p:cNvSpPr/>
          <p:nvPr/>
        </p:nvSpPr>
        <p:spPr>
          <a:xfrm rot="3727234">
            <a:off x="3534008" y="2276042"/>
            <a:ext cx="487536" cy="1108547"/>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a:defRPr/>
            </a:pPr>
            <a:r>
              <a:rPr lang="cs-CZ" sz="1050" dirty="0"/>
              <a:t>Není levně</a:t>
            </a:r>
            <a:endParaRPr lang="cs-CZ" sz="1050" dirty="0"/>
          </a:p>
        </p:txBody>
      </p:sp>
      <p:sp>
        <p:nvSpPr>
          <p:cNvPr id="13" name="Popisek se šipkou doprava 12"/>
          <p:cNvSpPr/>
          <p:nvPr/>
        </p:nvSpPr>
        <p:spPr>
          <a:xfrm rot="10522211">
            <a:off x="5335588" y="3159125"/>
            <a:ext cx="487362" cy="1108075"/>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vert="vert" anchor="ctr"/>
          <a:lstStyle/>
          <a:p>
            <a:pPr algn="ctr">
              <a:defRPr/>
            </a:pPr>
            <a:r>
              <a:rPr lang="cs-CZ" sz="1050" dirty="0"/>
              <a:t>Není rychle</a:t>
            </a:r>
            <a:endParaRPr lang="cs-CZ" sz="1050" dirty="0"/>
          </a:p>
        </p:txBody>
      </p:sp>
      <p:sp>
        <p:nvSpPr>
          <p:cNvPr id="34829" name="TextovéPole 14"/>
          <p:cNvSpPr txBox="1">
            <a:spLocks noChangeArrowheads="1"/>
          </p:cNvSpPr>
          <p:nvPr/>
        </p:nvSpPr>
        <p:spPr bwMode="auto">
          <a:xfrm>
            <a:off x="4067175" y="3141663"/>
            <a:ext cx="720725" cy="1014412"/>
          </a:xfrm>
          <a:prstGeom prst="rect">
            <a:avLst/>
          </a:prstGeom>
          <a:noFill/>
          <a:ln w="9525">
            <a:noFill/>
            <a:miter lim="800000"/>
            <a:headEnd/>
            <a:tailEnd/>
          </a:ln>
        </p:spPr>
        <p:txBody>
          <a:bodyPr>
            <a:spAutoFit/>
          </a:bodyPr>
          <a:lstStyle/>
          <a:p>
            <a:r>
              <a:rPr lang="cs-CZ" sz="6000"/>
              <a:t>?</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Nadpis 1"/>
          <p:cNvSpPr>
            <a:spLocks noGrp="1"/>
          </p:cNvSpPr>
          <p:nvPr>
            <p:ph type="title"/>
          </p:nvPr>
        </p:nvSpPr>
        <p:spPr>
          <a:xfrm>
            <a:off x="468313" y="200025"/>
            <a:ext cx="7559675" cy="863600"/>
          </a:xfrm>
        </p:spPr>
        <p:txBody>
          <a:bodyPr/>
          <a:lstStyle/>
          <a:p>
            <a:r>
              <a:rPr lang="cs-CZ" smtClean="0"/>
              <a:t>Analytický postup</a:t>
            </a:r>
          </a:p>
        </p:txBody>
      </p:sp>
      <p:sp>
        <p:nvSpPr>
          <p:cNvPr id="3" name="Zástupný symbol pro obsah 2"/>
          <p:cNvSpPr>
            <a:spLocks noGrp="1"/>
          </p:cNvSpPr>
          <p:nvPr>
            <p:ph idx="1"/>
          </p:nvPr>
        </p:nvSpPr>
        <p:spPr>
          <a:xfrm>
            <a:off x="455613" y="1268413"/>
            <a:ext cx="8234362" cy="4968875"/>
          </a:xfrm>
        </p:spPr>
        <p:txBody>
          <a:bodyPr>
            <a:normAutofit fontScale="92500" lnSpcReduction="10000"/>
          </a:bodyPr>
          <a:lstStyle/>
          <a:p>
            <a:pPr>
              <a:buClr>
                <a:schemeClr val="bg2">
                  <a:lumMod val="75000"/>
                </a:schemeClr>
              </a:buClr>
              <a:buFont typeface="Arial" pitchFamily="34" charset="0"/>
              <a:buChar char="■"/>
              <a:defRPr/>
            </a:pPr>
            <a:r>
              <a:rPr lang="cs-CZ" dirty="0" smtClean="0">
                <a:solidFill>
                  <a:schemeClr val="accent1">
                    <a:lumMod val="75000"/>
                  </a:schemeClr>
                </a:solidFill>
              </a:rPr>
              <a:t>Analýza problému </a:t>
            </a:r>
          </a:p>
          <a:p>
            <a:pPr lvl="1">
              <a:buClr>
                <a:schemeClr val="bg2">
                  <a:lumMod val="75000"/>
                </a:schemeClr>
              </a:buClr>
              <a:buFont typeface="Arial" pitchFamily="34" charset="0"/>
              <a:buChar char="■"/>
              <a:defRPr/>
            </a:pPr>
            <a:r>
              <a:rPr lang="cs-CZ" dirty="0" smtClean="0">
                <a:solidFill>
                  <a:schemeClr val="accent1">
                    <a:lumMod val="75000"/>
                  </a:schemeClr>
                </a:solidFill>
              </a:rPr>
              <a:t>Na čem to je založené</a:t>
            </a:r>
          </a:p>
          <a:p>
            <a:pPr lvl="1">
              <a:buClr>
                <a:schemeClr val="bg2">
                  <a:lumMod val="75000"/>
                </a:schemeClr>
              </a:buClr>
              <a:buFont typeface="Arial" pitchFamily="34" charset="0"/>
              <a:buChar char="■"/>
              <a:defRPr/>
            </a:pPr>
            <a:r>
              <a:rPr lang="cs-CZ" dirty="0" smtClean="0">
                <a:solidFill>
                  <a:schemeClr val="accent1">
                    <a:lumMod val="75000"/>
                  </a:schemeClr>
                </a:solidFill>
              </a:rPr>
              <a:t>Za jakých podmínek to nastane</a:t>
            </a:r>
          </a:p>
          <a:p>
            <a:pPr lvl="1">
              <a:buClr>
                <a:schemeClr val="bg2">
                  <a:lumMod val="75000"/>
                </a:schemeClr>
              </a:buClr>
              <a:buFont typeface="Arial" pitchFamily="34" charset="0"/>
              <a:buChar char="■"/>
              <a:defRPr/>
            </a:pPr>
            <a:r>
              <a:rPr lang="cs-CZ" dirty="0" smtClean="0">
                <a:solidFill>
                  <a:schemeClr val="accent1">
                    <a:lumMod val="75000"/>
                  </a:schemeClr>
                </a:solidFill>
              </a:rPr>
              <a:t>Sledovat zákonitosti</a:t>
            </a:r>
          </a:p>
          <a:p>
            <a:pPr lvl="1">
              <a:buClr>
                <a:schemeClr val="bg2">
                  <a:lumMod val="75000"/>
                </a:schemeClr>
              </a:buClr>
              <a:buFont typeface="Arial" pitchFamily="34" charset="0"/>
              <a:buChar char="■"/>
              <a:defRPr/>
            </a:pPr>
            <a:endParaRPr lang="cs-CZ" sz="1800" dirty="0" smtClean="0">
              <a:solidFill>
                <a:schemeClr val="accent1">
                  <a:lumMod val="75000"/>
                </a:schemeClr>
              </a:solidFill>
            </a:endParaRPr>
          </a:p>
          <a:p>
            <a:pPr>
              <a:buClr>
                <a:schemeClr val="bg2">
                  <a:lumMod val="75000"/>
                </a:schemeClr>
              </a:buClr>
              <a:buFont typeface="Arial" pitchFamily="34" charset="0"/>
              <a:buChar char="■"/>
              <a:defRPr/>
            </a:pPr>
            <a:r>
              <a:rPr lang="cs-CZ" dirty="0" smtClean="0">
                <a:solidFill>
                  <a:schemeClr val="accent1">
                    <a:lumMod val="75000"/>
                  </a:schemeClr>
                </a:solidFill>
              </a:rPr>
              <a:t>Projevy problému – symptomy</a:t>
            </a:r>
          </a:p>
          <a:p>
            <a:pPr lvl="1">
              <a:buClr>
                <a:schemeClr val="bg2">
                  <a:lumMod val="75000"/>
                </a:schemeClr>
              </a:buClr>
              <a:buFont typeface="Arial" pitchFamily="34" charset="0"/>
              <a:buChar char="■"/>
              <a:defRPr/>
            </a:pPr>
            <a:r>
              <a:rPr lang="cs-CZ" dirty="0" smtClean="0">
                <a:solidFill>
                  <a:schemeClr val="accent1">
                    <a:lumMod val="75000"/>
                  </a:schemeClr>
                </a:solidFill>
              </a:rPr>
              <a:t>Analýza symptomů – zdrojů dat</a:t>
            </a:r>
          </a:p>
          <a:p>
            <a:pPr lvl="2">
              <a:buClr>
                <a:schemeClr val="bg2">
                  <a:lumMod val="75000"/>
                </a:schemeClr>
              </a:buClr>
              <a:buFont typeface="Arial" pitchFamily="34" charset="0"/>
              <a:buChar char="■"/>
              <a:defRPr/>
            </a:pPr>
            <a:r>
              <a:rPr lang="cs-CZ" dirty="0" smtClean="0">
                <a:solidFill>
                  <a:schemeClr val="accent1">
                    <a:lumMod val="75000"/>
                  </a:schemeClr>
                </a:solidFill>
              </a:rPr>
              <a:t>Pravdivost</a:t>
            </a:r>
          </a:p>
          <a:p>
            <a:pPr lvl="2">
              <a:buClr>
                <a:schemeClr val="bg2">
                  <a:lumMod val="75000"/>
                </a:schemeClr>
              </a:buClr>
              <a:buFont typeface="Arial" pitchFamily="34" charset="0"/>
              <a:buChar char="■"/>
              <a:defRPr/>
            </a:pPr>
            <a:r>
              <a:rPr lang="cs-CZ" dirty="0" smtClean="0">
                <a:solidFill>
                  <a:schemeClr val="accent1">
                    <a:lumMod val="75000"/>
                  </a:schemeClr>
                </a:solidFill>
              </a:rPr>
              <a:t>Bezpečnost</a:t>
            </a:r>
          </a:p>
          <a:p>
            <a:pPr lvl="2">
              <a:buClr>
                <a:schemeClr val="bg2">
                  <a:lumMod val="75000"/>
                </a:schemeClr>
              </a:buClr>
              <a:buFont typeface="Arial" pitchFamily="34" charset="0"/>
              <a:buChar char="■"/>
              <a:defRPr/>
            </a:pPr>
            <a:r>
              <a:rPr lang="cs-CZ" dirty="0" smtClean="0">
                <a:solidFill>
                  <a:schemeClr val="accent1">
                    <a:lumMod val="75000"/>
                  </a:schemeClr>
                </a:solidFill>
              </a:rPr>
              <a:t>Náklady </a:t>
            </a:r>
          </a:p>
          <a:p>
            <a:pPr lvl="2">
              <a:buClr>
                <a:schemeClr val="bg2">
                  <a:lumMod val="75000"/>
                </a:schemeClr>
              </a:buClr>
              <a:buFont typeface="Arial" pitchFamily="34" charset="0"/>
              <a:buChar char="■"/>
              <a:defRPr/>
            </a:pPr>
            <a:endParaRPr lang="cs-CZ" dirty="0" smtClean="0">
              <a:solidFill>
                <a:schemeClr val="accent1">
                  <a:lumMod val="75000"/>
                </a:schemeClr>
              </a:solidFill>
            </a:endParaRPr>
          </a:p>
          <a:p>
            <a:pPr>
              <a:buClr>
                <a:schemeClr val="bg2">
                  <a:lumMod val="75000"/>
                </a:schemeClr>
              </a:buClr>
              <a:buFont typeface="Arial" pitchFamily="34" charset="0"/>
              <a:buChar char="■"/>
              <a:defRPr/>
            </a:pPr>
            <a:r>
              <a:rPr lang="cs-CZ" dirty="0" smtClean="0">
                <a:solidFill>
                  <a:schemeClr val="accent1">
                    <a:lumMod val="75000"/>
                  </a:schemeClr>
                </a:solidFill>
              </a:rPr>
              <a:t>Výstup ovlivňuje</a:t>
            </a:r>
          </a:p>
          <a:p>
            <a:pPr lvl="2">
              <a:buClr>
                <a:schemeClr val="bg2">
                  <a:lumMod val="75000"/>
                </a:schemeClr>
              </a:buClr>
              <a:buFont typeface="Arial" pitchFamily="34" charset="0"/>
              <a:buChar char="■"/>
              <a:defRPr/>
            </a:pPr>
            <a:r>
              <a:rPr lang="cs-CZ" dirty="0" smtClean="0">
                <a:solidFill>
                  <a:schemeClr val="accent1">
                    <a:lumMod val="75000"/>
                  </a:schemeClr>
                </a:solidFill>
              </a:rPr>
              <a:t>Volba optimálního zdroje dat</a:t>
            </a:r>
          </a:p>
          <a:p>
            <a:pPr lvl="2">
              <a:buClr>
                <a:schemeClr val="bg2">
                  <a:lumMod val="75000"/>
                </a:schemeClr>
              </a:buClr>
              <a:buFont typeface="Arial" pitchFamily="34" charset="0"/>
              <a:buChar char="■"/>
              <a:defRPr/>
            </a:pPr>
            <a:r>
              <a:rPr lang="cs-CZ" dirty="0" smtClean="0">
                <a:solidFill>
                  <a:schemeClr val="accent1">
                    <a:lumMod val="75000"/>
                  </a:schemeClr>
                </a:solidFill>
              </a:rPr>
              <a:t>Volba způsobu získávání údajů</a:t>
            </a:r>
          </a:p>
          <a:p>
            <a:pPr lvl="2">
              <a:buClr>
                <a:schemeClr val="bg2">
                  <a:lumMod val="75000"/>
                </a:schemeClr>
              </a:buClr>
              <a:buFont typeface="Arial" pitchFamily="34" charset="0"/>
              <a:buChar char="■"/>
              <a:defRPr/>
            </a:pPr>
            <a:r>
              <a:rPr lang="cs-CZ" dirty="0" smtClean="0">
                <a:solidFill>
                  <a:schemeClr val="accent1">
                    <a:lumMod val="75000"/>
                  </a:schemeClr>
                </a:solidFill>
              </a:rPr>
              <a:t>Vytvoření podmínek pro úspěšné získání</a:t>
            </a:r>
          </a:p>
          <a:p>
            <a:pPr lvl="2">
              <a:buClr>
                <a:schemeClr val="bg2">
                  <a:lumMod val="75000"/>
                </a:schemeClr>
              </a:buClr>
              <a:buFont typeface="Arial" pitchFamily="34" charset="0"/>
              <a:buChar char="■"/>
              <a:defRPr/>
            </a:pPr>
            <a:r>
              <a:rPr lang="cs-CZ" dirty="0" smtClean="0">
                <a:solidFill>
                  <a:schemeClr val="accent1">
                    <a:lumMod val="75000"/>
                  </a:schemeClr>
                </a:solidFill>
              </a:rPr>
              <a:t>Sběr údajů</a:t>
            </a:r>
          </a:p>
          <a:p>
            <a:pPr>
              <a:buClr>
                <a:schemeClr val="bg2">
                  <a:lumMod val="75000"/>
                </a:schemeClr>
              </a:buClr>
              <a:buFont typeface="Arial" pitchFamily="34" charset="0"/>
              <a:buChar char="■"/>
              <a:defRPr/>
            </a:pPr>
            <a:endParaRPr lang="cs-CZ" dirty="0" smtClean="0">
              <a:solidFill>
                <a:schemeClr val="accent1">
                  <a:lumMod val="75000"/>
                </a:schemeClr>
              </a:solidFill>
            </a:endParaRPr>
          </a:p>
          <a:p>
            <a:pPr>
              <a:buClr>
                <a:schemeClr val="bg2">
                  <a:lumMod val="75000"/>
                </a:schemeClr>
              </a:buClr>
              <a:buFont typeface="Arial" pitchFamily="34" charset="0"/>
              <a:buChar char="■"/>
              <a:defRPr/>
            </a:pPr>
            <a:endParaRPr lang="cs-CZ" dirty="0">
              <a:solidFill>
                <a:schemeClr val="accent1">
                  <a:lumMod val="75000"/>
                </a:schemeClr>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Nadpis 1"/>
          <p:cNvSpPr>
            <a:spLocks noGrp="1"/>
          </p:cNvSpPr>
          <p:nvPr>
            <p:ph type="title"/>
          </p:nvPr>
        </p:nvSpPr>
        <p:spPr>
          <a:xfrm>
            <a:off x="468313" y="200025"/>
            <a:ext cx="7559675" cy="863600"/>
          </a:xfrm>
        </p:spPr>
        <p:txBody>
          <a:bodyPr/>
          <a:lstStyle/>
          <a:p>
            <a:r>
              <a:rPr lang="cs-CZ" smtClean="0"/>
              <a:t>Analýza získávání informací</a:t>
            </a:r>
          </a:p>
        </p:txBody>
      </p:sp>
      <p:sp>
        <p:nvSpPr>
          <p:cNvPr id="71682" name="Zástupný symbol pro obsah 2"/>
          <p:cNvSpPr>
            <a:spLocks noGrp="1"/>
          </p:cNvSpPr>
          <p:nvPr>
            <p:ph idx="1"/>
          </p:nvPr>
        </p:nvSpPr>
        <p:spPr/>
        <p:txBody>
          <a:bodyPr/>
          <a:lstStyle/>
          <a:p>
            <a:r>
              <a:rPr lang="cs-CZ" smtClean="0"/>
              <a:t>Nepřímé sledování – bez focusu</a:t>
            </a:r>
          </a:p>
          <a:p>
            <a:pPr lvl="2"/>
            <a:r>
              <a:rPr lang="cs-CZ" smtClean="0"/>
              <a:t>Co nejširší záběr</a:t>
            </a:r>
          </a:p>
          <a:p>
            <a:pPr lvl="2"/>
            <a:r>
              <a:rPr lang="cs-CZ" smtClean="0"/>
              <a:t>Snaha zachytit i „lehký vánek“</a:t>
            </a:r>
          </a:p>
          <a:p>
            <a:pPr lvl="2"/>
            <a:r>
              <a:rPr lang="cs-CZ" smtClean="0"/>
              <a:t>Co nejcitlivější</a:t>
            </a:r>
          </a:p>
          <a:p>
            <a:r>
              <a:rPr lang="cs-CZ" smtClean="0"/>
              <a:t>Podmíněné sledování – jen určitá oblast</a:t>
            </a:r>
          </a:p>
          <a:p>
            <a:endParaRPr lang="cs-CZ" smtClean="0"/>
          </a:p>
          <a:p>
            <a:r>
              <a:rPr lang="cs-CZ" sz="2800" smtClean="0"/>
              <a:t>Hypotézy &gt; předvýzkum &gt; výzkum</a:t>
            </a:r>
          </a:p>
          <a:p>
            <a:endParaRPr lang="cs-CZ" sz="2800" smtClean="0"/>
          </a:p>
          <a:p>
            <a:r>
              <a:rPr lang="cs-CZ" sz="2800" smtClean="0"/>
              <a:t>Neformální výzkum – bez metodiky postupu</a:t>
            </a:r>
          </a:p>
          <a:p>
            <a:r>
              <a:rPr lang="cs-CZ" sz="2800" smtClean="0"/>
              <a:t>Formální výzkum – vychází z analýzy problému</a:t>
            </a:r>
          </a:p>
          <a:p>
            <a:endParaRPr lang="cs-CZ" smtClean="0"/>
          </a:p>
          <a:p>
            <a:endParaRPr lang="cs-CZ"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Nadpis 1"/>
          <p:cNvSpPr>
            <a:spLocks noGrp="1"/>
          </p:cNvSpPr>
          <p:nvPr>
            <p:ph type="title"/>
          </p:nvPr>
        </p:nvSpPr>
        <p:spPr>
          <a:xfrm>
            <a:off x="468313" y="200025"/>
            <a:ext cx="7559675" cy="863600"/>
          </a:xfrm>
        </p:spPr>
        <p:txBody>
          <a:bodyPr/>
          <a:lstStyle/>
          <a:p>
            <a:r>
              <a:rPr lang="cs-CZ" smtClean="0"/>
              <a:t>Analýza dokumentu</a:t>
            </a:r>
          </a:p>
        </p:txBody>
      </p:sp>
      <p:sp>
        <p:nvSpPr>
          <p:cNvPr id="72706" name="Zástupný symbol pro obsah 2"/>
          <p:cNvSpPr>
            <a:spLocks noGrp="1"/>
          </p:cNvSpPr>
          <p:nvPr>
            <p:ph idx="1"/>
          </p:nvPr>
        </p:nvSpPr>
        <p:spPr/>
        <p:txBody>
          <a:bodyPr/>
          <a:lstStyle/>
          <a:p>
            <a:pPr>
              <a:lnSpc>
                <a:spcPct val="90000"/>
              </a:lnSpc>
            </a:pPr>
            <a:r>
              <a:rPr lang="cs-CZ" smtClean="0"/>
              <a:t>definovat pojmy</a:t>
            </a:r>
          </a:p>
          <a:p>
            <a:pPr>
              <a:lnSpc>
                <a:spcPct val="90000"/>
              </a:lnSpc>
            </a:pPr>
            <a:r>
              <a:rPr lang="cs-CZ" smtClean="0"/>
              <a:t>charakteristiky problému</a:t>
            </a:r>
          </a:p>
          <a:p>
            <a:pPr>
              <a:lnSpc>
                <a:spcPct val="90000"/>
              </a:lnSpc>
            </a:pPr>
            <a:r>
              <a:rPr lang="cs-CZ" smtClean="0"/>
              <a:t>přínosy</a:t>
            </a:r>
          </a:p>
          <a:p>
            <a:pPr>
              <a:lnSpc>
                <a:spcPct val="90000"/>
              </a:lnSpc>
            </a:pPr>
            <a:r>
              <a:rPr lang="cs-CZ" smtClean="0"/>
              <a:t>rizika</a:t>
            </a:r>
          </a:p>
          <a:p>
            <a:pPr>
              <a:lnSpc>
                <a:spcPct val="90000"/>
              </a:lnSpc>
            </a:pPr>
            <a:r>
              <a:rPr lang="cs-CZ" smtClean="0"/>
              <a:t>…</a:t>
            </a:r>
          </a:p>
          <a:p>
            <a:pPr>
              <a:lnSpc>
                <a:spcPct val="90000"/>
              </a:lnSpc>
            </a:pPr>
            <a:endParaRPr lang="cs-CZ" smtClean="0"/>
          </a:p>
          <a:p>
            <a:pPr>
              <a:lnSpc>
                <a:spcPct val="90000"/>
              </a:lnSpc>
            </a:pPr>
            <a:r>
              <a:rPr lang="cs-CZ" smtClean="0"/>
              <a:t>nejen při tvoření nových dokumentů, ale i při zpracovávání</a:t>
            </a:r>
          </a:p>
          <a:p>
            <a:endParaRPr lang="cs-CZ"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Nadpis 1"/>
          <p:cNvSpPr>
            <a:spLocks noGrp="1"/>
          </p:cNvSpPr>
          <p:nvPr>
            <p:ph type="title"/>
          </p:nvPr>
        </p:nvSpPr>
        <p:spPr>
          <a:xfrm>
            <a:off x="468313" y="200025"/>
            <a:ext cx="7559675" cy="863600"/>
          </a:xfrm>
        </p:spPr>
        <p:txBody>
          <a:bodyPr/>
          <a:lstStyle/>
          <a:p>
            <a:r>
              <a:rPr lang="cs-CZ" smtClean="0"/>
              <a:t>Strukturování analytických problémů</a:t>
            </a:r>
          </a:p>
        </p:txBody>
      </p:sp>
      <p:sp>
        <p:nvSpPr>
          <p:cNvPr id="73730" name="Zástupný symbol pro obsah 2"/>
          <p:cNvSpPr>
            <a:spLocks noGrp="1"/>
          </p:cNvSpPr>
          <p:nvPr>
            <p:ph idx="1"/>
          </p:nvPr>
        </p:nvSpPr>
        <p:spPr/>
        <p:txBody>
          <a:bodyPr/>
          <a:lstStyle/>
          <a:p>
            <a:r>
              <a:rPr lang="cs-CZ" smtClean="0"/>
              <a:t>Dekompozice</a:t>
            </a:r>
          </a:p>
          <a:p>
            <a:pPr lvl="1"/>
            <a:r>
              <a:rPr lang="cs-CZ" smtClean="0"/>
              <a:t>Rozložení problému na komponenty</a:t>
            </a:r>
          </a:p>
          <a:p>
            <a:pPr lvl="1"/>
            <a:r>
              <a:rPr lang="cs-CZ" smtClean="0"/>
              <a:t>Nejsme často schopni si uvědomit celek</a:t>
            </a:r>
          </a:p>
          <a:p>
            <a:pPr lvl="1"/>
            <a:endParaRPr lang="cs-CZ" smtClean="0"/>
          </a:p>
          <a:p>
            <a:pPr lvl="1"/>
            <a:endParaRPr lang="cs-CZ" sz="1100" smtClean="0"/>
          </a:p>
          <a:p>
            <a:r>
              <a:rPr lang="cs-CZ" smtClean="0"/>
              <a:t>Externalizace</a:t>
            </a:r>
          </a:p>
          <a:p>
            <a:pPr lvl="1"/>
            <a:r>
              <a:rPr lang="cs-CZ" smtClean="0"/>
              <a:t>Přenesení dekomponovaného problému na externí médium (papír, monitor)</a:t>
            </a:r>
          </a:p>
          <a:p>
            <a:pPr lvl="1"/>
            <a:r>
              <a:rPr lang="cs-CZ" smtClean="0"/>
              <a:t>Omezení mysli</a:t>
            </a:r>
          </a:p>
          <a:p>
            <a:pPr lvl="1"/>
            <a:endParaRPr lang="cs-CZ" smtClean="0"/>
          </a:p>
          <a:p>
            <a:r>
              <a:rPr lang="cs-CZ" smtClean="0"/>
              <a:t>Vše co má části, má i strukturu</a:t>
            </a:r>
          </a:p>
          <a:p>
            <a:endParaRPr lang="cs-CZ"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Nadpis 1"/>
          <p:cNvSpPr>
            <a:spLocks noGrp="1"/>
          </p:cNvSpPr>
          <p:nvPr>
            <p:ph type="title"/>
          </p:nvPr>
        </p:nvSpPr>
        <p:spPr>
          <a:xfrm>
            <a:off x="468313" y="200025"/>
            <a:ext cx="7559675" cy="863600"/>
          </a:xfrm>
        </p:spPr>
        <p:txBody>
          <a:bodyPr/>
          <a:lstStyle/>
          <a:p>
            <a:r>
              <a:rPr lang="cs-CZ" smtClean="0"/>
              <a:t>Odvození závěrů ze získaných dat</a:t>
            </a:r>
          </a:p>
        </p:txBody>
      </p:sp>
      <p:sp>
        <p:nvSpPr>
          <p:cNvPr id="74754" name="Zástupný symbol pro obsah 2"/>
          <p:cNvSpPr>
            <a:spLocks noGrp="1"/>
          </p:cNvSpPr>
          <p:nvPr>
            <p:ph idx="1"/>
          </p:nvPr>
        </p:nvSpPr>
        <p:spPr/>
        <p:txBody>
          <a:bodyPr/>
          <a:lstStyle/>
          <a:p>
            <a:pPr>
              <a:buFont typeface="Arial" charset="0"/>
              <a:buNone/>
            </a:pPr>
            <a:r>
              <a:rPr lang="cs-CZ" smtClean="0"/>
              <a:t>Metody:</a:t>
            </a:r>
          </a:p>
          <a:p>
            <a:pPr lvl="1"/>
            <a:r>
              <a:rPr lang="cs-CZ" b="1" smtClean="0"/>
              <a:t>Abstrakce</a:t>
            </a:r>
            <a:r>
              <a:rPr lang="cs-CZ" smtClean="0"/>
              <a:t> </a:t>
            </a:r>
          </a:p>
          <a:p>
            <a:pPr lvl="3"/>
            <a:r>
              <a:rPr lang="cs-CZ" smtClean="0"/>
              <a:t>snížení komplexnosti systému, je účelová</a:t>
            </a:r>
          </a:p>
          <a:p>
            <a:pPr lvl="1"/>
            <a:r>
              <a:rPr lang="cs-CZ" b="1" smtClean="0"/>
              <a:t>Strukturalizace </a:t>
            </a:r>
            <a:endParaRPr lang="cs-CZ" smtClean="0"/>
          </a:p>
          <a:p>
            <a:pPr lvl="3"/>
            <a:r>
              <a:rPr lang="cs-CZ" smtClean="0"/>
              <a:t>redukované znázornění, které zanechá charakter celku; dělení na subsystémy – není tak složité/nákladné/nemožné</a:t>
            </a:r>
          </a:p>
          <a:p>
            <a:pPr lvl="1"/>
            <a:r>
              <a:rPr lang="cs-CZ" b="1" smtClean="0"/>
              <a:t>Hierarchizace </a:t>
            </a:r>
            <a:endParaRPr lang="cs-CZ" smtClean="0"/>
          </a:p>
          <a:p>
            <a:pPr lvl="3"/>
            <a:r>
              <a:rPr lang="cs-CZ" smtClean="0"/>
              <a:t>rozklad do subsystémů podle nad/podřazenosti</a:t>
            </a:r>
          </a:p>
          <a:p>
            <a:pPr lvl="1"/>
            <a:r>
              <a:rPr lang="cs-CZ" b="1" smtClean="0"/>
              <a:t>Analogie </a:t>
            </a:r>
            <a:endParaRPr lang="cs-CZ" smtClean="0"/>
          </a:p>
          <a:p>
            <a:pPr lvl="3"/>
            <a:r>
              <a:rPr lang="cs-CZ" smtClean="0"/>
              <a:t>podobnost</a:t>
            </a:r>
          </a:p>
          <a:p>
            <a:pPr lvl="1"/>
            <a:r>
              <a:rPr lang="cs-CZ" b="1" smtClean="0"/>
              <a:t>Klasifikace a srovnání </a:t>
            </a:r>
            <a:endParaRPr lang="cs-CZ" smtClean="0"/>
          </a:p>
          <a:p>
            <a:pPr lvl="3"/>
            <a:r>
              <a:rPr lang="cs-CZ" smtClean="0"/>
              <a:t>mapování základních strukturních charakteristik</a:t>
            </a:r>
          </a:p>
          <a:p>
            <a:endParaRPr lang="cs-CZ"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Nadpis 1"/>
          <p:cNvSpPr>
            <a:spLocks noGrp="1"/>
          </p:cNvSpPr>
          <p:nvPr>
            <p:ph type="title"/>
          </p:nvPr>
        </p:nvSpPr>
        <p:spPr>
          <a:xfrm>
            <a:off x="468313" y="200025"/>
            <a:ext cx="7559675" cy="863600"/>
          </a:xfrm>
        </p:spPr>
        <p:txBody>
          <a:bodyPr/>
          <a:lstStyle/>
          <a:p>
            <a:r>
              <a:rPr lang="cs-CZ" smtClean="0"/>
              <a:t>Nahlížení na problém</a:t>
            </a:r>
          </a:p>
        </p:txBody>
      </p:sp>
      <p:pic>
        <p:nvPicPr>
          <p:cNvPr id="75778" name="Picture 7" descr="fap"/>
          <p:cNvPicPr>
            <a:picLocks noGrp="1" noChangeAspect="1" noChangeArrowheads="1"/>
          </p:cNvPicPr>
          <p:nvPr>
            <p:ph idx="1"/>
          </p:nvPr>
        </p:nvPicPr>
        <p:blipFill>
          <a:blip r:embed="rId2"/>
          <a:srcRect/>
          <a:stretch>
            <a:fillRect/>
          </a:stretch>
        </p:blipFill>
        <p:spPr>
          <a:xfrm>
            <a:off x="1416050" y="1597025"/>
            <a:ext cx="6313488" cy="4151313"/>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Nadpis 1"/>
          <p:cNvSpPr>
            <a:spLocks noGrp="1"/>
          </p:cNvSpPr>
          <p:nvPr>
            <p:ph type="title"/>
          </p:nvPr>
        </p:nvSpPr>
        <p:spPr>
          <a:xfrm>
            <a:off x="468313" y="200025"/>
            <a:ext cx="7559675" cy="863600"/>
          </a:xfrm>
        </p:spPr>
        <p:txBody>
          <a:bodyPr/>
          <a:lstStyle/>
          <a:p>
            <a:r>
              <a:rPr lang="cs-CZ" smtClean="0"/>
              <a:t>Způsob zpracování informačních zdrojů</a:t>
            </a:r>
          </a:p>
        </p:txBody>
      </p:sp>
      <p:sp>
        <p:nvSpPr>
          <p:cNvPr id="4" name="Obdélník 3"/>
          <p:cNvSpPr/>
          <p:nvPr/>
        </p:nvSpPr>
        <p:spPr>
          <a:xfrm>
            <a:off x="1763713" y="2276475"/>
            <a:ext cx="2303462" cy="11525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dirty="0">
                <a:solidFill>
                  <a:schemeClr val="bg2">
                    <a:lumMod val="75000"/>
                  </a:schemeClr>
                </a:solidFill>
              </a:rPr>
              <a:t>Cílení vyhledávání</a:t>
            </a:r>
          </a:p>
          <a:p>
            <a:pPr algn="ctr">
              <a:defRPr/>
            </a:pPr>
            <a:r>
              <a:rPr lang="cs-CZ" sz="1050" dirty="0">
                <a:solidFill>
                  <a:schemeClr val="bg2">
                    <a:lumMod val="75000"/>
                  </a:schemeClr>
                </a:solidFill>
              </a:rPr>
              <a:t>Záznamy s určitými hodnotami atributů či typů vazeb</a:t>
            </a:r>
            <a:endParaRPr lang="cs-CZ" sz="1050" dirty="0">
              <a:solidFill>
                <a:schemeClr val="bg2">
                  <a:lumMod val="75000"/>
                </a:schemeClr>
              </a:solidFill>
            </a:endParaRPr>
          </a:p>
        </p:txBody>
      </p:sp>
      <p:sp>
        <p:nvSpPr>
          <p:cNvPr id="5" name="Obdélník 4"/>
          <p:cNvSpPr/>
          <p:nvPr/>
        </p:nvSpPr>
        <p:spPr>
          <a:xfrm>
            <a:off x="1763713" y="3429000"/>
            <a:ext cx="2303462" cy="11525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dirty="0">
                <a:solidFill>
                  <a:schemeClr val="bg2">
                    <a:lumMod val="75000"/>
                  </a:schemeClr>
                </a:solidFill>
              </a:rPr>
              <a:t>Analýza vlastností</a:t>
            </a:r>
          </a:p>
          <a:p>
            <a:pPr algn="ctr">
              <a:defRPr/>
            </a:pPr>
            <a:r>
              <a:rPr lang="cs-CZ" sz="1000" dirty="0">
                <a:solidFill>
                  <a:schemeClr val="bg2">
                    <a:lumMod val="75000"/>
                  </a:schemeClr>
                </a:solidFill>
              </a:rPr>
              <a:t>Skupiny záznamů tvořících dle svých atributů nějaký shluk, trend či výjimku</a:t>
            </a:r>
            <a:endParaRPr lang="cs-CZ" sz="1000" dirty="0">
              <a:solidFill>
                <a:schemeClr val="bg2">
                  <a:lumMod val="75000"/>
                </a:schemeClr>
              </a:solidFill>
            </a:endParaRPr>
          </a:p>
        </p:txBody>
      </p:sp>
      <p:sp>
        <p:nvSpPr>
          <p:cNvPr id="6" name="Obdélník 5"/>
          <p:cNvSpPr/>
          <p:nvPr/>
        </p:nvSpPr>
        <p:spPr>
          <a:xfrm>
            <a:off x="4067175" y="2276475"/>
            <a:ext cx="2305050" cy="11525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dirty="0">
                <a:solidFill>
                  <a:schemeClr val="bg2">
                    <a:lumMod val="75000"/>
                  </a:schemeClr>
                </a:solidFill>
              </a:rPr>
              <a:t>Kontextová analýza</a:t>
            </a:r>
          </a:p>
          <a:p>
            <a:pPr algn="ctr">
              <a:defRPr/>
            </a:pPr>
            <a:r>
              <a:rPr lang="cs-CZ" sz="1050" dirty="0">
                <a:solidFill>
                  <a:schemeClr val="bg2">
                    <a:lumMod val="75000"/>
                  </a:schemeClr>
                </a:solidFill>
              </a:rPr>
              <a:t>Znázornění vazeb mezi záznamy v různém uspořádání</a:t>
            </a:r>
            <a:endParaRPr lang="cs-CZ" sz="1050" dirty="0">
              <a:solidFill>
                <a:schemeClr val="bg2">
                  <a:lumMod val="75000"/>
                </a:schemeClr>
              </a:solidFill>
            </a:endParaRPr>
          </a:p>
        </p:txBody>
      </p:sp>
      <p:sp>
        <p:nvSpPr>
          <p:cNvPr id="7" name="Obdélník 6"/>
          <p:cNvSpPr/>
          <p:nvPr/>
        </p:nvSpPr>
        <p:spPr>
          <a:xfrm>
            <a:off x="4067175" y="3429000"/>
            <a:ext cx="2305050" cy="11525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dirty="0">
                <a:solidFill>
                  <a:schemeClr val="bg2">
                    <a:lumMod val="75000"/>
                  </a:schemeClr>
                </a:solidFill>
              </a:rPr>
              <a:t>Časová analýza</a:t>
            </a:r>
          </a:p>
          <a:p>
            <a:pPr algn="ctr">
              <a:defRPr/>
            </a:pPr>
            <a:r>
              <a:rPr lang="cs-CZ" sz="1050" dirty="0">
                <a:solidFill>
                  <a:schemeClr val="bg2">
                    <a:lumMod val="75000"/>
                  </a:schemeClr>
                </a:solidFill>
              </a:rPr>
              <a:t>Znázornění záznamů a vazeb z hlediska kauzality jejich vzniku</a:t>
            </a:r>
            <a:endParaRPr lang="cs-CZ" sz="1050" dirty="0">
              <a:solidFill>
                <a:schemeClr val="bg2">
                  <a:lumMod val="75000"/>
                </a:schemeClr>
              </a:solidFill>
            </a:endParaRPr>
          </a:p>
        </p:txBody>
      </p:sp>
      <p:sp>
        <p:nvSpPr>
          <p:cNvPr id="35846" name="TextovéPole 7"/>
          <p:cNvSpPr txBox="1">
            <a:spLocks noChangeArrowheads="1"/>
          </p:cNvSpPr>
          <p:nvPr/>
        </p:nvSpPr>
        <p:spPr bwMode="auto">
          <a:xfrm>
            <a:off x="468313" y="1268413"/>
            <a:ext cx="6480175" cy="369887"/>
          </a:xfrm>
          <a:prstGeom prst="rect">
            <a:avLst/>
          </a:prstGeom>
          <a:noFill/>
          <a:ln w="9525">
            <a:noFill/>
            <a:miter lim="800000"/>
            <a:headEnd/>
            <a:tailEnd/>
          </a:ln>
        </p:spPr>
        <p:txBody>
          <a:bodyPr>
            <a:spAutoFit/>
          </a:bodyPr>
          <a:lstStyle/>
          <a:p>
            <a:r>
              <a:rPr lang="cs-CZ"/>
              <a:t>Práce se strukturovanými zdroji</a:t>
            </a:r>
          </a:p>
        </p:txBody>
      </p:sp>
      <p:sp>
        <p:nvSpPr>
          <p:cNvPr id="9" name="TextovéPole 8"/>
          <p:cNvSpPr txBox="1"/>
          <p:nvPr/>
        </p:nvSpPr>
        <p:spPr>
          <a:xfrm>
            <a:off x="971600" y="1988840"/>
            <a:ext cx="677108" cy="2736304"/>
          </a:xfrm>
          <a:prstGeom prst="rect">
            <a:avLst/>
          </a:prstGeom>
          <a:noFill/>
        </p:spPr>
        <p:txBody>
          <a:bodyPr vert="vert270">
            <a:spAutoFit/>
          </a:bodyPr>
          <a:lstStyle/>
          <a:p>
            <a:pPr algn="ctr">
              <a:defRPr/>
            </a:pPr>
            <a:r>
              <a:rPr lang="cs-CZ" b="1" dirty="0">
                <a:cs typeface="+mn-cs"/>
              </a:rPr>
              <a:t>Atributy</a:t>
            </a:r>
          </a:p>
          <a:p>
            <a:pPr>
              <a:defRPr/>
            </a:pPr>
            <a:r>
              <a:rPr lang="cs-CZ" sz="1400" dirty="0">
                <a:cs typeface="+mn-cs"/>
              </a:rPr>
              <a:t>Neznámé		známé</a:t>
            </a:r>
            <a:endParaRPr lang="cs-CZ" sz="1400" dirty="0">
              <a:cs typeface="+mn-cs"/>
            </a:endParaRPr>
          </a:p>
        </p:txBody>
      </p:sp>
      <p:sp>
        <p:nvSpPr>
          <p:cNvPr id="10" name="TextovéPole 9"/>
          <p:cNvSpPr txBox="1"/>
          <p:nvPr/>
        </p:nvSpPr>
        <p:spPr>
          <a:xfrm rot="5400000">
            <a:off x="3837402" y="2543418"/>
            <a:ext cx="677108" cy="4824536"/>
          </a:xfrm>
          <a:prstGeom prst="rect">
            <a:avLst/>
          </a:prstGeom>
          <a:noFill/>
        </p:spPr>
        <p:txBody>
          <a:bodyPr vert="vert270">
            <a:spAutoFit/>
          </a:bodyPr>
          <a:lstStyle/>
          <a:p>
            <a:pPr algn="ctr">
              <a:defRPr/>
            </a:pPr>
            <a:r>
              <a:rPr lang="cs-CZ" b="1" dirty="0">
                <a:cs typeface="+mn-cs"/>
              </a:rPr>
              <a:t>Záznamy</a:t>
            </a:r>
          </a:p>
          <a:p>
            <a:pPr>
              <a:defRPr/>
            </a:pPr>
            <a:r>
              <a:rPr lang="cs-CZ" sz="1400" dirty="0">
                <a:cs typeface="+mn-cs"/>
              </a:rPr>
              <a:t>Neznámé				známé</a:t>
            </a:r>
            <a:endParaRPr lang="cs-CZ" sz="1400" dirty="0">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Nadpis 1"/>
          <p:cNvSpPr>
            <a:spLocks noGrp="1"/>
          </p:cNvSpPr>
          <p:nvPr>
            <p:ph type="title"/>
          </p:nvPr>
        </p:nvSpPr>
        <p:spPr>
          <a:xfrm>
            <a:off x="468313" y="200025"/>
            <a:ext cx="7559675" cy="863600"/>
          </a:xfrm>
        </p:spPr>
        <p:txBody>
          <a:bodyPr/>
          <a:lstStyle/>
          <a:p>
            <a:r>
              <a:rPr lang="cs-CZ" smtClean="0"/>
              <a:t>Způsob zpracování informačních zdrojů</a:t>
            </a:r>
          </a:p>
        </p:txBody>
      </p:sp>
      <p:sp>
        <p:nvSpPr>
          <p:cNvPr id="4" name="Obdélník 3"/>
          <p:cNvSpPr/>
          <p:nvPr/>
        </p:nvSpPr>
        <p:spPr>
          <a:xfrm>
            <a:off x="1763713" y="2276475"/>
            <a:ext cx="2303462" cy="11525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dirty="0">
                <a:solidFill>
                  <a:schemeClr val="bg2">
                    <a:lumMod val="75000"/>
                  </a:schemeClr>
                </a:solidFill>
              </a:rPr>
              <a:t>Cílení vyhledávání</a:t>
            </a:r>
          </a:p>
          <a:p>
            <a:pPr algn="ctr">
              <a:defRPr/>
            </a:pPr>
            <a:r>
              <a:rPr lang="cs-CZ" sz="1050" dirty="0">
                <a:solidFill>
                  <a:schemeClr val="bg2">
                    <a:lumMod val="75000"/>
                  </a:schemeClr>
                </a:solidFill>
              </a:rPr>
              <a:t>Dokumenty k danému tématu seřazené dle relevance</a:t>
            </a:r>
            <a:endParaRPr lang="cs-CZ" sz="1050" dirty="0">
              <a:solidFill>
                <a:schemeClr val="bg2">
                  <a:lumMod val="75000"/>
                </a:schemeClr>
              </a:solidFill>
            </a:endParaRPr>
          </a:p>
        </p:txBody>
      </p:sp>
      <p:sp>
        <p:nvSpPr>
          <p:cNvPr id="5" name="Obdélník 4"/>
          <p:cNvSpPr/>
          <p:nvPr/>
        </p:nvSpPr>
        <p:spPr>
          <a:xfrm>
            <a:off x="1763713" y="3429000"/>
            <a:ext cx="2303462" cy="11525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dirty="0">
                <a:solidFill>
                  <a:schemeClr val="bg2">
                    <a:lumMod val="75000"/>
                  </a:schemeClr>
                </a:solidFill>
              </a:rPr>
              <a:t>Kontextové vyhledávání</a:t>
            </a:r>
          </a:p>
          <a:p>
            <a:pPr algn="ctr">
              <a:defRPr/>
            </a:pPr>
            <a:r>
              <a:rPr lang="cs-CZ" sz="1000" dirty="0">
                <a:solidFill>
                  <a:schemeClr val="bg2">
                    <a:lumMod val="75000"/>
                  </a:schemeClr>
                </a:solidFill>
              </a:rPr>
              <a:t>Skupiny dokumentů obsahující nějaká společná témata</a:t>
            </a:r>
            <a:endParaRPr lang="cs-CZ" sz="1000" dirty="0">
              <a:solidFill>
                <a:schemeClr val="bg2">
                  <a:lumMod val="75000"/>
                </a:schemeClr>
              </a:solidFill>
            </a:endParaRPr>
          </a:p>
        </p:txBody>
      </p:sp>
      <p:sp>
        <p:nvSpPr>
          <p:cNvPr id="6" name="Obdélník 5"/>
          <p:cNvSpPr/>
          <p:nvPr/>
        </p:nvSpPr>
        <p:spPr>
          <a:xfrm>
            <a:off x="4067175" y="2276475"/>
            <a:ext cx="2305050" cy="11525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dirty="0">
                <a:solidFill>
                  <a:schemeClr val="bg2">
                    <a:lumMod val="75000"/>
                  </a:schemeClr>
                </a:solidFill>
              </a:rPr>
              <a:t>Kontextová analýza</a:t>
            </a:r>
          </a:p>
          <a:p>
            <a:pPr algn="ctr">
              <a:defRPr/>
            </a:pPr>
            <a:r>
              <a:rPr lang="cs-CZ" sz="1050" dirty="0">
                <a:solidFill>
                  <a:schemeClr val="bg2">
                    <a:lumMod val="75000"/>
                  </a:schemeClr>
                </a:solidFill>
              </a:rPr>
              <a:t>Souvislosti dokumentů na základě výskytu stejných témat</a:t>
            </a:r>
            <a:endParaRPr lang="cs-CZ" sz="1050" dirty="0">
              <a:solidFill>
                <a:schemeClr val="bg2">
                  <a:lumMod val="75000"/>
                </a:schemeClr>
              </a:solidFill>
            </a:endParaRPr>
          </a:p>
        </p:txBody>
      </p:sp>
      <p:sp>
        <p:nvSpPr>
          <p:cNvPr id="7" name="Obdélník 6"/>
          <p:cNvSpPr/>
          <p:nvPr/>
        </p:nvSpPr>
        <p:spPr>
          <a:xfrm>
            <a:off x="4067175" y="3429000"/>
            <a:ext cx="2305050" cy="11525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dirty="0">
                <a:solidFill>
                  <a:schemeClr val="bg2">
                    <a:lumMod val="75000"/>
                  </a:schemeClr>
                </a:solidFill>
              </a:rPr>
              <a:t>Obsahová analýza</a:t>
            </a:r>
          </a:p>
          <a:p>
            <a:pPr algn="ctr">
              <a:defRPr/>
            </a:pPr>
            <a:r>
              <a:rPr lang="cs-CZ" sz="1050" dirty="0">
                <a:solidFill>
                  <a:schemeClr val="bg2">
                    <a:lumMod val="75000"/>
                  </a:schemeClr>
                </a:solidFill>
              </a:rPr>
              <a:t>Skupiny témat obsažených v daném souboru dokumentů</a:t>
            </a:r>
            <a:endParaRPr lang="cs-CZ" sz="1050" dirty="0">
              <a:solidFill>
                <a:schemeClr val="bg2">
                  <a:lumMod val="75000"/>
                </a:schemeClr>
              </a:solidFill>
            </a:endParaRPr>
          </a:p>
        </p:txBody>
      </p:sp>
      <p:sp>
        <p:nvSpPr>
          <p:cNvPr id="36870" name="TextovéPole 7"/>
          <p:cNvSpPr txBox="1">
            <a:spLocks noChangeArrowheads="1"/>
          </p:cNvSpPr>
          <p:nvPr/>
        </p:nvSpPr>
        <p:spPr bwMode="auto">
          <a:xfrm>
            <a:off x="468313" y="1268413"/>
            <a:ext cx="6480175" cy="369887"/>
          </a:xfrm>
          <a:prstGeom prst="rect">
            <a:avLst/>
          </a:prstGeom>
          <a:noFill/>
          <a:ln w="9525">
            <a:noFill/>
            <a:miter lim="800000"/>
            <a:headEnd/>
            <a:tailEnd/>
          </a:ln>
        </p:spPr>
        <p:txBody>
          <a:bodyPr>
            <a:spAutoFit/>
          </a:bodyPr>
          <a:lstStyle/>
          <a:p>
            <a:r>
              <a:rPr lang="cs-CZ"/>
              <a:t>Práce s nestrukturovanými zdroji</a:t>
            </a:r>
          </a:p>
        </p:txBody>
      </p:sp>
      <p:sp>
        <p:nvSpPr>
          <p:cNvPr id="9" name="TextovéPole 8"/>
          <p:cNvSpPr txBox="1"/>
          <p:nvPr/>
        </p:nvSpPr>
        <p:spPr>
          <a:xfrm>
            <a:off x="971600" y="1988840"/>
            <a:ext cx="677108" cy="2736304"/>
          </a:xfrm>
          <a:prstGeom prst="rect">
            <a:avLst/>
          </a:prstGeom>
          <a:noFill/>
        </p:spPr>
        <p:txBody>
          <a:bodyPr vert="vert270">
            <a:spAutoFit/>
          </a:bodyPr>
          <a:lstStyle/>
          <a:p>
            <a:pPr algn="ctr">
              <a:defRPr/>
            </a:pPr>
            <a:r>
              <a:rPr lang="cs-CZ" b="1" dirty="0">
                <a:cs typeface="+mn-cs"/>
              </a:rPr>
              <a:t>Otázky </a:t>
            </a:r>
          </a:p>
          <a:p>
            <a:pPr>
              <a:defRPr/>
            </a:pPr>
            <a:r>
              <a:rPr lang="cs-CZ" sz="1400" dirty="0">
                <a:cs typeface="+mn-cs"/>
              </a:rPr>
              <a:t>Neznámé		známé</a:t>
            </a:r>
            <a:endParaRPr lang="cs-CZ" sz="1400" dirty="0">
              <a:cs typeface="+mn-cs"/>
            </a:endParaRPr>
          </a:p>
        </p:txBody>
      </p:sp>
      <p:sp>
        <p:nvSpPr>
          <p:cNvPr id="10" name="TextovéPole 9"/>
          <p:cNvSpPr txBox="1"/>
          <p:nvPr/>
        </p:nvSpPr>
        <p:spPr>
          <a:xfrm rot="5400000">
            <a:off x="3837402" y="2543418"/>
            <a:ext cx="677108" cy="4824536"/>
          </a:xfrm>
          <a:prstGeom prst="rect">
            <a:avLst/>
          </a:prstGeom>
          <a:noFill/>
        </p:spPr>
        <p:txBody>
          <a:bodyPr vert="vert270">
            <a:spAutoFit/>
          </a:bodyPr>
          <a:lstStyle/>
          <a:p>
            <a:pPr algn="ctr">
              <a:defRPr/>
            </a:pPr>
            <a:r>
              <a:rPr lang="cs-CZ" b="1" dirty="0">
                <a:cs typeface="+mn-cs"/>
              </a:rPr>
              <a:t>Dokumenty </a:t>
            </a:r>
          </a:p>
          <a:p>
            <a:pPr>
              <a:defRPr/>
            </a:pPr>
            <a:r>
              <a:rPr lang="cs-CZ" sz="1400" dirty="0">
                <a:cs typeface="+mn-cs"/>
              </a:rPr>
              <a:t>Neznámé				známé</a:t>
            </a:r>
            <a:endParaRPr lang="cs-CZ" sz="1400" dirty="0">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cs-CZ" dirty="0" smtClean="0"/>
              <a:t>Hodnocení informací</a:t>
            </a:r>
            <a:endParaRPr lang="cs-CZ" dirty="0"/>
          </a:p>
        </p:txBody>
      </p:sp>
      <p:sp>
        <p:nvSpPr>
          <p:cNvPr id="37890" name="Text Placeholder 4"/>
          <p:cNvSpPr>
            <a:spLocks noGrp="1"/>
          </p:cNvSpPr>
          <p:nvPr>
            <p:ph type="body" idx="1"/>
          </p:nvPr>
        </p:nvSpPr>
        <p:spPr/>
        <p:txBody>
          <a:bodyPr/>
          <a:lstStyle/>
          <a:p>
            <a:r>
              <a:rPr lang="cs-CZ" smtClean="0"/>
              <a:t>Informační průmysl</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Nadpis 1"/>
          <p:cNvSpPr>
            <a:spLocks noGrp="1"/>
          </p:cNvSpPr>
          <p:nvPr>
            <p:ph type="title"/>
          </p:nvPr>
        </p:nvSpPr>
        <p:spPr>
          <a:xfrm>
            <a:off x="468313" y="200025"/>
            <a:ext cx="7559675" cy="863600"/>
          </a:xfrm>
        </p:spPr>
        <p:txBody>
          <a:bodyPr/>
          <a:lstStyle/>
          <a:p>
            <a:r>
              <a:rPr lang="cs-CZ" smtClean="0"/>
              <a:t>Spolehlivost informace</a:t>
            </a:r>
          </a:p>
        </p:txBody>
      </p:sp>
      <p:sp>
        <p:nvSpPr>
          <p:cNvPr id="38914" name="Zástupný symbol pro obsah 2"/>
          <p:cNvSpPr>
            <a:spLocks noGrp="1"/>
          </p:cNvSpPr>
          <p:nvPr>
            <p:ph idx="1"/>
          </p:nvPr>
        </p:nvSpPr>
        <p:spPr/>
        <p:txBody>
          <a:bodyPr/>
          <a:lstStyle/>
          <a:p>
            <a:r>
              <a:rPr lang="cs-CZ" smtClean="0"/>
              <a:t>Hodnocení ze tří hledisek:</a:t>
            </a:r>
          </a:p>
          <a:p>
            <a:pPr lvl="2"/>
            <a:r>
              <a:rPr lang="cs-CZ" smtClean="0"/>
              <a:t>Spolehlivost zdroje</a:t>
            </a:r>
          </a:p>
          <a:p>
            <a:pPr lvl="2"/>
            <a:r>
              <a:rPr lang="cs-CZ" smtClean="0"/>
              <a:t>Důležitost informace pro firmu</a:t>
            </a:r>
          </a:p>
          <a:p>
            <a:pPr lvl="2"/>
            <a:r>
              <a:rPr lang="cs-CZ" smtClean="0"/>
              <a:t>Pravdivost informace</a:t>
            </a:r>
          </a:p>
          <a:p>
            <a:pPr lvl="2"/>
            <a:endParaRPr lang="cs-CZ" smtClean="0"/>
          </a:p>
          <a:p>
            <a:r>
              <a:rPr lang="cs-CZ" smtClean="0"/>
              <a:t>Spolehlivost zdroje</a:t>
            </a:r>
          </a:p>
        </p:txBody>
      </p:sp>
      <p:graphicFrame>
        <p:nvGraphicFramePr>
          <p:cNvPr id="4" name="Tabulka 3"/>
          <p:cNvGraphicFramePr>
            <a:graphicFrameLocks noGrp="1"/>
          </p:cNvGraphicFramePr>
          <p:nvPr/>
        </p:nvGraphicFramePr>
        <p:xfrm>
          <a:off x="827088" y="3789363"/>
          <a:ext cx="7705725" cy="2133600"/>
        </p:xfrm>
        <a:graphic>
          <a:graphicData uri="http://schemas.openxmlformats.org/drawingml/2006/table">
            <a:tbl>
              <a:tblPr firstRow="1" bandRow="1">
                <a:tableStyleId>{5C22544A-7EE6-4342-B048-85BDC9FD1C3A}</a:tableStyleId>
              </a:tblPr>
              <a:tblGrid>
                <a:gridCol w="1060301"/>
                <a:gridCol w="4594639"/>
                <a:gridCol w="2049917"/>
              </a:tblGrid>
              <a:tr h="267971">
                <a:tc>
                  <a:txBody>
                    <a:bodyPr/>
                    <a:lstStyle/>
                    <a:p>
                      <a:r>
                        <a:rPr lang="cs-CZ" sz="1400" dirty="0" smtClean="0"/>
                        <a:t>Body</a:t>
                      </a:r>
                      <a:endParaRPr lang="cs-CZ" sz="1400" dirty="0"/>
                    </a:p>
                  </a:txBody>
                  <a:tcPr/>
                </a:tc>
                <a:tc>
                  <a:txBody>
                    <a:bodyPr/>
                    <a:lstStyle/>
                    <a:p>
                      <a:r>
                        <a:rPr lang="cs-CZ" sz="1400" dirty="0" smtClean="0"/>
                        <a:t>Hodnocení spolehlivosti</a:t>
                      </a:r>
                      <a:endParaRPr lang="cs-CZ" sz="1400" dirty="0"/>
                    </a:p>
                  </a:txBody>
                  <a:tcPr/>
                </a:tc>
                <a:tc>
                  <a:txBody>
                    <a:bodyPr/>
                    <a:lstStyle/>
                    <a:p>
                      <a:r>
                        <a:rPr lang="cs-CZ" sz="1400" dirty="0" smtClean="0"/>
                        <a:t>Spolehlivost v %</a:t>
                      </a:r>
                      <a:endParaRPr lang="cs-CZ" sz="1400" dirty="0"/>
                    </a:p>
                  </a:txBody>
                  <a:tcPr/>
                </a:tc>
              </a:tr>
              <a:tr h="267971">
                <a:tc>
                  <a:txBody>
                    <a:bodyPr/>
                    <a:lstStyle/>
                    <a:p>
                      <a:r>
                        <a:rPr lang="cs-CZ" sz="1400" dirty="0" smtClean="0"/>
                        <a:t>5</a:t>
                      </a:r>
                      <a:endParaRPr lang="cs-CZ" sz="1400" dirty="0"/>
                    </a:p>
                  </a:txBody>
                  <a:tcPr/>
                </a:tc>
                <a:tc>
                  <a:txBody>
                    <a:bodyPr/>
                    <a:lstStyle/>
                    <a:p>
                      <a:r>
                        <a:rPr lang="cs-CZ" sz="1400" dirty="0" smtClean="0"/>
                        <a:t>Naprosto spolehlivý zdroj</a:t>
                      </a:r>
                      <a:endParaRPr lang="cs-CZ" sz="1400" dirty="0"/>
                    </a:p>
                  </a:txBody>
                  <a:tcPr/>
                </a:tc>
                <a:tc>
                  <a:txBody>
                    <a:bodyPr/>
                    <a:lstStyle/>
                    <a:p>
                      <a:r>
                        <a:rPr lang="cs-CZ" sz="1400" dirty="0" smtClean="0"/>
                        <a:t>99-100</a:t>
                      </a:r>
                      <a:endParaRPr lang="cs-CZ" sz="1400" dirty="0"/>
                    </a:p>
                  </a:txBody>
                  <a:tcPr/>
                </a:tc>
              </a:tr>
              <a:tr h="267971">
                <a:tc>
                  <a:txBody>
                    <a:bodyPr/>
                    <a:lstStyle/>
                    <a:p>
                      <a:r>
                        <a:rPr lang="cs-CZ" sz="1400" dirty="0" smtClean="0"/>
                        <a:t>4</a:t>
                      </a:r>
                      <a:endParaRPr lang="cs-CZ" sz="1400" dirty="0"/>
                    </a:p>
                  </a:txBody>
                  <a:tcPr/>
                </a:tc>
                <a:tc>
                  <a:txBody>
                    <a:bodyPr/>
                    <a:lstStyle/>
                    <a:p>
                      <a:r>
                        <a:rPr lang="cs-CZ" sz="1400" dirty="0" smtClean="0"/>
                        <a:t>Spolehlivý zdroj</a:t>
                      </a:r>
                      <a:endParaRPr lang="cs-CZ" sz="1400" dirty="0"/>
                    </a:p>
                  </a:txBody>
                  <a:tcPr/>
                </a:tc>
                <a:tc>
                  <a:txBody>
                    <a:bodyPr/>
                    <a:lstStyle/>
                    <a:p>
                      <a:r>
                        <a:rPr lang="cs-CZ" sz="1400" dirty="0" smtClean="0"/>
                        <a:t>95-98</a:t>
                      </a:r>
                      <a:endParaRPr lang="cs-CZ" sz="1400" dirty="0"/>
                    </a:p>
                  </a:txBody>
                  <a:tcPr/>
                </a:tc>
              </a:tr>
              <a:tr h="267971">
                <a:tc>
                  <a:txBody>
                    <a:bodyPr/>
                    <a:lstStyle/>
                    <a:p>
                      <a:r>
                        <a:rPr lang="cs-CZ" sz="1400" dirty="0" smtClean="0"/>
                        <a:t>3</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400" dirty="0" smtClean="0"/>
                        <a:t>Značně spolehlivý zdroj</a:t>
                      </a:r>
                    </a:p>
                  </a:txBody>
                  <a:tcPr/>
                </a:tc>
                <a:tc>
                  <a:txBody>
                    <a:bodyPr/>
                    <a:lstStyle/>
                    <a:p>
                      <a:r>
                        <a:rPr lang="cs-CZ" sz="1400" dirty="0" smtClean="0"/>
                        <a:t>90-94</a:t>
                      </a:r>
                      <a:endParaRPr lang="cs-CZ" sz="1400" dirty="0"/>
                    </a:p>
                  </a:txBody>
                  <a:tcPr/>
                </a:tc>
              </a:tr>
              <a:tr h="267971">
                <a:tc>
                  <a:txBody>
                    <a:bodyPr/>
                    <a:lstStyle/>
                    <a:p>
                      <a:r>
                        <a:rPr lang="cs-CZ" sz="1400" dirty="0" smtClean="0"/>
                        <a:t>2</a:t>
                      </a:r>
                      <a:endParaRPr lang="cs-CZ"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400" dirty="0" smtClean="0"/>
                        <a:t>Téměř spolehlivý zdroj</a:t>
                      </a:r>
                    </a:p>
                  </a:txBody>
                  <a:tcPr/>
                </a:tc>
                <a:tc>
                  <a:txBody>
                    <a:bodyPr/>
                    <a:lstStyle/>
                    <a:p>
                      <a:r>
                        <a:rPr lang="cs-CZ" sz="1400" dirty="0" smtClean="0"/>
                        <a:t>85-89</a:t>
                      </a:r>
                      <a:endParaRPr lang="cs-CZ" sz="1400" dirty="0"/>
                    </a:p>
                  </a:txBody>
                  <a:tcPr/>
                </a:tc>
              </a:tr>
              <a:tr h="267971">
                <a:tc>
                  <a:txBody>
                    <a:bodyPr/>
                    <a:lstStyle/>
                    <a:p>
                      <a:r>
                        <a:rPr lang="cs-CZ" sz="1400" dirty="0" smtClean="0"/>
                        <a:t>1</a:t>
                      </a:r>
                      <a:endParaRPr lang="cs-CZ"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400" dirty="0" smtClean="0"/>
                        <a:t>Značně nespolehlivý zdroj</a:t>
                      </a:r>
                    </a:p>
                  </a:txBody>
                  <a:tcPr/>
                </a:tc>
                <a:tc>
                  <a:txBody>
                    <a:bodyPr/>
                    <a:lstStyle/>
                    <a:p>
                      <a:r>
                        <a:rPr lang="cs-CZ" sz="1400" dirty="0" smtClean="0"/>
                        <a:t>80-84</a:t>
                      </a:r>
                      <a:endParaRPr lang="cs-CZ" sz="1400" dirty="0"/>
                    </a:p>
                  </a:txBody>
                  <a:tcPr/>
                </a:tc>
              </a:tr>
              <a:tr h="267971">
                <a:tc>
                  <a:txBody>
                    <a:bodyPr/>
                    <a:lstStyle/>
                    <a:p>
                      <a:r>
                        <a:rPr lang="cs-CZ" sz="1400" dirty="0" smtClean="0"/>
                        <a:t>0</a:t>
                      </a:r>
                      <a:endParaRPr lang="cs-CZ"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400" dirty="0" smtClean="0"/>
                        <a:t>Naprosto nespolehlivý zdroj</a:t>
                      </a:r>
                    </a:p>
                  </a:txBody>
                  <a:tcPr/>
                </a:tc>
                <a:tc>
                  <a:txBody>
                    <a:bodyPr/>
                    <a:lstStyle/>
                    <a:p>
                      <a:r>
                        <a:rPr lang="cs-CZ" sz="1400" dirty="0" smtClean="0"/>
                        <a:t>0-79</a:t>
                      </a:r>
                      <a:endParaRPr lang="cs-CZ" sz="1400" dirty="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Nadpis 1"/>
          <p:cNvSpPr>
            <a:spLocks noGrp="1"/>
          </p:cNvSpPr>
          <p:nvPr>
            <p:ph type="title"/>
          </p:nvPr>
        </p:nvSpPr>
        <p:spPr>
          <a:xfrm>
            <a:off x="468313" y="200025"/>
            <a:ext cx="7559675" cy="863600"/>
          </a:xfrm>
        </p:spPr>
        <p:txBody>
          <a:bodyPr/>
          <a:lstStyle/>
          <a:p>
            <a:r>
              <a:rPr lang="cs-CZ" smtClean="0"/>
              <a:t>Spolehlivost informace</a:t>
            </a:r>
          </a:p>
        </p:txBody>
      </p:sp>
      <p:sp>
        <p:nvSpPr>
          <p:cNvPr id="39938" name="Zástupný symbol pro obsah 2"/>
          <p:cNvSpPr>
            <a:spLocks noGrp="1"/>
          </p:cNvSpPr>
          <p:nvPr>
            <p:ph idx="1"/>
          </p:nvPr>
        </p:nvSpPr>
        <p:spPr/>
        <p:txBody>
          <a:bodyPr/>
          <a:lstStyle/>
          <a:p>
            <a:r>
              <a:rPr lang="cs-CZ" smtClean="0"/>
              <a:t>Důležitost informace pro firmu</a:t>
            </a:r>
          </a:p>
          <a:p>
            <a:endParaRPr lang="cs-CZ" smtClean="0"/>
          </a:p>
          <a:p>
            <a:endParaRPr lang="cs-CZ" smtClean="0"/>
          </a:p>
          <a:p>
            <a:endParaRPr lang="cs-CZ" smtClean="0"/>
          </a:p>
          <a:p>
            <a:endParaRPr lang="cs-CZ" smtClean="0"/>
          </a:p>
          <a:p>
            <a:endParaRPr lang="cs-CZ" smtClean="0"/>
          </a:p>
          <a:p>
            <a:endParaRPr lang="cs-CZ" smtClean="0"/>
          </a:p>
          <a:p>
            <a:r>
              <a:rPr lang="cs-CZ" smtClean="0"/>
              <a:t>Pokud je informace mimořádně důležité, musí o ní být informován Top management s upozorněním, že není ještě ověřena</a:t>
            </a:r>
          </a:p>
          <a:p>
            <a:endParaRPr lang="cs-CZ" smtClean="0"/>
          </a:p>
        </p:txBody>
      </p:sp>
      <p:graphicFrame>
        <p:nvGraphicFramePr>
          <p:cNvPr id="4" name="Tabulka 3"/>
          <p:cNvGraphicFramePr>
            <a:graphicFrameLocks noGrp="1"/>
          </p:cNvGraphicFramePr>
          <p:nvPr/>
        </p:nvGraphicFramePr>
        <p:xfrm>
          <a:off x="755650" y="1916113"/>
          <a:ext cx="5654675" cy="2133600"/>
        </p:xfrm>
        <a:graphic>
          <a:graphicData uri="http://schemas.openxmlformats.org/drawingml/2006/table">
            <a:tbl>
              <a:tblPr firstRow="1" bandRow="1">
                <a:tableStyleId>{5C22544A-7EE6-4342-B048-85BDC9FD1C3A}</a:tableStyleId>
              </a:tblPr>
              <a:tblGrid>
                <a:gridCol w="1060301"/>
                <a:gridCol w="4594639"/>
              </a:tblGrid>
              <a:tr h="267971">
                <a:tc>
                  <a:txBody>
                    <a:bodyPr/>
                    <a:lstStyle/>
                    <a:p>
                      <a:r>
                        <a:rPr lang="cs-CZ" sz="1400" dirty="0" smtClean="0"/>
                        <a:t>Body</a:t>
                      </a:r>
                      <a:endParaRPr lang="cs-CZ" sz="1400" dirty="0"/>
                    </a:p>
                  </a:txBody>
                  <a:tcPr/>
                </a:tc>
                <a:tc>
                  <a:txBody>
                    <a:bodyPr/>
                    <a:lstStyle/>
                    <a:p>
                      <a:r>
                        <a:rPr lang="cs-CZ" sz="1400" dirty="0" smtClean="0"/>
                        <a:t>Hodnocení stupně</a:t>
                      </a:r>
                      <a:r>
                        <a:rPr lang="cs-CZ" sz="1400" baseline="0" dirty="0" smtClean="0"/>
                        <a:t> </a:t>
                      </a:r>
                      <a:r>
                        <a:rPr lang="cs-CZ" sz="1400" dirty="0" smtClean="0"/>
                        <a:t>důležitosti</a:t>
                      </a:r>
                      <a:endParaRPr lang="cs-CZ" sz="1400" dirty="0"/>
                    </a:p>
                  </a:txBody>
                  <a:tcPr/>
                </a:tc>
              </a:tr>
              <a:tr h="267971">
                <a:tc>
                  <a:txBody>
                    <a:bodyPr/>
                    <a:lstStyle/>
                    <a:p>
                      <a:r>
                        <a:rPr lang="cs-CZ" sz="1400" dirty="0" smtClean="0"/>
                        <a:t>5</a:t>
                      </a:r>
                      <a:endParaRPr lang="cs-CZ" sz="1400" dirty="0"/>
                    </a:p>
                  </a:txBody>
                  <a:tcPr/>
                </a:tc>
                <a:tc>
                  <a:txBody>
                    <a:bodyPr/>
                    <a:lstStyle/>
                    <a:p>
                      <a:r>
                        <a:rPr lang="cs-CZ" sz="1400" dirty="0" smtClean="0"/>
                        <a:t>Nejvyšší důležitost</a:t>
                      </a:r>
                      <a:endParaRPr lang="cs-CZ" sz="1400" dirty="0"/>
                    </a:p>
                  </a:txBody>
                  <a:tcPr/>
                </a:tc>
              </a:tr>
              <a:tr h="267971">
                <a:tc>
                  <a:txBody>
                    <a:bodyPr/>
                    <a:lstStyle/>
                    <a:p>
                      <a:r>
                        <a:rPr lang="cs-CZ" sz="1400" dirty="0" smtClean="0"/>
                        <a:t>4</a:t>
                      </a:r>
                      <a:endParaRPr lang="cs-CZ" sz="1400" dirty="0"/>
                    </a:p>
                  </a:txBody>
                  <a:tcPr/>
                </a:tc>
                <a:tc>
                  <a:txBody>
                    <a:bodyPr/>
                    <a:lstStyle/>
                    <a:p>
                      <a:r>
                        <a:rPr lang="cs-CZ" sz="1400" dirty="0" smtClean="0"/>
                        <a:t>Velmi důležité</a:t>
                      </a:r>
                      <a:endParaRPr lang="cs-CZ" sz="1400" dirty="0"/>
                    </a:p>
                  </a:txBody>
                  <a:tcPr/>
                </a:tc>
              </a:tr>
              <a:tr h="267971">
                <a:tc>
                  <a:txBody>
                    <a:bodyPr/>
                    <a:lstStyle/>
                    <a:p>
                      <a:r>
                        <a:rPr lang="cs-CZ" sz="1400" dirty="0" smtClean="0"/>
                        <a:t>3</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400" dirty="0" smtClean="0"/>
                        <a:t>Důležité</a:t>
                      </a:r>
                    </a:p>
                  </a:txBody>
                  <a:tcPr/>
                </a:tc>
              </a:tr>
              <a:tr h="267971">
                <a:tc>
                  <a:txBody>
                    <a:bodyPr/>
                    <a:lstStyle/>
                    <a:p>
                      <a:r>
                        <a:rPr lang="cs-CZ" sz="1400" dirty="0" smtClean="0"/>
                        <a:t>2</a:t>
                      </a:r>
                      <a:endParaRPr lang="cs-CZ"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400" dirty="0" smtClean="0"/>
                        <a:t>Málo</a:t>
                      </a:r>
                      <a:r>
                        <a:rPr lang="cs-CZ" sz="1400" baseline="0" dirty="0" smtClean="0"/>
                        <a:t> důležité</a:t>
                      </a:r>
                      <a:endParaRPr lang="cs-CZ" sz="1400" dirty="0" smtClean="0"/>
                    </a:p>
                  </a:txBody>
                  <a:tcPr/>
                </a:tc>
              </a:tr>
              <a:tr h="267971">
                <a:tc>
                  <a:txBody>
                    <a:bodyPr/>
                    <a:lstStyle/>
                    <a:p>
                      <a:r>
                        <a:rPr lang="cs-CZ" sz="1400" dirty="0" smtClean="0"/>
                        <a:t>1</a:t>
                      </a:r>
                      <a:endParaRPr lang="cs-CZ"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400" dirty="0" smtClean="0"/>
                        <a:t>Nedůležité</a:t>
                      </a:r>
                    </a:p>
                  </a:txBody>
                  <a:tcPr/>
                </a:tc>
              </a:tr>
              <a:tr h="267971">
                <a:tc>
                  <a:txBody>
                    <a:bodyPr/>
                    <a:lstStyle/>
                    <a:p>
                      <a:r>
                        <a:rPr lang="cs-CZ" sz="1400" dirty="0" smtClean="0"/>
                        <a:t>0</a:t>
                      </a:r>
                      <a:endParaRPr lang="cs-CZ"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400" dirty="0" smtClean="0"/>
                        <a:t>Bezvýznamné </a:t>
                      </a:r>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lank">
  <a:themeElements>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808080"/>
      </a:accent1>
      <a:accent2>
        <a:srgbClr val="FFD200"/>
      </a:accent2>
      <a:accent3>
        <a:srgbClr val="FFFFFF"/>
      </a:accent3>
      <a:accent4>
        <a:srgbClr val="000000"/>
      </a:accent4>
      <a:accent5>
        <a:srgbClr val="C0C0C0"/>
      </a:accent5>
      <a:accent6>
        <a:srgbClr val="E7BE00"/>
      </a:accent6>
      <a:hlink>
        <a:srgbClr val="808080"/>
      </a:hlink>
      <a:folHlink>
        <a:srgbClr val="C0C0C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2748</TotalTime>
  <Words>2407</Words>
  <Application>Microsoft Office PowerPoint</Application>
  <PresentationFormat>On-screen Show (4:3)</PresentationFormat>
  <Paragraphs>445</Paragraphs>
  <Slides>45</Slides>
  <Notes>2</Notes>
  <HiddenSlides>0</HiddenSlides>
  <MMClips>0</MMClips>
  <ScaleCrop>false</ScaleCrop>
  <HeadingPairs>
    <vt:vector size="6" baseType="variant">
      <vt:variant>
        <vt:lpstr>Použitá písma</vt:lpstr>
      </vt:variant>
      <vt:variant>
        <vt:i4>1</vt:i4>
      </vt:variant>
      <vt:variant>
        <vt:lpstr>Šablona návrhu</vt:lpstr>
      </vt:variant>
      <vt:variant>
        <vt:i4>4</vt:i4>
      </vt:variant>
      <vt:variant>
        <vt:lpstr>Nadpisy snímků</vt:lpstr>
      </vt:variant>
      <vt:variant>
        <vt:i4>45</vt:i4>
      </vt:variant>
    </vt:vector>
  </HeadingPairs>
  <TitlesOfParts>
    <vt:vector size="50" baseType="lpstr">
      <vt:lpstr>Arial</vt:lpstr>
      <vt:lpstr>Blank</vt:lpstr>
      <vt:lpstr>1_Blank</vt:lpstr>
      <vt:lpstr>Blank</vt:lpstr>
      <vt:lpstr>1_Blank</vt:lpstr>
      <vt:lpstr>Informační průmysl 2011</vt:lpstr>
      <vt:lpstr>Informační průmysl - obsah</vt:lpstr>
      <vt:lpstr>PRÁCE S INFORMACEMI</vt:lpstr>
      <vt:lpstr>Analýza získaných dat</vt:lpstr>
      <vt:lpstr>Způsob zpracování informačních zdrojů</vt:lpstr>
      <vt:lpstr>Způsob zpracování informačních zdrojů</vt:lpstr>
      <vt:lpstr>HODNOCENÍ INFORMACÍ</vt:lpstr>
      <vt:lpstr>Spolehlivost informace</vt:lpstr>
      <vt:lpstr>Spolehlivost informace</vt:lpstr>
      <vt:lpstr>Spolehlivost informace</vt:lpstr>
      <vt:lpstr>Spolehlivost informace</vt:lpstr>
      <vt:lpstr>Spolehlivost informace</vt:lpstr>
      <vt:lpstr>ZÍSKÁVÁNÍ INFORMACÍ</vt:lpstr>
      <vt:lpstr>Způsoby získávání informací</vt:lpstr>
      <vt:lpstr>Způsoby získávání informací</vt:lpstr>
      <vt:lpstr>Získání informace </vt:lpstr>
      <vt:lpstr>Filtrování informací</vt:lpstr>
      <vt:lpstr>DEZINFORMACE</vt:lpstr>
      <vt:lpstr>Dezinformace</vt:lpstr>
      <vt:lpstr>Dezinformace</vt:lpstr>
      <vt:lpstr>Druhy dezinformace </vt:lpstr>
      <vt:lpstr>Způsoby dezinformace</vt:lpstr>
      <vt:lpstr>SEKUNDÁRNÍ RESEARCH</vt:lpstr>
      <vt:lpstr>Desk research - omezení</vt:lpstr>
      <vt:lpstr>Příklad</vt:lpstr>
      <vt:lpstr>Příklad</vt:lpstr>
      <vt:lpstr>PRIMÁRNÍ RESEARCH</vt:lpstr>
      <vt:lpstr>Sběr dat primárním výzkumem</vt:lpstr>
      <vt:lpstr>Primární výzkum</vt:lpstr>
      <vt:lpstr>Sběr kvantitativních dat</vt:lpstr>
      <vt:lpstr>Sběr kvalitativních dat</vt:lpstr>
      <vt:lpstr>Rozhovor </vt:lpstr>
      <vt:lpstr>Techniky získávání odpovědí</vt:lpstr>
      <vt:lpstr>Techniky získávání odpovědí</vt:lpstr>
      <vt:lpstr>Techniky získávání odpovědí</vt:lpstr>
      <vt:lpstr>Příklad</vt:lpstr>
      <vt:lpstr>ZÁKLADY ANALÝZY INFORMACÍ</vt:lpstr>
      <vt:lpstr>Analýza</vt:lpstr>
      <vt:lpstr>Analytický postup</vt:lpstr>
      <vt:lpstr>Analytický postup</vt:lpstr>
      <vt:lpstr>Analýza získávání informací</vt:lpstr>
      <vt:lpstr>Analýza dokumentu</vt:lpstr>
      <vt:lpstr>Strukturování analytických problémů</vt:lpstr>
      <vt:lpstr>Odvození závěrů ze získaných dat</vt:lpstr>
      <vt:lpstr>Nahlížení na problém</vt:lpstr>
    </vt:vector>
  </TitlesOfParts>
  <Company>Ernst &amp; Young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(Arial bold 30 point) second line title</dc:title>
  <dc:creator>Petr Smejkal</dc:creator>
  <cp:lastModifiedBy>43262</cp:lastModifiedBy>
  <cp:revision>157</cp:revision>
  <dcterms:created xsi:type="dcterms:W3CDTF">2010-09-06T12:20:12Z</dcterms:created>
  <dcterms:modified xsi:type="dcterms:W3CDTF">2011-11-11T09:44:40Z</dcterms:modified>
</cp:coreProperties>
</file>