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44"/>
  </p:notesMasterIdLst>
  <p:handoutMasterIdLst>
    <p:handoutMasterId r:id="rId45"/>
  </p:handoutMasterIdLst>
  <p:sldIdLst>
    <p:sldId id="259" r:id="rId3"/>
    <p:sldId id="273" r:id="rId4"/>
    <p:sldId id="471" r:id="rId5"/>
    <p:sldId id="509" r:id="rId6"/>
    <p:sldId id="472" r:id="rId7"/>
    <p:sldId id="473" r:id="rId8"/>
    <p:sldId id="474" r:id="rId9"/>
    <p:sldId id="480" r:id="rId10"/>
    <p:sldId id="481" r:id="rId11"/>
    <p:sldId id="482" r:id="rId12"/>
    <p:sldId id="510" r:id="rId13"/>
    <p:sldId id="483" r:id="rId14"/>
    <p:sldId id="484" r:id="rId15"/>
    <p:sldId id="485" r:id="rId16"/>
    <p:sldId id="486" r:id="rId17"/>
    <p:sldId id="487" r:id="rId18"/>
    <p:sldId id="488" r:id="rId19"/>
    <p:sldId id="489" r:id="rId20"/>
    <p:sldId id="490" r:id="rId21"/>
    <p:sldId id="491" r:id="rId22"/>
    <p:sldId id="511" r:id="rId23"/>
    <p:sldId id="493" r:id="rId24"/>
    <p:sldId id="494" r:id="rId25"/>
    <p:sldId id="495" r:id="rId26"/>
    <p:sldId id="512" r:id="rId27"/>
    <p:sldId id="496" r:id="rId28"/>
    <p:sldId id="475" r:id="rId29"/>
    <p:sldId id="476" r:id="rId30"/>
    <p:sldId id="477" r:id="rId31"/>
    <p:sldId id="478" r:id="rId32"/>
    <p:sldId id="479" r:id="rId33"/>
    <p:sldId id="508" r:id="rId34"/>
    <p:sldId id="497" r:id="rId35"/>
    <p:sldId id="498" r:id="rId36"/>
    <p:sldId id="499" r:id="rId37"/>
    <p:sldId id="500" r:id="rId38"/>
    <p:sldId id="501" r:id="rId39"/>
    <p:sldId id="502" r:id="rId40"/>
    <p:sldId id="507" r:id="rId41"/>
    <p:sldId id="506" r:id="rId42"/>
    <p:sldId id="505" r:id="rId43"/>
  </p:sldIdLst>
  <p:sldSz cx="9144000" cy="6858000" type="screen4x3"/>
  <p:notesSz cx="7086600" cy="9410700"/>
  <p:embeddedFontLst>
    <p:embeddedFont>
      <p:font typeface="Lucida Sans Unicode" pitchFamily="34" charset="0"/>
      <p:regular r:id="rId46"/>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55" autoAdjust="0"/>
    <p:restoredTop sz="81593" autoAdjust="0"/>
  </p:normalViewPr>
  <p:slideViewPr>
    <p:cSldViewPr>
      <p:cViewPr>
        <p:scale>
          <a:sx n="100" d="100"/>
          <a:sy n="100" d="100"/>
        </p:scale>
        <p:origin x="-1416" y="-198"/>
      </p:cViewPr>
      <p:guideLst>
        <p:guide orient="horz" pos="3430"/>
        <p:guide orient="horz" pos="952"/>
        <p:guide pos="636"/>
        <p:guide pos="5148"/>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font" Target="fonts/font1.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2011</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2011</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2011</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Analytické metody</a:t>
            </a:r>
            <a:endParaRPr lang="cs-CZ" dirty="0"/>
          </a:p>
        </p:txBody>
      </p:sp>
      <p:sp>
        <p:nvSpPr>
          <p:cNvPr id="3" name="Zástupný symbol pro obsah 2"/>
          <p:cNvSpPr>
            <a:spLocks noGrp="1"/>
          </p:cNvSpPr>
          <p:nvPr>
            <p:ph idx="1"/>
          </p:nvPr>
        </p:nvSpPr>
        <p:spPr/>
        <p:txBody>
          <a:bodyPr/>
          <a:lstStyle/>
          <a:p>
            <a:pPr>
              <a:buNone/>
            </a:pPr>
            <a:r>
              <a:rPr lang="cs-CZ" b="1" dirty="0" smtClean="0"/>
              <a:t>Použití při CI:</a:t>
            </a:r>
          </a:p>
          <a:p>
            <a:pPr>
              <a:buNone/>
            </a:pPr>
            <a:endParaRPr lang="cs-CZ" sz="800" b="1" dirty="0" smtClean="0"/>
          </a:p>
          <a:p>
            <a:r>
              <a:rPr lang="cs-CZ" b="1" dirty="0" err="1" smtClean="0"/>
              <a:t>Competitor</a:t>
            </a:r>
            <a:r>
              <a:rPr lang="cs-CZ" b="1" dirty="0" smtClean="0"/>
              <a:t> </a:t>
            </a:r>
            <a:r>
              <a:rPr lang="cs-CZ" b="1" dirty="0" err="1" smtClean="0"/>
              <a:t>profiles</a:t>
            </a:r>
            <a:r>
              <a:rPr lang="cs-CZ" b="1" dirty="0" smtClean="0"/>
              <a:t>: 88.9%</a:t>
            </a:r>
          </a:p>
          <a:p>
            <a:r>
              <a:rPr lang="cs-CZ" b="1" dirty="0" err="1" smtClean="0"/>
              <a:t>Financial</a:t>
            </a:r>
            <a:r>
              <a:rPr lang="cs-CZ" b="1" dirty="0" smtClean="0"/>
              <a:t> </a:t>
            </a:r>
            <a:r>
              <a:rPr lang="cs-CZ" b="1" dirty="0" err="1" smtClean="0"/>
              <a:t>analysis</a:t>
            </a:r>
            <a:r>
              <a:rPr lang="cs-CZ" b="1" dirty="0" smtClean="0"/>
              <a:t>: 72.1%</a:t>
            </a:r>
          </a:p>
          <a:p>
            <a:r>
              <a:rPr lang="cs-CZ" b="1" dirty="0" smtClean="0"/>
              <a:t>SWOT </a:t>
            </a:r>
            <a:r>
              <a:rPr lang="cs-CZ" b="1" dirty="0" err="1" smtClean="0"/>
              <a:t>analysis</a:t>
            </a:r>
            <a:r>
              <a:rPr lang="cs-CZ" b="1" dirty="0" smtClean="0"/>
              <a:t>: 55.2%</a:t>
            </a:r>
          </a:p>
          <a:p>
            <a:r>
              <a:rPr lang="cs-CZ" dirty="0" err="1" smtClean="0"/>
              <a:t>Scenario</a:t>
            </a:r>
            <a:r>
              <a:rPr lang="cs-CZ" dirty="0" smtClean="0"/>
              <a:t> </a:t>
            </a:r>
            <a:r>
              <a:rPr lang="cs-CZ" dirty="0" err="1" smtClean="0"/>
              <a:t>development</a:t>
            </a:r>
            <a:r>
              <a:rPr lang="cs-CZ" dirty="0" smtClean="0"/>
              <a:t>: 53.8%</a:t>
            </a:r>
          </a:p>
          <a:p>
            <a:r>
              <a:rPr lang="cs-CZ" dirty="0" err="1" smtClean="0"/>
              <a:t>Win</a:t>
            </a:r>
            <a:r>
              <a:rPr lang="cs-CZ" dirty="0" smtClean="0"/>
              <a:t>/</a:t>
            </a:r>
            <a:r>
              <a:rPr lang="cs-CZ" dirty="0" err="1" smtClean="0"/>
              <a:t>loss</a:t>
            </a:r>
            <a:r>
              <a:rPr lang="cs-CZ" dirty="0" smtClean="0"/>
              <a:t> </a:t>
            </a:r>
            <a:r>
              <a:rPr lang="cs-CZ" dirty="0" err="1" smtClean="0"/>
              <a:t>analysis</a:t>
            </a:r>
            <a:r>
              <a:rPr lang="cs-CZ" dirty="0" smtClean="0"/>
              <a:t>: 40.4%</a:t>
            </a:r>
          </a:p>
          <a:p>
            <a:r>
              <a:rPr lang="cs-CZ" dirty="0" err="1" smtClean="0"/>
              <a:t>War</a:t>
            </a:r>
            <a:r>
              <a:rPr lang="cs-CZ" dirty="0" smtClean="0"/>
              <a:t> </a:t>
            </a:r>
            <a:r>
              <a:rPr lang="cs-CZ" dirty="0" err="1" smtClean="0"/>
              <a:t>gaming</a:t>
            </a:r>
            <a:r>
              <a:rPr lang="cs-CZ" dirty="0" smtClean="0"/>
              <a:t>: 27.5%</a:t>
            </a:r>
          </a:p>
          <a:p>
            <a:r>
              <a:rPr lang="cs-CZ" dirty="0" err="1" smtClean="0"/>
              <a:t>Cojoint</a:t>
            </a:r>
            <a:r>
              <a:rPr lang="cs-CZ" dirty="0" smtClean="0"/>
              <a:t> </a:t>
            </a:r>
            <a:r>
              <a:rPr lang="cs-CZ" dirty="0" err="1" smtClean="0"/>
              <a:t>analysis</a:t>
            </a:r>
            <a:r>
              <a:rPr lang="cs-CZ" dirty="0" smtClean="0"/>
              <a:t>: 25.5%</a:t>
            </a:r>
          </a:p>
          <a:p>
            <a:r>
              <a:rPr lang="cs-CZ" dirty="0" err="1" smtClean="0"/>
              <a:t>Simulation</a:t>
            </a:r>
            <a:r>
              <a:rPr lang="cs-CZ" dirty="0" smtClean="0"/>
              <a:t>/modeling: 25%</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SWOT</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SWOT</a:t>
            </a:r>
            <a:endParaRPr lang="cs-CZ" dirty="0"/>
          </a:p>
        </p:txBody>
      </p:sp>
      <p:sp>
        <p:nvSpPr>
          <p:cNvPr id="3" name="Zástupný symbol pro obsah 2"/>
          <p:cNvSpPr>
            <a:spLocks noGrp="1"/>
          </p:cNvSpPr>
          <p:nvPr>
            <p:ph idx="1"/>
          </p:nvPr>
        </p:nvSpPr>
        <p:spPr/>
        <p:txBody>
          <a:bodyPr/>
          <a:lstStyle/>
          <a:p>
            <a:r>
              <a:rPr lang="cs-CZ" dirty="0" smtClean="0"/>
              <a:t>nejčastěji užívaná metoda, jedna z nejefektivnějších</a:t>
            </a:r>
          </a:p>
          <a:p>
            <a:r>
              <a:rPr lang="en-US" dirty="0" smtClean="0"/>
              <a:t>strengths, weaknesses, opportunities, threats</a:t>
            </a:r>
            <a:endParaRPr lang="cs-CZ" dirty="0" smtClean="0"/>
          </a:p>
          <a:p>
            <a:r>
              <a:rPr lang="cs-CZ" dirty="0" smtClean="0"/>
              <a:t>požaduje nadhled a objektivitu</a:t>
            </a:r>
          </a:p>
          <a:p>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979712" y="2996952"/>
            <a:ext cx="4461352" cy="278834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SW část - interní prostředí firmy</a:t>
            </a:r>
            <a:endParaRPr lang="cs-CZ" dirty="0"/>
          </a:p>
        </p:txBody>
      </p:sp>
      <p:sp>
        <p:nvSpPr>
          <p:cNvPr id="3" name="Zástupný symbol pro obsah 2"/>
          <p:cNvSpPr>
            <a:spLocks noGrp="1"/>
          </p:cNvSpPr>
          <p:nvPr>
            <p:ph idx="1"/>
          </p:nvPr>
        </p:nvSpPr>
        <p:spPr/>
        <p:txBody>
          <a:bodyPr numCol="2"/>
          <a:lstStyle/>
          <a:p>
            <a:pPr>
              <a:lnSpc>
                <a:spcPct val="83000"/>
              </a:lnSpc>
            </a:pPr>
            <a:r>
              <a:rPr lang="cs-CZ" sz="1800" dirty="0" smtClean="0"/>
              <a:t>finanční sílu a zdraví firmy</a:t>
            </a:r>
          </a:p>
          <a:p>
            <a:pPr>
              <a:lnSpc>
                <a:spcPct val="83000"/>
              </a:lnSpc>
            </a:pPr>
            <a:r>
              <a:rPr lang="cs-CZ" sz="1800" dirty="0" smtClean="0"/>
              <a:t>míru její diverzifikace či naopak specializace</a:t>
            </a:r>
          </a:p>
          <a:p>
            <a:pPr>
              <a:lnSpc>
                <a:spcPct val="83000"/>
              </a:lnSpc>
            </a:pPr>
            <a:r>
              <a:rPr lang="cs-CZ" sz="1800" dirty="0" smtClean="0"/>
              <a:t>vlastnickou strukturu a její stabilitu</a:t>
            </a:r>
          </a:p>
          <a:p>
            <a:pPr>
              <a:lnSpc>
                <a:spcPct val="83000"/>
              </a:lnSpc>
            </a:pPr>
            <a:r>
              <a:rPr lang="cs-CZ" sz="1800" dirty="0" smtClean="0"/>
              <a:t>pozici v jednotlivých částech trhu</a:t>
            </a:r>
          </a:p>
          <a:p>
            <a:pPr>
              <a:lnSpc>
                <a:spcPct val="83000"/>
              </a:lnSpc>
            </a:pPr>
            <a:r>
              <a:rPr lang="cs-CZ" sz="1800" dirty="0" smtClean="0"/>
              <a:t>strukturu a stabilitu zadavatelů zakázek či zákazníků</a:t>
            </a:r>
          </a:p>
          <a:p>
            <a:pPr>
              <a:lnSpc>
                <a:spcPct val="83000"/>
              </a:lnSpc>
            </a:pPr>
            <a:r>
              <a:rPr lang="cs-CZ" sz="1800" dirty="0" smtClean="0"/>
              <a:t>míru flexibility</a:t>
            </a:r>
          </a:p>
          <a:p>
            <a:pPr>
              <a:lnSpc>
                <a:spcPct val="83000"/>
              </a:lnSpc>
            </a:pPr>
            <a:r>
              <a:rPr lang="cs-CZ" sz="1800" dirty="0" smtClean="0"/>
              <a:t>schopnost pronikat do nových segmentů</a:t>
            </a:r>
          </a:p>
          <a:p>
            <a:pPr>
              <a:lnSpc>
                <a:spcPct val="83000"/>
              </a:lnSpc>
            </a:pPr>
            <a:r>
              <a:rPr lang="cs-CZ" sz="1800" dirty="0" smtClean="0"/>
              <a:t>technickou a technologickou úroveň</a:t>
            </a:r>
          </a:p>
          <a:p>
            <a:pPr>
              <a:lnSpc>
                <a:spcPct val="83000"/>
              </a:lnSpc>
            </a:pPr>
            <a:r>
              <a:rPr lang="cs-CZ" sz="1800" dirty="0" smtClean="0"/>
              <a:t>složitost a účelnost organizační struktury</a:t>
            </a:r>
          </a:p>
          <a:p>
            <a:pPr>
              <a:lnSpc>
                <a:spcPct val="83000"/>
              </a:lnSpc>
            </a:pPr>
            <a:r>
              <a:rPr lang="cs-CZ" sz="1800" dirty="0" smtClean="0"/>
              <a:t>goodwill podniku</a:t>
            </a:r>
          </a:p>
          <a:p>
            <a:pPr>
              <a:lnSpc>
                <a:spcPct val="83000"/>
              </a:lnSpc>
            </a:pPr>
            <a:r>
              <a:rPr lang="cs-CZ" sz="1800" dirty="0" smtClean="0"/>
              <a:t>úroveň strategie rozvoje firmy</a:t>
            </a:r>
          </a:p>
          <a:p>
            <a:pPr>
              <a:lnSpc>
                <a:spcPct val="83000"/>
              </a:lnSpc>
            </a:pPr>
            <a:r>
              <a:rPr lang="cs-CZ" sz="1800" dirty="0" smtClean="0"/>
              <a:t>způsob získávání potenciálních investorů, účinnost akviziční činnosti</a:t>
            </a:r>
          </a:p>
          <a:p>
            <a:pPr>
              <a:lnSpc>
                <a:spcPct val="83000"/>
              </a:lnSpc>
            </a:pPr>
            <a:r>
              <a:rPr lang="cs-CZ" sz="1800" dirty="0" smtClean="0"/>
              <a:t>pozici firmy na trhu a v jeho jednotlivých částech (oborově i územně)</a:t>
            </a:r>
          </a:p>
          <a:p>
            <a:pPr>
              <a:lnSpc>
                <a:spcPct val="83000"/>
              </a:lnSpc>
            </a:pPr>
            <a:r>
              <a:rPr lang="cs-CZ" sz="1800" dirty="0" smtClean="0"/>
              <a:t>plynulost a komplexnost činností</a:t>
            </a:r>
          </a:p>
          <a:p>
            <a:pPr>
              <a:lnSpc>
                <a:spcPct val="83000"/>
              </a:lnSpc>
            </a:pPr>
            <a:r>
              <a:rPr lang="cs-CZ" sz="1800" dirty="0" smtClean="0"/>
              <a:t>celkovou výrobní kapacitu firmy (poměr vlastních prací a externích subdodávek)</a:t>
            </a:r>
          </a:p>
          <a:p>
            <a:pPr>
              <a:lnSpc>
                <a:spcPct val="83000"/>
              </a:lnSpc>
            </a:pPr>
            <a:r>
              <a:rPr lang="cs-CZ" sz="1800" dirty="0" smtClean="0"/>
              <a:t>úroveň subdodavatelských činností</a:t>
            </a:r>
          </a:p>
          <a:p>
            <a:pPr>
              <a:lnSpc>
                <a:spcPct val="83000"/>
              </a:lnSpc>
            </a:pPr>
            <a:r>
              <a:rPr lang="cs-CZ" sz="1800" dirty="0" smtClean="0"/>
              <a:t>technologickou úroveň činností</a:t>
            </a:r>
          </a:p>
          <a:p>
            <a:pPr>
              <a:lnSpc>
                <a:spcPct val="83000"/>
              </a:lnSpc>
            </a:pPr>
            <a:r>
              <a:rPr lang="cs-CZ" sz="1800" dirty="0" smtClean="0"/>
              <a:t>strojně mechanizační vybavení, </a:t>
            </a:r>
            <a:r>
              <a:rPr lang="cs-CZ" sz="1800" dirty="0" err="1" smtClean="0"/>
              <a:t>know</a:t>
            </a:r>
            <a:r>
              <a:rPr lang="cs-CZ" sz="1800" dirty="0" smtClean="0"/>
              <a:t>-</a:t>
            </a:r>
            <a:r>
              <a:rPr lang="cs-CZ" sz="1800" dirty="0" err="1" smtClean="0"/>
              <a:t>how</a:t>
            </a:r>
            <a:endParaRPr lang="cs-CZ" sz="1800" dirty="0" smtClean="0"/>
          </a:p>
          <a:p>
            <a:pPr>
              <a:lnSpc>
                <a:spcPct val="83000"/>
              </a:lnSpc>
            </a:pPr>
            <a:r>
              <a:rPr lang="cs-CZ" sz="1800" dirty="0" smtClean="0"/>
              <a:t>způsob a průběh financování a hospodářské výsledky</a:t>
            </a:r>
          </a:p>
          <a:p>
            <a:pPr>
              <a:lnSpc>
                <a:spcPct val="83000"/>
              </a:lnSpc>
            </a:pPr>
            <a:r>
              <a:rPr lang="cs-CZ" sz="1800" dirty="0" smtClean="0"/>
              <a:t>personální strukturu firmy, odbornost a dovednost zaměstnanců</a:t>
            </a:r>
          </a:p>
          <a:p>
            <a:endParaRPr lang="cs-CZ"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 část - externí prostředí</a:t>
            </a:r>
            <a:endParaRPr lang="cs-CZ" dirty="0"/>
          </a:p>
        </p:txBody>
      </p:sp>
      <p:sp>
        <p:nvSpPr>
          <p:cNvPr id="3" name="Zástupný symbol pro obsah 2"/>
          <p:cNvSpPr>
            <a:spLocks noGrp="1"/>
          </p:cNvSpPr>
          <p:nvPr>
            <p:ph idx="1"/>
          </p:nvPr>
        </p:nvSpPr>
        <p:spPr/>
        <p:txBody>
          <a:bodyPr/>
          <a:lstStyle/>
          <a:p>
            <a:r>
              <a:rPr lang="cs-CZ" dirty="0" smtClean="0"/>
              <a:t>vztah investorů ke stavební firmě a jejich reakce na akviziční činnost</a:t>
            </a:r>
          </a:p>
          <a:p>
            <a:r>
              <a:rPr lang="cs-CZ" dirty="0" smtClean="0"/>
              <a:t>pozice vůči konkurenci</a:t>
            </a:r>
          </a:p>
          <a:p>
            <a:r>
              <a:rPr lang="cs-CZ" dirty="0" smtClean="0"/>
              <a:t>image a goodwill firmy směrem k investorům a širšímu okolí</a:t>
            </a:r>
          </a:p>
          <a:p>
            <a:r>
              <a:rPr lang="cs-CZ" dirty="0" smtClean="0"/>
              <a:t>dynamika a struktura investic ve vztahu k ekonomickému vývoji národního hospodářství</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SWOT</a:t>
            </a:r>
            <a:endParaRPr lang="cs-CZ" dirty="0"/>
          </a:p>
        </p:txBody>
      </p:sp>
      <p:sp>
        <p:nvSpPr>
          <p:cNvPr id="3" name="Zástupný symbol pro obsah 2"/>
          <p:cNvSpPr>
            <a:spLocks noGrp="1"/>
          </p:cNvSpPr>
          <p:nvPr>
            <p:ph idx="1"/>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395536" y="1196752"/>
            <a:ext cx="8001000" cy="500062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Plnění SWOT matice</a:t>
            </a:r>
            <a:endParaRPr lang="cs-CZ" dirty="0"/>
          </a:p>
        </p:txBody>
      </p:sp>
      <p:sp>
        <p:nvSpPr>
          <p:cNvPr id="3" name="Zástupný symbol pro obsah 2"/>
          <p:cNvSpPr>
            <a:spLocks noGrp="1"/>
          </p:cNvSpPr>
          <p:nvPr>
            <p:ph idx="1"/>
          </p:nvPr>
        </p:nvSpPr>
        <p:spPr/>
        <p:txBody>
          <a:bodyPr/>
          <a:lstStyle/>
          <a:p>
            <a:r>
              <a:rPr lang="cs-CZ" dirty="0" smtClean="0"/>
              <a:t>V každém sektoru ideálně 10-25 bodů</a:t>
            </a:r>
          </a:p>
          <a:p>
            <a:r>
              <a:rPr lang="cs-CZ" dirty="0" smtClean="0"/>
              <a:t>Interní i externí informační zdroje</a:t>
            </a:r>
          </a:p>
          <a:p>
            <a:r>
              <a:rPr lang="cs-CZ" dirty="0" smtClean="0"/>
              <a:t>Určení aktuální pozice i určení hlavních trendů</a:t>
            </a:r>
          </a:p>
          <a:p>
            <a:r>
              <a:rPr lang="cs-CZ" dirty="0" smtClean="0"/>
              <a:t>V externích zdrojích hledáme:</a:t>
            </a:r>
          </a:p>
          <a:p>
            <a:pPr lvl="2"/>
            <a:r>
              <a:rPr lang="cs-CZ" dirty="0" smtClean="0"/>
              <a:t>Hrozby ohrožující danou oblast podnikání</a:t>
            </a:r>
          </a:p>
          <a:p>
            <a:pPr lvl="2"/>
            <a:r>
              <a:rPr lang="cs-CZ" dirty="0" smtClean="0"/>
              <a:t>Hlavní konkurenční síly</a:t>
            </a:r>
          </a:p>
          <a:p>
            <a:pPr lvl="2"/>
            <a:r>
              <a:rPr lang="cs-CZ" dirty="0" smtClean="0"/>
              <a:t>Faktory vytvářející dynamiku změn</a:t>
            </a:r>
          </a:p>
          <a:p>
            <a:pPr lvl="2"/>
            <a:r>
              <a:rPr lang="cs-CZ" dirty="0" smtClean="0"/>
              <a:t>Faktory prostředí klíčové pro úspěch</a:t>
            </a:r>
          </a:p>
          <a:p>
            <a:pPr lvl="2"/>
            <a:r>
              <a:rPr lang="cs-CZ" dirty="0" smtClean="0"/>
              <a:t>Atraktivita oboru</a:t>
            </a:r>
          </a:p>
          <a:p>
            <a:r>
              <a:rPr lang="cs-CZ" dirty="0" smtClean="0"/>
              <a:t>Interní zdroje:</a:t>
            </a:r>
          </a:p>
          <a:p>
            <a:pPr lvl="2"/>
            <a:r>
              <a:rPr lang="cs-CZ" dirty="0" smtClean="0"/>
              <a:t>Náklady a finanční zdroje</a:t>
            </a:r>
          </a:p>
          <a:p>
            <a:pPr lvl="2"/>
            <a:r>
              <a:rPr lang="cs-CZ" dirty="0" smtClean="0"/>
              <a:t>Lidské a výrobní kapacity</a:t>
            </a:r>
            <a:endParaRPr lang="cs-CZ" dirty="0"/>
          </a:p>
        </p:txBody>
      </p:sp>
      <p:sp>
        <p:nvSpPr>
          <p:cNvPr id="5" name="Obdélník 4"/>
          <p:cNvSpPr/>
          <p:nvPr/>
        </p:nvSpPr>
        <p:spPr>
          <a:xfrm>
            <a:off x="4283968" y="5195829"/>
            <a:ext cx="4572000" cy="646331"/>
          </a:xfrm>
          <a:prstGeom prst="rect">
            <a:avLst/>
          </a:prstGeom>
        </p:spPr>
        <p:txBody>
          <a:bodyPr numCol="2">
            <a:spAutoFit/>
          </a:bodyPr>
          <a:lstStyle/>
          <a:p>
            <a:pPr marL="360363" indent="-360363">
              <a:buSzPts val="1300"/>
              <a:buFont typeface="Arial"/>
              <a:buChar char="■"/>
            </a:pPr>
            <a:r>
              <a:rPr lang="cs-CZ" dirty="0" smtClean="0">
                <a:solidFill>
                  <a:srgbClr val="606060"/>
                </a:solidFill>
                <a:latin typeface="Arial"/>
              </a:rPr>
              <a:t>Vnitřní struktura</a:t>
            </a:r>
          </a:p>
          <a:p>
            <a:pPr marL="360363" indent="-360363">
              <a:buSzPts val="1300"/>
              <a:buFont typeface="Arial"/>
              <a:buChar char="■"/>
            </a:pPr>
            <a:r>
              <a:rPr lang="cs-CZ" dirty="0" smtClean="0">
                <a:solidFill>
                  <a:srgbClr val="606060"/>
                </a:solidFill>
                <a:latin typeface="Arial"/>
              </a:rPr>
              <a:t>Styl řízení</a:t>
            </a:r>
          </a:p>
          <a:p>
            <a:pPr marL="360363" indent="-360363">
              <a:buSzPts val="1300"/>
              <a:buFont typeface="Arial"/>
              <a:buChar char="■"/>
            </a:pPr>
            <a:r>
              <a:rPr lang="cs-CZ" dirty="0" smtClean="0">
                <a:solidFill>
                  <a:srgbClr val="606060"/>
                </a:solidFill>
                <a:latin typeface="Arial"/>
              </a:rPr>
              <a:t>Sdílení hodnot</a:t>
            </a:r>
          </a:p>
          <a:p>
            <a:pPr marL="360363" indent="-360363">
              <a:buSzPts val="1300"/>
              <a:buFont typeface="Arial"/>
              <a:buChar char="■"/>
            </a:pPr>
            <a:r>
              <a:rPr lang="cs-CZ" dirty="0" smtClean="0">
                <a:solidFill>
                  <a:srgbClr val="606060"/>
                </a:solidFill>
                <a:latin typeface="Arial"/>
              </a:rPr>
              <a:t>Vnitřní kultura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Závěrečná fáze SWOT - uplatnění</a:t>
            </a:r>
            <a:endParaRPr lang="cs-CZ" dirty="0"/>
          </a:p>
        </p:txBody>
      </p:sp>
      <p:sp>
        <p:nvSpPr>
          <p:cNvPr id="3" name="Zástupný symbol pro obsah 2"/>
          <p:cNvSpPr>
            <a:spLocks noGrp="1"/>
          </p:cNvSpPr>
          <p:nvPr>
            <p:ph idx="1"/>
          </p:nvPr>
        </p:nvSpPr>
        <p:spPr/>
        <p:txBody>
          <a:bodyPr/>
          <a:lstStyle/>
          <a:p>
            <a:r>
              <a:rPr lang="cs-CZ" dirty="0" smtClean="0"/>
              <a:t>Formulovat problém aby:</a:t>
            </a:r>
          </a:p>
          <a:p>
            <a:pPr lvl="2"/>
            <a:r>
              <a:rPr lang="cs-CZ" dirty="0" smtClean="0"/>
              <a:t>Silná stránka byla zachována</a:t>
            </a:r>
          </a:p>
          <a:p>
            <a:pPr lvl="2"/>
            <a:r>
              <a:rPr lang="cs-CZ" dirty="0" smtClean="0"/>
              <a:t>Slabá stránka eliminována</a:t>
            </a:r>
          </a:p>
          <a:p>
            <a:pPr lvl="2"/>
            <a:r>
              <a:rPr lang="cs-CZ" dirty="0" smtClean="0"/>
              <a:t>Příležitosti efektivně využity</a:t>
            </a:r>
          </a:p>
          <a:p>
            <a:pPr lvl="2"/>
            <a:r>
              <a:rPr lang="cs-CZ" dirty="0" smtClean="0"/>
              <a:t>Ohrožení odraženo nebo mu bylo předejito</a:t>
            </a:r>
          </a:p>
          <a:p>
            <a:pPr lvl="2"/>
            <a:endParaRPr lang="cs-CZ" dirty="0" smtClean="0"/>
          </a:p>
          <a:p>
            <a:r>
              <a:rPr lang="cs-CZ" dirty="0" smtClean="0"/>
              <a:t>V dalším kroku se stanový způsob jak problém řešit</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a:t>
            </a:r>
            <a:endParaRPr lang="cs-CZ" dirty="0"/>
          </a:p>
        </p:txBody>
      </p:sp>
      <p:graphicFrame>
        <p:nvGraphicFramePr>
          <p:cNvPr id="4" name="Zástupný symbol pro obsah 3"/>
          <p:cNvGraphicFramePr>
            <a:graphicFrameLocks noGrp="1"/>
          </p:cNvGraphicFramePr>
          <p:nvPr>
            <p:ph idx="1"/>
          </p:nvPr>
        </p:nvGraphicFramePr>
        <p:xfrm>
          <a:off x="455613" y="1412874"/>
          <a:ext cx="8234361" cy="4731203"/>
        </p:xfrm>
        <a:graphic>
          <a:graphicData uri="http://schemas.openxmlformats.org/drawingml/2006/table">
            <a:tbl>
              <a:tblPr firstRow="1" bandRow="1">
                <a:tableStyleId>{5C22544A-7EE6-4342-B048-85BDC9FD1C3A}</a:tableStyleId>
              </a:tblPr>
              <a:tblGrid>
                <a:gridCol w="2744787"/>
                <a:gridCol w="2744787"/>
                <a:gridCol w="2744787"/>
              </a:tblGrid>
              <a:tr h="494458">
                <a:tc>
                  <a:txBody>
                    <a:bodyPr/>
                    <a:lstStyle/>
                    <a:p>
                      <a:r>
                        <a:rPr lang="cs-CZ" dirty="0" smtClean="0"/>
                        <a:t>Cesta k řešení</a:t>
                      </a:r>
                      <a:endParaRPr lang="cs-CZ" dirty="0"/>
                    </a:p>
                  </a:txBody>
                  <a:tcPr/>
                </a:tc>
                <a:tc>
                  <a:txBody>
                    <a:bodyPr/>
                    <a:lstStyle/>
                    <a:p>
                      <a:r>
                        <a:rPr lang="cs-CZ" dirty="0" smtClean="0"/>
                        <a:t>Problém</a:t>
                      </a:r>
                      <a:endParaRPr lang="cs-CZ" dirty="0"/>
                    </a:p>
                  </a:txBody>
                  <a:tcPr/>
                </a:tc>
                <a:tc>
                  <a:txBody>
                    <a:bodyPr/>
                    <a:lstStyle/>
                    <a:p>
                      <a:r>
                        <a:rPr lang="cs-CZ" dirty="0" smtClean="0"/>
                        <a:t>Záznam</a:t>
                      </a:r>
                      <a:r>
                        <a:rPr lang="cs-CZ" baseline="0" dirty="0" smtClean="0"/>
                        <a:t> ve SWOT</a:t>
                      </a:r>
                      <a:endParaRPr lang="cs-CZ" dirty="0"/>
                    </a:p>
                  </a:txBody>
                  <a:tcPr/>
                </a:tc>
              </a:tr>
              <a:tr h="1747538">
                <a:tc>
                  <a:txBody>
                    <a:bodyPr/>
                    <a:lstStyle/>
                    <a:p>
                      <a:pPr>
                        <a:buFontTx/>
                        <a:buChar char="-"/>
                      </a:pPr>
                      <a:r>
                        <a:rPr lang="cs-CZ" sz="1400" dirty="0" smtClean="0"/>
                        <a:t>Realizovat „Program péče o pracovníky“</a:t>
                      </a:r>
                    </a:p>
                    <a:p>
                      <a:pPr>
                        <a:buFontTx/>
                        <a:buChar char="-"/>
                      </a:pPr>
                      <a:r>
                        <a:rPr lang="cs-CZ" sz="1400" dirty="0" smtClean="0"/>
                        <a:t>Zavést racionální výcvik pracovníků</a:t>
                      </a:r>
                    </a:p>
                    <a:p>
                      <a:pPr>
                        <a:buFontTx/>
                        <a:buChar char="-"/>
                      </a:pPr>
                      <a:r>
                        <a:rPr lang="cs-CZ" sz="1400" dirty="0" smtClean="0"/>
                        <a:t>Zavést plánování lidských zdrojů</a:t>
                      </a:r>
                    </a:p>
                    <a:p>
                      <a:pPr>
                        <a:buFontTx/>
                        <a:buChar char="-"/>
                      </a:pPr>
                      <a:r>
                        <a:rPr lang="cs-CZ" sz="1400" dirty="0" smtClean="0"/>
                        <a:t>Zavést účinné hodnocení pracovníků</a:t>
                      </a:r>
                      <a:endParaRPr lang="cs-CZ" sz="1400" dirty="0"/>
                    </a:p>
                  </a:txBody>
                  <a:tcPr/>
                </a:tc>
                <a:tc>
                  <a:txBody>
                    <a:bodyPr/>
                    <a:lstStyle/>
                    <a:p>
                      <a:pPr algn="ctr"/>
                      <a:r>
                        <a:rPr lang="cs-CZ" b="1" dirty="0" smtClean="0"/>
                        <a:t>Kvalita výroby</a:t>
                      </a:r>
                      <a:endParaRPr lang="cs-CZ" b="1" dirty="0"/>
                    </a:p>
                  </a:txBody>
                  <a:tcPr anchor="ctr"/>
                </a:tc>
                <a:tc>
                  <a:txBody>
                    <a:bodyPr/>
                    <a:lstStyle/>
                    <a:p>
                      <a:r>
                        <a:rPr lang="cs-CZ" sz="2400" b="1" dirty="0" smtClean="0"/>
                        <a:t>S</a:t>
                      </a:r>
                      <a:endParaRPr lang="cs-CZ" b="1" dirty="0" smtClean="0"/>
                    </a:p>
                    <a:p>
                      <a:pPr>
                        <a:buFontTx/>
                        <a:buNone/>
                      </a:pPr>
                      <a:r>
                        <a:rPr lang="cs-CZ" sz="1400" dirty="0" smtClean="0"/>
                        <a:t>- Dobrá</a:t>
                      </a:r>
                      <a:r>
                        <a:rPr lang="cs-CZ" sz="1400" baseline="0" dirty="0" smtClean="0"/>
                        <a:t> kvalita výroby</a:t>
                      </a:r>
                    </a:p>
                    <a:p>
                      <a:pPr>
                        <a:buFontTx/>
                        <a:buChar char="-"/>
                      </a:pPr>
                      <a:r>
                        <a:rPr lang="cs-CZ" sz="1400" baseline="0" dirty="0" smtClean="0"/>
                        <a:t> Stabilizovaná struktura pracovníků a stabilní zaměstnanecké vztahy</a:t>
                      </a:r>
                      <a:endParaRPr lang="cs-CZ" sz="1400" dirty="0"/>
                    </a:p>
                  </a:txBody>
                  <a:tcPr/>
                </a:tc>
              </a:tr>
              <a:tr h="690887">
                <a:tc>
                  <a:txBody>
                    <a:bodyPr/>
                    <a:lstStyle/>
                    <a:p>
                      <a:r>
                        <a:rPr lang="cs-CZ" sz="1400" dirty="0" smtClean="0"/>
                        <a:t>-Koncepce odměňování a mzdového vývoje</a:t>
                      </a:r>
                      <a:endParaRPr lang="cs-CZ" sz="1400" dirty="0"/>
                    </a:p>
                  </a:txBody>
                  <a:tcPr/>
                </a:tc>
                <a:tc>
                  <a:txBody>
                    <a:bodyPr/>
                    <a:lstStyle/>
                    <a:p>
                      <a:pPr algn="ctr"/>
                      <a:r>
                        <a:rPr lang="cs-CZ" b="1" dirty="0" smtClean="0"/>
                        <a:t>Fluktuace</a:t>
                      </a:r>
                      <a:endParaRPr lang="cs-CZ" b="1" dirty="0"/>
                    </a:p>
                  </a:txBody>
                  <a:tcPr anchor="ctr"/>
                </a:tc>
                <a:tc>
                  <a:txBody>
                    <a:bodyPr/>
                    <a:lstStyle/>
                    <a:p>
                      <a:r>
                        <a:rPr lang="cs-CZ" sz="1400" dirty="0" smtClean="0"/>
                        <a:t>Relativně nízký průměrný věk pracovnic</a:t>
                      </a:r>
                      <a:endParaRPr lang="cs-CZ" sz="1400" dirty="0"/>
                    </a:p>
                  </a:txBody>
                  <a:tcPr/>
                </a:tc>
              </a:tr>
              <a:tr h="1056651">
                <a:tc>
                  <a:txBody>
                    <a:bodyPr/>
                    <a:lstStyle/>
                    <a:p>
                      <a:pPr>
                        <a:buFontTx/>
                        <a:buChar char="-"/>
                      </a:pPr>
                      <a:r>
                        <a:rPr lang="cs-CZ" sz="1400" dirty="0" smtClean="0"/>
                        <a:t>Realizovat „Program péče o pracovníky“</a:t>
                      </a:r>
                    </a:p>
                    <a:p>
                      <a:pPr>
                        <a:buFontTx/>
                        <a:buNone/>
                      </a:pPr>
                      <a:r>
                        <a:rPr lang="cs-CZ" sz="1400" baseline="0" dirty="0" smtClean="0"/>
                        <a:t> …</a:t>
                      </a:r>
                    </a:p>
                    <a:p>
                      <a:pPr>
                        <a:buFontTx/>
                        <a:buNone/>
                      </a:pPr>
                      <a:r>
                        <a:rPr lang="cs-CZ" sz="1400" baseline="0" dirty="0" smtClean="0"/>
                        <a:t>(viz výše)</a:t>
                      </a:r>
                      <a:endParaRPr lang="cs-CZ" sz="1400" dirty="0"/>
                    </a:p>
                  </a:txBody>
                  <a:tcPr/>
                </a:tc>
                <a:tc>
                  <a:txBody>
                    <a:bodyPr/>
                    <a:lstStyle/>
                    <a:p>
                      <a:pPr algn="ctr"/>
                      <a:r>
                        <a:rPr lang="cs-CZ" b="1" dirty="0" smtClean="0"/>
                        <a:t>Kvalita výroby</a:t>
                      </a:r>
                      <a:endParaRPr lang="cs-CZ" b="1" dirty="0"/>
                    </a:p>
                  </a:txBody>
                  <a:tcPr anchor="ctr"/>
                </a:tc>
                <a:tc>
                  <a:txBody>
                    <a:bodyPr/>
                    <a:lstStyle/>
                    <a:p>
                      <a:r>
                        <a:rPr lang="cs-CZ" sz="2400" b="1" dirty="0" smtClean="0"/>
                        <a:t>O</a:t>
                      </a:r>
                    </a:p>
                    <a:p>
                      <a:pPr>
                        <a:buFontTx/>
                        <a:buChar char="-"/>
                      </a:pPr>
                      <a:r>
                        <a:rPr lang="cs-CZ" sz="1400" dirty="0" smtClean="0"/>
                        <a:t>Možnost získání a zaškolení nekvalifikovaných pracovníků</a:t>
                      </a:r>
                    </a:p>
                  </a:txBody>
                  <a:tcPr/>
                </a:tc>
              </a:tr>
              <a:tr h="690887">
                <a:tc>
                  <a:txBody>
                    <a:bodyPr/>
                    <a:lstStyle/>
                    <a:p>
                      <a:r>
                        <a:rPr lang="cs-CZ" sz="1400" dirty="0" smtClean="0"/>
                        <a:t>-Koncepce odměňování a mzdového vývoje</a:t>
                      </a:r>
                      <a:endParaRPr lang="cs-CZ" sz="1400" dirty="0"/>
                    </a:p>
                  </a:txBody>
                  <a:tcPr/>
                </a:tc>
                <a:tc>
                  <a:txBody>
                    <a:bodyPr/>
                    <a:lstStyle/>
                    <a:p>
                      <a:pPr algn="ctr"/>
                      <a:r>
                        <a:rPr lang="cs-CZ" b="1" dirty="0" smtClean="0"/>
                        <a:t>Fluktuace</a:t>
                      </a:r>
                      <a:endParaRPr lang="cs-CZ" b="1" dirty="0"/>
                    </a:p>
                  </a:txBody>
                  <a:tcPr anchor="ctr"/>
                </a:tc>
                <a:tc>
                  <a:txBody>
                    <a:bodyPr/>
                    <a:lstStyle/>
                    <a:p>
                      <a:r>
                        <a:rPr lang="cs-CZ" sz="1400" dirty="0" smtClean="0"/>
                        <a:t>- Možnost zvýšení produkce dvousměnným provozem</a:t>
                      </a:r>
                      <a:endParaRPr lang="cs-CZ" sz="1400" dirty="0"/>
                    </a:p>
                  </a:txBody>
                  <a:tcPr/>
                </a:tc>
              </a:tr>
            </a:tbl>
          </a:graphicData>
        </a:graphic>
      </p:graphicFrame>
      <p:cxnSp>
        <p:nvCxnSpPr>
          <p:cNvPr id="6" name="Přímá spojovací čára 5"/>
          <p:cNvCxnSpPr/>
          <p:nvPr/>
        </p:nvCxnSpPr>
        <p:spPr>
          <a:xfrm>
            <a:off x="467544" y="4365104"/>
            <a:ext cx="8208912"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Šipka doleva 8"/>
          <p:cNvSpPr/>
          <p:nvPr/>
        </p:nvSpPr>
        <p:spPr>
          <a:xfrm>
            <a:off x="2627784" y="1556792"/>
            <a:ext cx="432048" cy="144016"/>
          </a:xfrm>
          <a:prstGeom prst="lef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leva 9"/>
          <p:cNvSpPr/>
          <p:nvPr/>
        </p:nvSpPr>
        <p:spPr>
          <a:xfrm>
            <a:off x="5364088" y="1556792"/>
            <a:ext cx="432048" cy="144016"/>
          </a:xfrm>
          <a:prstGeom prst="lef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Rozšířená SWOT</a:t>
            </a:r>
            <a:endParaRPr lang="cs-CZ" dirty="0"/>
          </a:p>
        </p:txBody>
      </p:sp>
      <p:sp>
        <p:nvSpPr>
          <p:cNvPr id="3" name="Zástupný symbol pro obsah 2"/>
          <p:cNvSpPr>
            <a:spLocks noGrp="1"/>
          </p:cNvSpPr>
          <p:nvPr>
            <p:ph idx="1"/>
          </p:nvPr>
        </p:nvSpPr>
        <p:spPr/>
        <p:txBody>
          <a:bodyPr/>
          <a:lstStyle/>
          <a:p>
            <a:r>
              <a:rPr lang="cs-CZ" dirty="0" smtClean="0"/>
              <a:t>nabízí 4 východiska pro tvorbu strategií</a:t>
            </a:r>
          </a:p>
          <a:p>
            <a:endParaRPr lang="cs-CZ" dirty="0"/>
          </a:p>
        </p:txBody>
      </p:sp>
      <p:pic>
        <p:nvPicPr>
          <p:cNvPr id="4" name="Picture 4"/>
          <p:cNvPicPr>
            <a:picLocks noChangeAspect="1" noChangeArrowheads="1"/>
          </p:cNvPicPr>
          <p:nvPr/>
        </p:nvPicPr>
        <p:blipFill>
          <a:blip r:embed="rId2" cstate="print"/>
          <a:srcRect/>
          <a:stretch>
            <a:fillRect/>
          </a:stretch>
        </p:blipFill>
        <p:spPr bwMode="auto">
          <a:xfrm>
            <a:off x="539552" y="1772816"/>
            <a:ext cx="8164648" cy="4437509"/>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lstStyle/>
          <a:p>
            <a:r>
              <a:rPr lang="cs-CZ" dirty="0" smtClean="0">
                <a:solidFill>
                  <a:schemeClr val="bg1">
                    <a:lumMod val="75000"/>
                  </a:schemeClr>
                </a:solidFill>
              </a:rPr>
              <a:t>Zaměření a obsah IP</a:t>
            </a:r>
          </a:p>
          <a:p>
            <a:r>
              <a:rPr lang="cs-CZ" dirty="0" smtClean="0">
                <a:solidFill>
                  <a:schemeClr val="bg1">
                    <a:lumMod val="75000"/>
                  </a:schemeClr>
                </a:solidFill>
              </a:rPr>
              <a:t>Informační management</a:t>
            </a:r>
          </a:p>
          <a:p>
            <a:r>
              <a:rPr lang="cs-CZ" dirty="0" smtClean="0">
                <a:solidFill>
                  <a:schemeClr val="bg1">
                    <a:lumMod val="75000"/>
                  </a:schemeClr>
                </a:solidFill>
              </a:rPr>
              <a:t>Firemní informace</a:t>
            </a:r>
          </a:p>
          <a:p>
            <a:r>
              <a:rPr lang="cs-CZ" dirty="0" err="1" smtClean="0">
                <a:solidFill>
                  <a:schemeClr val="bg1">
                    <a:lumMod val="75000"/>
                  </a:schemeClr>
                </a:solidFill>
              </a:rPr>
              <a:t>Research</a:t>
            </a:r>
            <a:r>
              <a:rPr lang="cs-CZ" dirty="0" smtClean="0">
                <a:solidFill>
                  <a:schemeClr val="bg1">
                    <a:lumMod val="75000"/>
                  </a:schemeClr>
                </a:solidFill>
              </a:rPr>
              <a:t> – výzkum</a:t>
            </a:r>
          </a:p>
          <a:p>
            <a:r>
              <a:rPr lang="cs-CZ" dirty="0" smtClean="0"/>
              <a:t>Analýza </a:t>
            </a:r>
            <a:r>
              <a:rPr lang="cs-CZ" dirty="0" smtClean="0"/>
              <a:t>a syntéza informací</a:t>
            </a:r>
          </a:p>
          <a:p>
            <a:pPr lvl="3"/>
            <a:r>
              <a:rPr lang="cs-CZ" dirty="0" smtClean="0">
                <a:solidFill>
                  <a:schemeClr val="bg1">
                    <a:lumMod val="75000"/>
                  </a:schemeClr>
                </a:solidFill>
              </a:rPr>
              <a:t>Základy analýzy </a:t>
            </a:r>
            <a:r>
              <a:rPr lang="cs-CZ" dirty="0" smtClean="0">
                <a:solidFill>
                  <a:schemeClr val="bg1">
                    <a:lumMod val="75000"/>
                  </a:schemeClr>
                </a:solidFill>
              </a:rPr>
              <a:t>informací</a:t>
            </a:r>
          </a:p>
          <a:p>
            <a:pPr lvl="3"/>
            <a:r>
              <a:rPr lang="cs-CZ" dirty="0" smtClean="0">
                <a:solidFill>
                  <a:schemeClr val="tx1"/>
                </a:solidFill>
              </a:rPr>
              <a:t>Analytický postup</a:t>
            </a:r>
          </a:p>
          <a:p>
            <a:pPr lvl="3"/>
            <a:r>
              <a:rPr lang="cs-CZ" dirty="0" smtClean="0">
                <a:solidFill>
                  <a:schemeClr val="tx1"/>
                </a:solidFill>
              </a:rPr>
              <a:t>Druhy analýz</a:t>
            </a:r>
          </a:p>
          <a:p>
            <a:pPr lvl="3"/>
            <a:r>
              <a:rPr lang="cs-CZ" dirty="0" smtClean="0">
                <a:solidFill>
                  <a:schemeClr val="tx1"/>
                </a:solidFill>
              </a:rPr>
              <a:t>SWOT, BCG a další</a:t>
            </a:r>
          </a:p>
          <a:p>
            <a:pPr lvl="3"/>
            <a:r>
              <a:rPr lang="cs-CZ" dirty="0" smtClean="0">
                <a:solidFill>
                  <a:schemeClr val="tx1"/>
                </a:solidFill>
              </a:rPr>
              <a:t>Prognózy</a:t>
            </a:r>
          </a:p>
          <a:p>
            <a:pPr lvl="3"/>
            <a:r>
              <a:rPr lang="cs-CZ" dirty="0" smtClean="0">
                <a:solidFill>
                  <a:schemeClr val="tx1"/>
                </a:solidFill>
              </a:rPr>
              <a:t>Shrnutí metod</a:t>
            </a:r>
            <a:endParaRPr lang="cs-CZ" dirty="0" smtClean="0">
              <a:solidFill>
                <a:schemeClr val="tx1"/>
              </a:solidFill>
            </a:endParaRPr>
          </a:p>
          <a:p>
            <a:r>
              <a:rPr lang="cs-CZ" dirty="0" smtClean="0">
                <a:solidFill>
                  <a:schemeClr val="bg1">
                    <a:lumMod val="75000"/>
                  </a:schemeClr>
                </a:solidFill>
              </a:rPr>
              <a:t>Předávání a sdílení informací a znalostí</a:t>
            </a:r>
          </a:p>
          <a:p>
            <a:r>
              <a:rPr lang="cs-CZ" dirty="0" err="1" smtClean="0">
                <a:solidFill>
                  <a:schemeClr val="bg1">
                    <a:lumMod val="75000"/>
                  </a:schemeClr>
                </a:solidFill>
              </a:rPr>
              <a:t>Competitive</a:t>
            </a:r>
            <a:r>
              <a:rPr lang="cs-CZ" dirty="0" smtClean="0">
                <a:solidFill>
                  <a:schemeClr val="bg1">
                    <a:lumMod val="75000"/>
                  </a:schemeClr>
                </a:solidFill>
              </a:rPr>
              <a:t> </a:t>
            </a:r>
            <a:r>
              <a:rPr lang="cs-CZ" dirty="0" err="1" smtClean="0">
                <a:solidFill>
                  <a:schemeClr val="bg1">
                    <a:lumMod val="75000"/>
                  </a:schemeClr>
                </a:solidFill>
              </a:rPr>
              <a:t>Intelligence</a:t>
            </a:r>
            <a:endParaRPr lang="cs-CZ" dirty="0" smtClean="0">
              <a:solidFill>
                <a:schemeClr val="bg1">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TOWS</a:t>
            </a:r>
            <a:endParaRPr lang="cs-CZ" dirty="0"/>
          </a:p>
        </p:txBody>
      </p:sp>
      <p:sp>
        <p:nvSpPr>
          <p:cNvPr id="3" name="Zástupný symbol pro obsah 2"/>
          <p:cNvSpPr>
            <a:spLocks noGrp="1"/>
          </p:cNvSpPr>
          <p:nvPr>
            <p:ph idx="1"/>
          </p:nvPr>
        </p:nvSpPr>
        <p:spPr>
          <a:xfrm>
            <a:off x="455613" y="1412875"/>
            <a:ext cx="8234362" cy="1728093"/>
          </a:xfrm>
        </p:spPr>
        <p:txBody>
          <a:bodyPr/>
          <a:lstStyle/>
          <a:p>
            <a:r>
              <a:rPr lang="cs-CZ" sz="1800" dirty="0" smtClean="0"/>
              <a:t>rozšíření SWOT, více zaměřena na externality</a:t>
            </a:r>
          </a:p>
          <a:p>
            <a:r>
              <a:rPr lang="cs-CZ" sz="1800" dirty="0" smtClean="0"/>
              <a:t>rozdíl v pohledu na problematiku</a:t>
            </a:r>
          </a:p>
          <a:p>
            <a:r>
              <a:rPr lang="cs-CZ" sz="1800" dirty="0" smtClean="0"/>
              <a:t>aby bylo možné vyhnout se klíčových hrozbám a nepromarnit významné příležitosti</a:t>
            </a:r>
          </a:p>
          <a:p>
            <a:r>
              <a:rPr lang="cs-CZ" sz="1800" dirty="0" smtClean="0"/>
              <a:t>zabraňuje přílišné zaměření se na interní situaci</a:t>
            </a:r>
          </a:p>
          <a:p>
            <a:endParaRPr lang="cs-CZ" sz="1800" dirty="0"/>
          </a:p>
        </p:txBody>
      </p:sp>
      <p:sp>
        <p:nvSpPr>
          <p:cNvPr id="22" name="Text Box 3"/>
          <p:cNvSpPr txBox="1">
            <a:spLocks noChangeArrowheads="1"/>
          </p:cNvSpPr>
          <p:nvPr/>
        </p:nvSpPr>
        <p:spPr bwMode="auto">
          <a:xfrm>
            <a:off x="899468" y="3638450"/>
            <a:ext cx="2909838" cy="938719"/>
          </a:xfrm>
          <a:prstGeom prst="rect">
            <a:avLst/>
          </a:prstGeom>
          <a:noFill/>
          <a:ln w="38100">
            <a:solidFill>
              <a:schemeClr val="tx1"/>
            </a:solidFill>
            <a:miter lim="800000"/>
            <a:headEnd/>
            <a:tailEnd/>
          </a:ln>
          <a:effectLst/>
        </p:spPr>
        <p:txBody>
          <a:bodyPr wrap="square">
            <a:spAutoFit/>
          </a:bodyPr>
          <a:lstStyle/>
          <a:p>
            <a:r>
              <a:rPr lang="cs-CZ" sz="1100" b="1" dirty="0">
                <a:solidFill>
                  <a:schemeClr val="tx1">
                    <a:lumMod val="95000"/>
                    <a:lumOff val="5000"/>
                  </a:schemeClr>
                </a:solidFill>
                <a:cs typeface="Arial" charset="0"/>
              </a:rPr>
              <a:t>Hrozby (T)</a:t>
            </a:r>
          </a:p>
          <a:p>
            <a:r>
              <a:rPr lang="cs-CZ" sz="1100" dirty="0">
                <a:solidFill>
                  <a:schemeClr val="tx1">
                    <a:lumMod val="95000"/>
                    <a:lumOff val="5000"/>
                  </a:schemeClr>
                </a:solidFill>
                <a:cs typeface="Arial" charset="0"/>
              </a:rPr>
              <a:t>objektivní trendy a změny, které</a:t>
            </a:r>
          </a:p>
          <a:p>
            <a:r>
              <a:rPr lang="cs-CZ" sz="1100" dirty="0">
                <a:solidFill>
                  <a:schemeClr val="tx1">
                    <a:lumMod val="95000"/>
                    <a:lumOff val="5000"/>
                  </a:schemeClr>
                </a:solidFill>
                <a:cs typeface="Arial" charset="0"/>
              </a:rPr>
              <a:t>ohrožují nebo budou </a:t>
            </a:r>
          </a:p>
          <a:p>
            <a:r>
              <a:rPr lang="cs-CZ" sz="1100" dirty="0">
                <a:solidFill>
                  <a:schemeClr val="tx1">
                    <a:lumMod val="95000"/>
                    <a:lumOff val="5000"/>
                  </a:schemeClr>
                </a:solidFill>
                <a:cs typeface="Arial" charset="0"/>
              </a:rPr>
              <a:t>ohrožovat dosažení cílů</a:t>
            </a:r>
          </a:p>
          <a:p>
            <a:r>
              <a:rPr lang="cs-CZ" sz="1100" dirty="0">
                <a:solidFill>
                  <a:schemeClr val="tx1">
                    <a:lumMod val="95000"/>
                    <a:lumOff val="5000"/>
                  </a:schemeClr>
                </a:solidFill>
                <a:cs typeface="Arial" charset="0"/>
              </a:rPr>
              <a:t>v dané oblasti a daném území.  </a:t>
            </a:r>
            <a:endParaRPr lang="en-US" sz="1100" dirty="0">
              <a:solidFill>
                <a:schemeClr val="tx1">
                  <a:lumMod val="95000"/>
                  <a:lumOff val="5000"/>
                </a:schemeClr>
              </a:solidFill>
              <a:cs typeface="Arial" charset="0"/>
            </a:endParaRPr>
          </a:p>
        </p:txBody>
      </p:sp>
      <p:sp>
        <p:nvSpPr>
          <p:cNvPr id="23" name="Text Box 4"/>
          <p:cNvSpPr txBox="1">
            <a:spLocks noChangeArrowheads="1"/>
          </p:cNvSpPr>
          <p:nvPr/>
        </p:nvSpPr>
        <p:spPr bwMode="auto">
          <a:xfrm>
            <a:off x="899468" y="4718570"/>
            <a:ext cx="2899134" cy="938719"/>
          </a:xfrm>
          <a:prstGeom prst="rect">
            <a:avLst/>
          </a:prstGeom>
          <a:noFill/>
          <a:ln w="38100">
            <a:solidFill>
              <a:schemeClr val="tx1"/>
            </a:solidFill>
            <a:miter lim="800000"/>
            <a:headEnd/>
            <a:tailEnd/>
          </a:ln>
          <a:effectLst/>
        </p:spPr>
        <p:txBody>
          <a:bodyPr wrap="square">
            <a:spAutoFit/>
          </a:bodyPr>
          <a:lstStyle/>
          <a:p>
            <a:r>
              <a:rPr lang="cs-CZ" sz="1100" b="1" dirty="0">
                <a:solidFill>
                  <a:schemeClr val="tx1">
                    <a:lumMod val="95000"/>
                    <a:lumOff val="5000"/>
                  </a:schemeClr>
                </a:solidFill>
                <a:cs typeface="Arial" charset="0"/>
              </a:rPr>
              <a:t>Příležitosti (O)</a:t>
            </a:r>
          </a:p>
          <a:p>
            <a:r>
              <a:rPr lang="cs-CZ" sz="1100" dirty="0">
                <a:solidFill>
                  <a:schemeClr val="tx1">
                    <a:lumMod val="95000"/>
                    <a:lumOff val="5000"/>
                  </a:schemeClr>
                </a:solidFill>
                <a:cs typeface="Arial" charset="0"/>
              </a:rPr>
              <a:t>objektivní trendy a změny, které</a:t>
            </a:r>
          </a:p>
          <a:p>
            <a:r>
              <a:rPr lang="cs-CZ" sz="1100" dirty="0">
                <a:solidFill>
                  <a:schemeClr val="tx1">
                    <a:lumMod val="95000"/>
                    <a:lumOff val="5000"/>
                  </a:schemeClr>
                </a:solidFill>
                <a:cs typeface="Arial" charset="0"/>
              </a:rPr>
              <a:t>je možné nebo bude možné</a:t>
            </a:r>
          </a:p>
          <a:p>
            <a:r>
              <a:rPr lang="cs-CZ" sz="1100" dirty="0">
                <a:solidFill>
                  <a:schemeClr val="tx1">
                    <a:lumMod val="95000"/>
                    <a:lumOff val="5000"/>
                  </a:schemeClr>
                </a:solidFill>
                <a:cs typeface="Arial" charset="0"/>
              </a:rPr>
              <a:t>využít k lepšímu dosažení cílů</a:t>
            </a:r>
          </a:p>
          <a:p>
            <a:r>
              <a:rPr lang="cs-CZ" sz="1100" dirty="0">
                <a:solidFill>
                  <a:schemeClr val="tx1">
                    <a:lumMod val="95000"/>
                    <a:lumOff val="5000"/>
                  </a:schemeClr>
                </a:solidFill>
                <a:cs typeface="Arial" charset="0"/>
              </a:rPr>
              <a:t>v dané oblasti a daném území.</a:t>
            </a:r>
            <a:endParaRPr lang="en-US" sz="1100" dirty="0">
              <a:solidFill>
                <a:schemeClr val="tx1">
                  <a:lumMod val="95000"/>
                  <a:lumOff val="5000"/>
                </a:schemeClr>
              </a:solidFill>
              <a:cs typeface="Arial" charset="0"/>
            </a:endParaRPr>
          </a:p>
        </p:txBody>
      </p:sp>
      <p:sp>
        <p:nvSpPr>
          <p:cNvPr id="24" name="Text Box 5"/>
          <p:cNvSpPr txBox="1">
            <a:spLocks noChangeArrowheads="1"/>
          </p:cNvSpPr>
          <p:nvPr/>
        </p:nvSpPr>
        <p:spPr bwMode="auto">
          <a:xfrm>
            <a:off x="4931916" y="3566442"/>
            <a:ext cx="2963218" cy="946210"/>
          </a:xfrm>
          <a:prstGeom prst="rect">
            <a:avLst/>
          </a:prstGeom>
          <a:noFill/>
          <a:ln w="28575">
            <a:solidFill>
              <a:schemeClr val="tx1"/>
            </a:solidFill>
            <a:miter lim="800000"/>
            <a:headEnd/>
            <a:tailEnd/>
          </a:ln>
          <a:effectLst/>
        </p:spPr>
        <p:txBody>
          <a:bodyPr wrap="square">
            <a:spAutoFit/>
          </a:bodyPr>
          <a:lstStyle/>
          <a:p>
            <a:r>
              <a:rPr lang="cs-CZ" sz="1100" b="1" dirty="0">
                <a:solidFill>
                  <a:schemeClr val="tx1">
                    <a:lumMod val="95000"/>
                    <a:lumOff val="5000"/>
                  </a:schemeClr>
                </a:solidFill>
                <a:cs typeface="Arial" charset="0"/>
              </a:rPr>
              <a:t>Slabé stránky (W)</a:t>
            </a:r>
          </a:p>
          <a:p>
            <a:r>
              <a:rPr lang="cs-CZ" sz="1100" dirty="0">
                <a:solidFill>
                  <a:schemeClr val="tx1">
                    <a:lumMod val="95000"/>
                    <a:lumOff val="5000"/>
                  </a:schemeClr>
                </a:solidFill>
                <a:cs typeface="Arial" charset="0"/>
              </a:rPr>
              <a:t>věcné, kapacitní, znalostní atp.</a:t>
            </a:r>
          </a:p>
          <a:p>
            <a:r>
              <a:rPr lang="cs-CZ" sz="1100" dirty="0">
                <a:solidFill>
                  <a:schemeClr val="tx1">
                    <a:lumMod val="95000"/>
                    <a:lumOff val="5000"/>
                  </a:schemeClr>
                </a:solidFill>
                <a:cs typeface="Arial" charset="0"/>
              </a:rPr>
              <a:t>slabiny daného územního celku, </a:t>
            </a:r>
          </a:p>
          <a:p>
            <a:r>
              <a:rPr lang="cs-CZ" sz="1100" dirty="0">
                <a:solidFill>
                  <a:schemeClr val="tx1">
                    <a:lumMod val="95000"/>
                    <a:lumOff val="5000"/>
                  </a:schemeClr>
                </a:solidFill>
                <a:cs typeface="Arial" charset="0"/>
              </a:rPr>
              <a:t>ohrožující obranu proti hrozbám </a:t>
            </a:r>
          </a:p>
          <a:p>
            <a:r>
              <a:rPr lang="cs-CZ" sz="1100" dirty="0">
                <a:solidFill>
                  <a:schemeClr val="tx1">
                    <a:lumMod val="95000"/>
                    <a:lumOff val="5000"/>
                  </a:schemeClr>
                </a:solidFill>
                <a:cs typeface="Arial" charset="0"/>
              </a:rPr>
              <a:t>nebo využití příležitostí.                    </a:t>
            </a:r>
            <a:endParaRPr lang="en-US" sz="1100" dirty="0">
              <a:solidFill>
                <a:schemeClr val="tx1">
                  <a:lumMod val="95000"/>
                  <a:lumOff val="5000"/>
                </a:schemeClr>
              </a:solidFill>
              <a:cs typeface="Arial" charset="0"/>
            </a:endParaRPr>
          </a:p>
        </p:txBody>
      </p:sp>
      <p:sp>
        <p:nvSpPr>
          <p:cNvPr id="25" name="Text Box 6"/>
          <p:cNvSpPr txBox="1">
            <a:spLocks noChangeArrowheads="1"/>
          </p:cNvSpPr>
          <p:nvPr/>
        </p:nvSpPr>
        <p:spPr bwMode="auto">
          <a:xfrm>
            <a:off x="4931916" y="4646562"/>
            <a:ext cx="2998489" cy="938719"/>
          </a:xfrm>
          <a:prstGeom prst="rect">
            <a:avLst/>
          </a:prstGeom>
          <a:noFill/>
          <a:ln w="28575">
            <a:solidFill>
              <a:schemeClr val="tx1"/>
            </a:solidFill>
            <a:miter lim="800000"/>
            <a:headEnd/>
            <a:tailEnd/>
          </a:ln>
          <a:effectLst/>
        </p:spPr>
        <p:txBody>
          <a:bodyPr wrap="square">
            <a:spAutoFit/>
          </a:bodyPr>
          <a:lstStyle/>
          <a:p>
            <a:r>
              <a:rPr lang="cs-CZ" sz="1100" b="1" dirty="0">
                <a:solidFill>
                  <a:schemeClr val="tx1">
                    <a:lumMod val="95000"/>
                    <a:lumOff val="5000"/>
                  </a:schemeClr>
                </a:solidFill>
                <a:cs typeface="Arial" charset="0"/>
              </a:rPr>
              <a:t>Silné stránky (S)</a:t>
            </a:r>
          </a:p>
          <a:p>
            <a:r>
              <a:rPr lang="cs-CZ" sz="1100" dirty="0">
                <a:solidFill>
                  <a:schemeClr val="tx1">
                    <a:lumMod val="95000"/>
                    <a:lumOff val="5000"/>
                  </a:schemeClr>
                </a:solidFill>
                <a:cs typeface="Arial" charset="0"/>
              </a:rPr>
              <a:t>věcné, kapacitní, znalostní atp.</a:t>
            </a:r>
          </a:p>
          <a:p>
            <a:r>
              <a:rPr lang="cs-CZ" sz="1100" dirty="0">
                <a:solidFill>
                  <a:schemeClr val="tx1">
                    <a:lumMod val="95000"/>
                    <a:lumOff val="5000"/>
                  </a:schemeClr>
                </a:solidFill>
                <a:cs typeface="Arial" charset="0"/>
              </a:rPr>
              <a:t>přednosti daného územního celku, </a:t>
            </a:r>
          </a:p>
          <a:p>
            <a:r>
              <a:rPr lang="cs-CZ" sz="1100" dirty="0">
                <a:solidFill>
                  <a:schemeClr val="tx1">
                    <a:lumMod val="95000"/>
                    <a:lumOff val="5000"/>
                  </a:schemeClr>
                </a:solidFill>
                <a:cs typeface="Arial" charset="0"/>
              </a:rPr>
              <a:t>které ohrožují obranu proti hrozbám </a:t>
            </a:r>
          </a:p>
          <a:p>
            <a:r>
              <a:rPr lang="cs-CZ" sz="1100" dirty="0">
                <a:solidFill>
                  <a:schemeClr val="tx1">
                    <a:lumMod val="95000"/>
                    <a:lumOff val="5000"/>
                  </a:schemeClr>
                </a:solidFill>
                <a:cs typeface="Arial" charset="0"/>
              </a:rPr>
              <a:t>nebo využití příležitostí.</a:t>
            </a:r>
            <a:endParaRPr lang="en-US" sz="1100" dirty="0">
              <a:solidFill>
                <a:schemeClr val="tx1">
                  <a:lumMod val="95000"/>
                  <a:lumOff val="5000"/>
                </a:schemeClr>
              </a:solidFill>
              <a:cs typeface="Arial" charset="0"/>
            </a:endParaRPr>
          </a:p>
        </p:txBody>
      </p:sp>
      <p:sp>
        <p:nvSpPr>
          <p:cNvPr id="26" name="Line 7"/>
          <p:cNvSpPr>
            <a:spLocks noChangeShapeType="1"/>
          </p:cNvSpPr>
          <p:nvPr/>
        </p:nvSpPr>
        <p:spPr bwMode="auto">
          <a:xfrm flipV="1">
            <a:off x="3995812" y="4286522"/>
            <a:ext cx="821829" cy="998988"/>
          </a:xfrm>
          <a:prstGeom prst="line">
            <a:avLst/>
          </a:prstGeom>
          <a:noFill/>
          <a:ln w="57150">
            <a:solidFill>
              <a:schemeClr val="tx1"/>
            </a:solidFill>
            <a:round/>
            <a:headEnd/>
            <a:tailEnd type="triangle" w="med" len="med"/>
          </a:ln>
          <a:effectLst/>
        </p:spPr>
        <p:txBody>
          <a:bodyPr/>
          <a:lstStyle/>
          <a:p>
            <a:endParaRPr lang="cs-CZ" sz="1200"/>
          </a:p>
        </p:txBody>
      </p:sp>
      <p:sp>
        <p:nvSpPr>
          <p:cNvPr id="27" name="Line 8"/>
          <p:cNvSpPr>
            <a:spLocks noChangeShapeType="1"/>
          </p:cNvSpPr>
          <p:nvPr/>
        </p:nvSpPr>
        <p:spPr bwMode="auto">
          <a:xfrm>
            <a:off x="4002163" y="3990647"/>
            <a:ext cx="684374" cy="1050"/>
          </a:xfrm>
          <a:prstGeom prst="line">
            <a:avLst/>
          </a:prstGeom>
          <a:noFill/>
          <a:ln w="57150">
            <a:solidFill>
              <a:schemeClr val="tx1"/>
            </a:solidFill>
            <a:round/>
            <a:headEnd/>
            <a:tailEnd type="triangle" w="med" len="med"/>
          </a:ln>
          <a:effectLst/>
        </p:spPr>
        <p:txBody>
          <a:bodyPr/>
          <a:lstStyle/>
          <a:p>
            <a:endParaRPr lang="cs-CZ" sz="1200"/>
          </a:p>
        </p:txBody>
      </p:sp>
      <p:sp>
        <p:nvSpPr>
          <p:cNvPr id="28" name="Line 9"/>
          <p:cNvSpPr>
            <a:spLocks noChangeShapeType="1"/>
          </p:cNvSpPr>
          <p:nvPr/>
        </p:nvSpPr>
        <p:spPr bwMode="auto">
          <a:xfrm>
            <a:off x="3995812" y="4202409"/>
            <a:ext cx="821829" cy="940225"/>
          </a:xfrm>
          <a:prstGeom prst="line">
            <a:avLst/>
          </a:prstGeom>
          <a:noFill/>
          <a:ln w="57150">
            <a:solidFill>
              <a:schemeClr val="tx1"/>
            </a:solidFill>
            <a:round/>
            <a:headEnd/>
            <a:tailEnd type="triangle" w="med" len="med"/>
          </a:ln>
          <a:effectLst/>
        </p:spPr>
        <p:txBody>
          <a:bodyPr/>
          <a:lstStyle/>
          <a:p>
            <a:endParaRPr lang="cs-CZ" sz="1200"/>
          </a:p>
        </p:txBody>
      </p:sp>
      <p:sp>
        <p:nvSpPr>
          <p:cNvPr id="29" name="Line 10"/>
          <p:cNvSpPr>
            <a:spLocks noChangeShapeType="1"/>
          </p:cNvSpPr>
          <p:nvPr/>
        </p:nvSpPr>
        <p:spPr bwMode="auto">
          <a:xfrm>
            <a:off x="4002163" y="5286047"/>
            <a:ext cx="684374" cy="1050"/>
          </a:xfrm>
          <a:prstGeom prst="line">
            <a:avLst/>
          </a:prstGeom>
          <a:noFill/>
          <a:ln w="57150">
            <a:solidFill>
              <a:schemeClr val="tx1"/>
            </a:solidFill>
            <a:round/>
            <a:headEnd/>
            <a:tailEnd type="triangle" w="med" len="med"/>
          </a:ln>
          <a:effectLst/>
        </p:spPr>
        <p:txBody>
          <a:bodyPr/>
          <a:lstStyle/>
          <a:p>
            <a:endParaRPr lang="cs-CZ" sz="1200"/>
          </a:p>
        </p:txBody>
      </p:sp>
      <p:sp>
        <p:nvSpPr>
          <p:cNvPr id="31" name="Rectangle 11"/>
          <p:cNvSpPr>
            <a:spLocks noChangeArrowheads="1"/>
          </p:cNvSpPr>
          <p:nvPr/>
        </p:nvSpPr>
        <p:spPr bwMode="auto">
          <a:xfrm>
            <a:off x="539428" y="3422426"/>
            <a:ext cx="7776988" cy="2526854"/>
          </a:xfrm>
          <a:prstGeom prst="rect">
            <a:avLst/>
          </a:prstGeom>
          <a:noFill/>
          <a:ln w="57150">
            <a:solidFill>
              <a:schemeClr val="tx1"/>
            </a:solidFill>
            <a:prstDash val="dash"/>
            <a:miter lim="800000"/>
            <a:headEnd/>
            <a:tailEnd/>
          </a:ln>
          <a:effectLst/>
        </p:spPr>
        <p:txBody>
          <a:bodyPr wrap="none" anchor="ctr"/>
          <a:lstStyle/>
          <a:p>
            <a:endParaRPr lang="cs-CZ" sz="1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BCG</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BCG analýza</a:t>
            </a:r>
            <a:endParaRPr lang="cs-CZ" dirty="0"/>
          </a:p>
        </p:txBody>
      </p:sp>
      <p:sp>
        <p:nvSpPr>
          <p:cNvPr id="3" name="Zástupný symbol pro obsah 2"/>
          <p:cNvSpPr>
            <a:spLocks noGrp="1"/>
          </p:cNvSpPr>
          <p:nvPr>
            <p:ph idx="1"/>
          </p:nvPr>
        </p:nvSpPr>
        <p:spPr/>
        <p:txBody>
          <a:bodyPr/>
          <a:lstStyle/>
          <a:p>
            <a:r>
              <a:rPr lang="cs-CZ" sz="2800" dirty="0" smtClean="0"/>
              <a:t>zavedla Boston </a:t>
            </a:r>
            <a:r>
              <a:rPr lang="en-US" sz="2800" dirty="0" smtClean="0"/>
              <a:t>Consulting Group</a:t>
            </a:r>
          </a:p>
          <a:p>
            <a:r>
              <a:rPr lang="cs-CZ" sz="2800" dirty="0" smtClean="0"/>
              <a:t>nejpopulárnější analytická technika evaluace celkového portfolia diverzifikovaných skupin jednotek</a:t>
            </a:r>
          </a:p>
          <a:p>
            <a:r>
              <a:rPr lang="cs-CZ" sz="2800" dirty="0" smtClean="0"/>
              <a:t>je založena na tvorbě dvourozměrného grafického obrazu umístění jednotlivých aktivit</a:t>
            </a:r>
          </a:p>
          <a:p>
            <a:r>
              <a:rPr lang="cs-CZ" sz="2800" dirty="0" smtClean="0"/>
              <a:t>osami jsou: </a:t>
            </a:r>
          </a:p>
          <a:p>
            <a:pPr lvl="1"/>
            <a:r>
              <a:rPr lang="cs-CZ" sz="2400" dirty="0" smtClean="0"/>
              <a:t>míra růstu odvětví</a:t>
            </a:r>
          </a:p>
          <a:p>
            <a:pPr lvl="1"/>
            <a:r>
              <a:rPr lang="cs-CZ" sz="2400" dirty="0" smtClean="0"/>
              <a:t>relativní tržní podíl</a:t>
            </a:r>
            <a:endParaRPr lang="cs-CZ"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bwMode="auto">
          <a:xfrm>
            <a:off x="4026802" y="2698973"/>
            <a:ext cx="4793670" cy="3394323"/>
          </a:xfrm>
          <a:prstGeom prst="rect">
            <a:avLst/>
          </a:prstGeom>
          <a:noFill/>
          <a:ln w="9525">
            <a:noFill/>
            <a:miter lim="800000"/>
            <a:headEnd/>
            <a:tailEnd/>
          </a:ln>
          <a:effectLst/>
        </p:spPr>
      </p:pic>
      <p:sp>
        <p:nvSpPr>
          <p:cNvPr id="2" name="Nadpis 1"/>
          <p:cNvSpPr>
            <a:spLocks noGrp="1"/>
          </p:cNvSpPr>
          <p:nvPr>
            <p:ph type="title"/>
          </p:nvPr>
        </p:nvSpPr>
        <p:spPr/>
        <p:txBody>
          <a:bodyPr/>
          <a:lstStyle/>
          <a:p>
            <a:r>
              <a:rPr lang="cs-CZ" dirty="0" smtClean="0"/>
              <a:t>BCG analýza</a:t>
            </a:r>
            <a:endParaRPr lang="cs-CZ" dirty="0"/>
          </a:p>
        </p:txBody>
      </p:sp>
      <p:sp>
        <p:nvSpPr>
          <p:cNvPr id="3" name="Zástupný symbol pro obsah 2"/>
          <p:cNvSpPr>
            <a:spLocks noGrp="1"/>
          </p:cNvSpPr>
          <p:nvPr>
            <p:ph idx="1"/>
          </p:nvPr>
        </p:nvSpPr>
        <p:spPr/>
        <p:txBody>
          <a:bodyPr/>
          <a:lstStyle/>
          <a:p>
            <a:pPr>
              <a:spcAft>
                <a:spcPts val="600"/>
              </a:spcAft>
            </a:pPr>
            <a:r>
              <a:rPr lang="cs-CZ" sz="2000" dirty="0" smtClean="0"/>
              <a:t>každá aktivita se objevuje jako „bublina“ ve </a:t>
            </a:r>
            <a:r>
              <a:rPr lang="cs-CZ" sz="2000" dirty="0" err="1" smtClean="0"/>
              <a:t>čtyřbuněčné</a:t>
            </a:r>
            <a:r>
              <a:rPr lang="cs-CZ" sz="2000" dirty="0" smtClean="0"/>
              <a:t> matici, přičemž rozměr každé bubliny koresponduje s procentem výnosu, které reprezentuje v celkovém portfoliu</a:t>
            </a:r>
          </a:p>
          <a:p>
            <a:pPr>
              <a:spcAft>
                <a:spcPts val="600"/>
              </a:spcAft>
            </a:pPr>
            <a:r>
              <a:rPr lang="cs-CZ" sz="2000" dirty="0" smtClean="0"/>
              <a:t>čtyři buňky:</a:t>
            </a:r>
          </a:p>
          <a:p>
            <a:pPr lvl="1">
              <a:spcAft>
                <a:spcPts val="600"/>
              </a:spcAft>
            </a:pPr>
            <a:r>
              <a:rPr lang="cs-CZ" sz="1800" b="1" dirty="0" smtClean="0"/>
              <a:t>Problémové děti / otazníky</a:t>
            </a:r>
          </a:p>
          <a:p>
            <a:pPr lvl="1">
              <a:spcAft>
                <a:spcPts val="600"/>
              </a:spcAft>
            </a:pPr>
            <a:r>
              <a:rPr lang="cs-CZ" sz="1800" b="1" dirty="0" smtClean="0"/>
              <a:t>Hvězdy </a:t>
            </a:r>
          </a:p>
          <a:p>
            <a:pPr lvl="1">
              <a:spcAft>
                <a:spcPts val="600"/>
              </a:spcAft>
            </a:pPr>
            <a:r>
              <a:rPr lang="cs-CZ" sz="1800" b="1" dirty="0" smtClean="0"/>
              <a:t>Dojné krávy</a:t>
            </a:r>
          </a:p>
          <a:p>
            <a:pPr lvl="1">
              <a:spcAft>
                <a:spcPts val="600"/>
              </a:spcAft>
            </a:pPr>
            <a:r>
              <a:rPr lang="cs-CZ" sz="1800" b="1" dirty="0" smtClean="0"/>
              <a:t>Bídní psi</a:t>
            </a:r>
          </a:p>
          <a:p>
            <a:pPr lvl="1">
              <a:spcAft>
                <a:spcPts val="600"/>
              </a:spcAft>
            </a:pPr>
            <a:endParaRPr lang="cs-CZ" sz="1800" b="1" dirty="0" smtClean="0"/>
          </a:p>
          <a:p>
            <a:pPr lvl="1">
              <a:spcAft>
                <a:spcPts val="600"/>
              </a:spcAft>
            </a:pPr>
            <a:endParaRPr lang="cs-CZ" sz="1800" dirty="0" smtClean="0"/>
          </a:p>
          <a:p>
            <a:endParaRPr lang="cs-CZ" dirty="0"/>
          </a:p>
        </p:txBody>
      </p:sp>
      <p:sp>
        <p:nvSpPr>
          <p:cNvPr id="5" name="Obdélník 4"/>
          <p:cNvSpPr/>
          <p:nvPr/>
        </p:nvSpPr>
        <p:spPr>
          <a:xfrm>
            <a:off x="426560" y="4833442"/>
            <a:ext cx="3528392" cy="1323439"/>
          </a:xfrm>
          <a:prstGeom prst="rect">
            <a:avLst/>
          </a:prstGeom>
        </p:spPr>
        <p:txBody>
          <a:bodyPr wrap="square">
            <a:spAutoFit/>
          </a:bodyPr>
          <a:lstStyle/>
          <a:p>
            <a:pPr marL="269875" indent="-269875">
              <a:buFont typeface="Wingdings" pitchFamily="2" charset="2"/>
              <a:buChar char="§"/>
            </a:pPr>
            <a:r>
              <a:rPr lang="cs-CZ" sz="2000" dirty="0" smtClean="0"/>
              <a:t>obecně je BCG trochu kritizována, bere do úvahy jen strategii nízkých nákladů</a:t>
            </a:r>
            <a:endParaRPr lang="cs-CZ"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BCG analýza</a:t>
            </a:r>
            <a:endParaRPr lang="cs-CZ" dirty="0"/>
          </a:p>
        </p:txBody>
      </p:sp>
      <p:pic>
        <p:nvPicPr>
          <p:cNvPr id="3074" name="Picture 2"/>
          <p:cNvPicPr>
            <a:picLocks noChangeAspect="1" noChangeArrowheads="1"/>
          </p:cNvPicPr>
          <p:nvPr/>
        </p:nvPicPr>
        <p:blipFill>
          <a:blip r:embed="rId2" cstate="print"/>
          <a:srcRect/>
          <a:stretch>
            <a:fillRect/>
          </a:stretch>
        </p:blipFill>
        <p:spPr bwMode="auto">
          <a:xfrm>
            <a:off x="611560" y="1196752"/>
            <a:ext cx="8001000" cy="500062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Další</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srcRect/>
          <a:stretch>
            <a:fillRect/>
          </a:stretch>
        </p:blipFill>
        <p:spPr bwMode="auto">
          <a:xfrm>
            <a:off x="4139952" y="1438534"/>
            <a:ext cx="4783862" cy="2357858"/>
          </a:xfrm>
          <a:prstGeom prst="rect">
            <a:avLst/>
          </a:prstGeom>
          <a:noFill/>
          <a:ln w="9525">
            <a:noFill/>
            <a:miter lim="800000"/>
            <a:headEnd/>
            <a:tailEnd/>
          </a:ln>
        </p:spPr>
      </p:pic>
      <p:sp>
        <p:nvSpPr>
          <p:cNvPr id="2" name="Nadpis 1"/>
          <p:cNvSpPr>
            <a:spLocks noGrp="1"/>
          </p:cNvSpPr>
          <p:nvPr>
            <p:ph type="title"/>
          </p:nvPr>
        </p:nvSpPr>
        <p:spPr/>
        <p:txBody>
          <a:bodyPr/>
          <a:lstStyle/>
          <a:p>
            <a:r>
              <a:rPr lang="cs-CZ" dirty="0" smtClean="0"/>
              <a:t>Matice přežití</a:t>
            </a:r>
            <a:endParaRPr lang="cs-CZ" dirty="0"/>
          </a:p>
        </p:txBody>
      </p:sp>
      <p:sp>
        <p:nvSpPr>
          <p:cNvPr id="3" name="Zástupný symbol pro obsah 2"/>
          <p:cNvSpPr>
            <a:spLocks noGrp="1"/>
          </p:cNvSpPr>
          <p:nvPr>
            <p:ph idx="1"/>
          </p:nvPr>
        </p:nvSpPr>
        <p:spPr>
          <a:xfrm>
            <a:off x="455613" y="1412875"/>
            <a:ext cx="4404419" cy="4968453"/>
          </a:xfrm>
        </p:spPr>
        <p:txBody>
          <a:bodyPr>
            <a:normAutofit/>
          </a:bodyPr>
          <a:lstStyle/>
          <a:p>
            <a:r>
              <a:rPr lang="cs-CZ" dirty="0" smtClean="0"/>
              <a:t>Prodejní a </a:t>
            </a:r>
            <a:r>
              <a:rPr lang="cs-CZ" dirty="0" err="1" smtClean="0"/>
              <a:t>nákadová</a:t>
            </a:r>
            <a:r>
              <a:rPr lang="cs-CZ" dirty="0" smtClean="0"/>
              <a:t> pozice firmy</a:t>
            </a:r>
          </a:p>
          <a:p>
            <a:endParaRPr lang="cs-CZ" dirty="0" smtClean="0"/>
          </a:p>
          <a:p>
            <a:r>
              <a:rPr lang="cs-CZ" dirty="0" smtClean="0"/>
              <a:t>Význam polí:</a:t>
            </a:r>
          </a:p>
          <a:p>
            <a:pPr marL="457200" indent="-457200">
              <a:buFont typeface="+mj-lt"/>
              <a:buAutoNum type="arabicPeriod"/>
            </a:pPr>
            <a:r>
              <a:rPr lang="cs-CZ" sz="1800" dirty="0" smtClean="0"/>
              <a:t>Předpokládané přežití</a:t>
            </a:r>
          </a:p>
          <a:p>
            <a:pPr marL="457200" indent="-457200">
              <a:buFont typeface="+mj-lt"/>
              <a:buAutoNum type="arabicPeriod"/>
            </a:pPr>
            <a:r>
              <a:rPr lang="cs-CZ" sz="1800" dirty="0" smtClean="0"/>
              <a:t>Pravděpodobně přežije, nutno snižovat náklady</a:t>
            </a:r>
          </a:p>
          <a:p>
            <a:pPr marL="457200" indent="-457200">
              <a:buFont typeface="+mj-lt"/>
              <a:buAutoNum type="arabicPeriod"/>
            </a:pPr>
            <a:r>
              <a:rPr lang="cs-CZ" sz="1800" dirty="0" smtClean="0"/>
              <a:t>Pravděpodobně přežije, nutno zlepšit pozici na trhu</a:t>
            </a:r>
          </a:p>
          <a:p>
            <a:pPr marL="457200" indent="-457200">
              <a:buFont typeface="+mj-lt"/>
              <a:buAutoNum type="arabicPeriod"/>
            </a:pPr>
            <a:r>
              <a:rPr lang="cs-CZ" sz="1800" dirty="0" smtClean="0"/>
              <a:t>Silný tlak na zrušení</a:t>
            </a:r>
          </a:p>
          <a:p>
            <a:pPr marL="457200" indent="-457200">
              <a:buFont typeface="+mj-lt"/>
              <a:buAutoNum type="arabicPeriod"/>
            </a:pPr>
            <a:r>
              <a:rPr lang="cs-CZ" sz="1800" dirty="0" smtClean="0"/>
              <a:t>Tlaky na zrušení i když trh je </a:t>
            </a:r>
            <a:r>
              <a:rPr lang="cs-CZ" sz="1800" dirty="0" err="1" smtClean="0"/>
              <a:t>životaschoný</a:t>
            </a:r>
            <a:endParaRPr lang="cs-CZ" sz="1800" dirty="0" smtClean="0"/>
          </a:p>
          <a:p>
            <a:pPr marL="457200" indent="-457200">
              <a:buFont typeface="+mj-lt"/>
              <a:buAutoNum type="arabicPeriod"/>
            </a:pPr>
            <a:r>
              <a:rPr lang="cs-CZ" sz="1800" dirty="0" smtClean="0"/>
              <a:t>Tlaky na zrušení i když náklady jsou </a:t>
            </a:r>
            <a:r>
              <a:rPr lang="cs-CZ" sz="1800" dirty="0" err="1" smtClean="0"/>
              <a:t>životaschoné</a:t>
            </a:r>
            <a:endParaRPr lang="cs-CZ" sz="18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Analýza </a:t>
            </a:r>
            <a:r>
              <a:rPr lang="cs-CZ" sz="3200" dirty="0" smtClean="0"/>
              <a:t>konkurenčních hypotéz</a:t>
            </a:r>
            <a:endParaRPr lang="cs-CZ" dirty="0"/>
          </a:p>
        </p:txBody>
      </p:sp>
      <p:sp>
        <p:nvSpPr>
          <p:cNvPr id="3" name="Zástupný symbol pro obsah 2"/>
          <p:cNvSpPr>
            <a:spLocks noGrp="1"/>
          </p:cNvSpPr>
          <p:nvPr>
            <p:ph idx="1"/>
          </p:nvPr>
        </p:nvSpPr>
        <p:spPr/>
        <p:txBody>
          <a:bodyPr/>
          <a:lstStyle/>
          <a:p>
            <a:r>
              <a:rPr lang="cs-CZ" dirty="0" smtClean="0"/>
              <a:t>Hypotéza – předpověď budoucího stavu</a:t>
            </a:r>
          </a:p>
          <a:p>
            <a:pPr lvl="1"/>
            <a:r>
              <a:rPr lang="cs-CZ" dirty="0" smtClean="0"/>
              <a:t>vždy několik vzájemně konkurenčních</a:t>
            </a:r>
          </a:p>
          <a:p>
            <a:pPr lvl="1"/>
            <a:endParaRPr lang="cs-CZ" dirty="0" smtClean="0"/>
          </a:p>
          <a:p>
            <a:r>
              <a:rPr lang="cs-CZ" dirty="0" smtClean="0"/>
              <a:t>Vybrat jen klíčové důkazy</a:t>
            </a:r>
          </a:p>
          <a:p>
            <a:endParaRPr lang="cs-CZ" dirty="0" smtClean="0"/>
          </a:p>
          <a:p>
            <a:r>
              <a:rPr lang="cs-CZ" dirty="0" smtClean="0"/>
              <a:t>Vylučovat hypotézy !!!</a:t>
            </a:r>
          </a:p>
          <a:p>
            <a:pPr lvl="1"/>
            <a:r>
              <a:rPr lang="cs-CZ" dirty="0" smtClean="0"/>
              <a:t>Nikoliv ověřovat !!!</a:t>
            </a:r>
          </a:p>
          <a:p>
            <a:pPr lvl="1"/>
            <a:r>
              <a:rPr lang="cs-CZ" dirty="0" smtClean="0"/>
              <a:t>Pro vyloučení stačí jeden důkaz</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Kroky analýzy</a:t>
            </a:r>
            <a:endParaRPr lang="cs-CZ" dirty="0"/>
          </a:p>
        </p:txBody>
      </p:sp>
      <p:sp>
        <p:nvSpPr>
          <p:cNvPr id="3" name="Zástupný symbol pro obsah 2"/>
          <p:cNvSpPr>
            <a:spLocks noGrp="1"/>
          </p:cNvSpPr>
          <p:nvPr>
            <p:ph idx="1"/>
          </p:nvPr>
        </p:nvSpPr>
        <p:spPr/>
        <p:txBody>
          <a:bodyPr/>
          <a:lstStyle/>
          <a:p>
            <a:r>
              <a:rPr lang="cs-CZ" dirty="0" smtClean="0"/>
              <a:t>Určit hypotézy</a:t>
            </a:r>
          </a:p>
          <a:p>
            <a:r>
              <a:rPr lang="cs-CZ" dirty="0" smtClean="0"/>
              <a:t>Sestavit seznam zdrojů</a:t>
            </a:r>
          </a:p>
          <a:p>
            <a:r>
              <a:rPr lang="cs-CZ" dirty="0" smtClean="0"/>
              <a:t>Sestavit seznam argumentů pro a proti</a:t>
            </a:r>
          </a:p>
          <a:p>
            <a:r>
              <a:rPr lang="cs-CZ" dirty="0" smtClean="0"/>
              <a:t>Připravit matici s hypotézami a důkazy</a:t>
            </a:r>
          </a:p>
          <a:p>
            <a:r>
              <a:rPr lang="cs-CZ" dirty="0" smtClean="0"/>
              <a:t>Sestavit předběžné závěry</a:t>
            </a:r>
          </a:p>
          <a:p>
            <a:r>
              <a:rPr lang="cs-CZ" dirty="0" smtClean="0"/>
              <a:t>Analyzovat citlivost závěrů vůči důkazům</a:t>
            </a:r>
          </a:p>
          <a:p>
            <a:r>
              <a:rPr lang="cs-CZ" dirty="0" smtClean="0"/>
              <a:t>Podat zprávu o závěrech</a:t>
            </a:r>
          </a:p>
          <a:p>
            <a:r>
              <a:rPr lang="cs-CZ" dirty="0" smtClean="0"/>
              <a:t>Stanovit milníky pro následné sledování</a:t>
            </a:r>
          </a:p>
          <a:p>
            <a:endParaRPr lang="cs-CZ" dirty="0" smtClean="0"/>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Analýza konkurenčních hypotéz</a:t>
            </a:r>
            <a:endParaRPr lang="cs-CZ"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892300" y="1412875"/>
            <a:ext cx="7360987" cy="451961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Analytický postup</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Analýza konkurenčních hypotéz</a:t>
            </a:r>
            <a:endParaRPr lang="cs-CZ" dirty="0"/>
          </a:p>
        </p:txBody>
      </p:sp>
      <p:pic>
        <p:nvPicPr>
          <p:cNvPr id="7172" name="Picture 4"/>
          <p:cNvPicPr>
            <a:picLocks noGrp="1" noChangeAspect="1" noChangeArrowheads="1"/>
          </p:cNvPicPr>
          <p:nvPr>
            <p:ph idx="1"/>
          </p:nvPr>
        </p:nvPicPr>
        <p:blipFill>
          <a:blip r:embed="rId2" cstate="print"/>
          <a:srcRect t="8346"/>
          <a:stretch>
            <a:fillRect/>
          </a:stretch>
        </p:blipFill>
        <p:spPr bwMode="auto">
          <a:xfrm>
            <a:off x="899591" y="1519559"/>
            <a:ext cx="7367847" cy="4318489"/>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Kontrola</a:t>
            </a:r>
            <a:endParaRPr lang="cs-CZ" dirty="0"/>
          </a:p>
        </p:txBody>
      </p:sp>
      <p:sp>
        <p:nvSpPr>
          <p:cNvPr id="3" name="Zástupný symbol pro obsah 2"/>
          <p:cNvSpPr>
            <a:spLocks noGrp="1"/>
          </p:cNvSpPr>
          <p:nvPr>
            <p:ph idx="1"/>
          </p:nvPr>
        </p:nvSpPr>
        <p:spPr/>
        <p:txBody>
          <a:bodyPr/>
          <a:lstStyle/>
          <a:p>
            <a:r>
              <a:rPr lang="cs-CZ" dirty="0" smtClean="0"/>
              <a:t>Analýza citlivosti</a:t>
            </a:r>
          </a:p>
          <a:p>
            <a:pPr lvl="1"/>
            <a:r>
              <a:rPr lang="cs-CZ" dirty="0" smtClean="0"/>
              <a:t>Vliv výsledku na vstupní parametry</a:t>
            </a:r>
          </a:p>
          <a:p>
            <a:pPr lvl="1"/>
            <a:r>
              <a:rPr lang="cs-CZ" dirty="0" smtClean="0"/>
              <a:t>Přepočet vah a vstupů</a:t>
            </a:r>
          </a:p>
          <a:p>
            <a:pPr lvl="1">
              <a:buNone/>
            </a:pPr>
            <a:r>
              <a:rPr lang="cs-CZ" dirty="0" smtClean="0"/>
              <a:t>=&gt;</a:t>
            </a:r>
          </a:p>
          <a:p>
            <a:pPr lvl="1">
              <a:buNone/>
            </a:pPr>
            <a:r>
              <a:rPr lang="cs-CZ" dirty="0" smtClean="0"/>
              <a:t>Jak můžu ovlivňovat váhy než se změní výsledek?</a:t>
            </a:r>
          </a:p>
          <a:p>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Prognózy</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Prognózy / </a:t>
            </a:r>
            <a:r>
              <a:rPr lang="cs-CZ" dirty="0" err="1" smtClean="0"/>
              <a:t>forecasting</a:t>
            </a:r>
            <a:endParaRPr lang="cs-CZ" dirty="0"/>
          </a:p>
        </p:txBody>
      </p:sp>
      <p:sp>
        <p:nvSpPr>
          <p:cNvPr id="3" name="Zástupný symbol pro obsah 2"/>
          <p:cNvSpPr>
            <a:spLocks noGrp="1"/>
          </p:cNvSpPr>
          <p:nvPr>
            <p:ph idx="1"/>
          </p:nvPr>
        </p:nvSpPr>
        <p:spPr/>
        <p:txBody>
          <a:bodyPr/>
          <a:lstStyle/>
          <a:p>
            <a:pPr lvl="1"/>
            <a:r>
              <a:rPr lang="cs-CZ" dirty="0" smtClean="0"/>
              <a:t>Vytváření skupin (</a:t>
            </a:r>
            <a:r>
              <a:rPr lang="cs-CZ" dirty="0" err="1" smtClean="0"/>
              <a:t>focus</a:t>
            </a:r>
            <a:r>
              <a:rPr lang="cs-CZ" dirty="0" smtClean="0"/>
              <a:t> / user </a:t>
            </a:r>
            <a:r>
              <a:rPr lang="cs-CZ" dirty="0" err="1" smtClean="0"/>
              <a:t>groups</a:t>
            </a:r>
            <a:r>
              <a:rPr lang="cs-CZ" dirty="0" smtClean="0"/>
              <a:t>)</a:t>
            </a:r>
          </a:p>
          <a:p>
            <a:pPr lvl="1"/>
            <a:r>
              <a:rPr lang="cs-CZ" dirty="0" smtClean="0"/>
              <a:t>Delfská metoda – oslovování špičkových expertů na problematiku</a:t>
            </a:r>
          </a:p>
          <a:p>
            <a:pPr lvl="1"/>
            <a:r>
              <a:rPr lang="cs-CZ" dirty="0" smtClean="0"/>
              <a:t>Panelové přehledy – po čase se vypracuje stejná analýza znovu a porovnávají se</a:t>
            </a:r>
          </a:p>
          <a:p>
            <a:pPr lvl="1"/>
            <a:r>
              <a:rPr lang="cs-CZ" dirty="0" smtClean="0"/>
              <a:t>Technika scénáře</a:t>
            </a:r>
          </a:p>
          <a:p>
            <a:pPr lvl="1"/>
            <a:endParaRPr lang="cs-CZ" dirty="0" smtClean="0"/>
          </a:p>
          <a:p>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cs-CZ" dirty="0" smtClean="0"/>
              <a:t>Technika scénáře</a:t>
            </a:r>
            <a:endParaRPr lang="cs-CZ" dirty="0"/>
          </a:p>
        </p:txBody>
      </p:sp>
      <p:sp>
        <p:nvSpPr>
          <p:cNvPr id="3" name="Zástupný symbol pro obsah 2"/>
          <p:cNvSpPr>
            <a:spLocks noGrp="1"/>
          </p:cNvSpPr>
          <p:nvPr>
            <p:ph idx="1"/>
          </p:nvPr>
        </p:nvSpPr>
        <p:spPr/>
        <p:txBody>
          <a:bodyPr/>
          <a:lstStyle/>
          <a:p>
            <a:r>
              <a:rPr lang="cs-CZ" dirty="0" smtClean="0"/>
              <a:t>Pro předvídání budoucnosti, uvážit co nejvíce alternativ budoucího vývoje</a:t>
            </a:r>
          </a:p>
          <a:p>
            <a:r>
              <a:rPr lang="cs-CZ" dirty="0" smtClean="0"/>
              <a:t>Využití pokud: vysoká míra nejistoty okolí; v minulosti se čelilo nákladnému překvapení; zvažujeme dlouhodobou investici; odvětví prochází změnami; rozdílné názory managementu;…</a:t>
            </a:r>
          </a:p>
          <a:p>
            <a:r>
              <a:rPr lang="cs-CZ" dirty="0" smtClean="0"/>
              <a:t>Max. </a:t>
            </a:r>
            <a:r>
              <a:rPr lang="cs-CZ" dirty="0" smtClean="0"/>
              <a:t>5 scénářů </a:t>
            </a:r>
            <a:endParaRPr lang="cs-CZ" dirty="0" smtClean="0"/>
          </a:p>
          <a:p>
            <a:pPr lvl="1"/>
            <a:r>
              <a:rPr lang="cs-CZ" dirty="0" smtClean="0"/>
              <a:t>popisující odlišné stavy okolí </a:t>
            </a:r>
          </a:p>
          <a:p>
            <a:pPr lvl="1"/>
            <a:r>
              <a:rPr lang="cs-CZ" dirty="0" smtClean="0"/>
              <a:t>reálné</a:t>
            </a:r>
          </a:p>
        </p:txBody>
      </p:sp>
      <p:pic>
        <p:nvPicPr>
          <p:cNvPr id="4098" name="Picture 2"/>
          <p:cNvPicPr>
            <a:picLocks noChangeAspect="1" noChangeArrowheads="1"/>
          </p:cNvPicPr>
          <p:nvPr/>
        </p:nvPicPr>
        <p:blipFill>
          <a:blip r:embed="rId2" cstate="print"/>
          <a:srcRect/>
          <a:stretch>
            <a:fillRect/>
          </a:stretch>
        </p:blipFill>
        <p:spPr bwMode="auto">
          <a:xfrm>
            <a:off x="5364088" y="3501008"/>
            <a:ext cx="3257550" cy="260985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Scénáře - postup</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smtClean="0"/>
              <a:t>Stage </a:t>
            </a:r>
            <a:r>
              <a:rPr lang="en-US" dirty="0" smtClean="0"/>
              <a:t>1</a:t>
            </a:r>
          </a:p>
          <a:p>
            <a:pPr lvl="1"/>
            <a:r>
              <a:rPr lang="en-US" dirty="0" smtClean="0"/>
              <a:t>Identify </a:t>
            </a:r>
            <a:r>
              <a:rPr lang="en-US" dirty="0" smtClean="0"/>
              <a:t>key drivers within your organization. This will require </a:t>
            </a:r>
            <a:r>
              <a:rPr lang="en-US" dirty="0" smtClean="0"/>
              <a:t>brainstorming with key management personnel.</a:t>
            </a:r>
          </a:p>
          <a:p>
            <a:r>
              <a:rPr lang="en-US" dirty="0" smtClean="0"/>
              <a:t>Stage 2</a:t>
            </a:r>
          </a:p>
          <a:p>
            <a:pPr lvl="1"/>
            <a:r>
              <a:rPr lang="en-US" dirty="0" smtClean="0"/>
              <a:t>Study </a:t>
            </a:r>
            <a:r>
              <a:rPr lang="en-US" dirty="0" smtClean="0"/>
              <a:t>the competitive universe to isolate possible scenarios. This may </a:t>
            </a:r>
            <a:r>
              <a:rPr lang="en-US" dirty="0" smtClean="0"/>
              <a:t>result in </a:t>
            </a:r>
            <a:r>
              <a:rPr lang="en-US" dirty="0" smtClean="0"/>
              <a:t>a real need to develop competitive intelligence for filling in certain unknowns.</a:t>
            </a:r>
          </a:p>
          <a:p>
            <a:r>
              <a:rPr lang="en-US" dirty="0" smtClean="0"/>
              <a:t>Stage </a:t>
            </a:r>
            <a:r>
              <a:rPr lang="en-US" dirty="0" smtClean="0"/>
              <a:t>3</a:t>
            </a:r>
          </a:p>
          <a:p>
            <a:pPr lvl="1"/>
            <a:r>
              <a:rPr lang="en-US" dirty="0" smtClean="0"/>
              <a:t>Create </a:t>
            </a:r>
            <a:r>
              <a:rPr lang="en-US" dirty="0" smtClean="0"/>
              <a:t>three to five different scenarios and try to assign a probability on </a:t>
            </a:r>
            <a:r>
              <a:rPr lang="en-US" dirty="0" smtClean="0"/>
              <a:t>the likelihood </a:t>
            </a:r>
            <a:r>
              <a:rPr lang="en-US" dirty="0" smtClean="0"/>
              <a:t>that the scenario will happen.</a:t>
            </a:r>
          </a:p>
          <a:p>
            <a:r>
              <a:rPr lang="en-US" dirty="0" smtClean="0"/>
              <a:t>Stage </a:t>
            </a:r>
            <a:r>
              <a:rPr lang="en-US" dirty="0" smtClean="0"/>
              <a:t>4</a:t>
            </a:r>
          </a:p>
          <a:p>
            <a:pPr lvl="1"/>
            <a:r>
              <a:rPr lang="en-US" dirty="0" smtClean="0"/>
              <a:t>Conduct </a:t>
            </a:r>
            <a:r>
              <a:rPr lang="en-US" dirty="0" smtClean="0"/>
              <a:t>a series of strategic meetings to build a set of strategies </a:t>
            </a:r>
            <a:r>
              <a:rPr lang="en-US" dirty="0" smtClean="0"/>
              <a:t>for addressing different scenarios.</a:t>
            </a:r>
          </a:p>
          <a:p>
            <a:r>
              <a:rPr lang="en-US" dirty="0" smtClean="0"/>
              <a:t>Stage 5</a:t>
            </a:r>
          </a:p>
          <a:p>
            <a:pPr lvl="1"/>
            <a:r>
              <a:rPr lang="en-US" dirty="0" smtClean="0"/>
              <a:t>Establish </a:t>
            </a:r>
            <a:r>
              <a:rPr lang="en-US" dirty="0" smtClean="0"/>
              <a:t>and monitor a set of indicators for each scenario. You will need </a:t>
            </a:r>
            <a:r>
              <a:rPr lang="en-US" dirty="0" smtClean="0"/>
              <a:t>to assign </a:t>
            </a:r>
            <a:r>
              <a:rPr lang="en-US" dirty="0" smtClean="0"/>
              <a:t>responsibilities to different people for researching and analyzing these indicators</a:t>
            </a:r>
            <a:r>
              <a:rPr lang="en-US" dirty="0" smtClean="0"/>
              <a:t>.</a:t>
            </a:r>
          </a:p>
          <a:p>
            <a:endParaRPr lang="en-US" dirty="0" smtClean="0"/>
          </a:p>
          <a:p>
            <a:r>
              <a:rPr lang="en-US" dirty="0" smtClean="0"/>
              <a:t>When a threat or opportunity becomes real, take appropriate action.</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vytváření scénářů</a:t>
            </a:r>
            <a:endParaRPr lang="cs-CZ" dirty="0"/>
          </a:p>
        </p:txBody>
      </p:sp>
      <p:sp>
        <p:nvSpPr>
          <p:cNvPr id="3" name="Zástupný symbol pro obsah 2"/>
          <p:cNvSpPr>
            <a:spLocks noGrp="1"/>
          </p:cNvSpPr>
          <p:nvPr>
            <p:ph idx="1"/>
          </p:nvPr>
        </p:nvSpPr>
        <p:spPr>
          <a:xfrm>
            <a:off x="455613" y="1412875"/>
            <a:ext cx="8234362" cy="4824437"/>
          </a:xfrm>
        </p:spPr>
        <p:txBody>
          <a:bodyPr>
            <a:normAutofit/>
          </a:bodyPr>
          <a:lstStyle/>
          <a:p>
            <a:pPr marL="457200" indent="-457200">
              <a:spcBef>
                <a:spcPts val="1000"/>
              </a:spcBef>
              <a:buFont typeface="+mj-lt"/>
              <a:buAutoNum type="arabicPeriod"/>
            </a:pPr>
            <a:r>
              <a:rPr lang="cs-CZ" sz="1800" dirty="0" smtClean="0"/>
              <a:t>Vymezení rozsahu – časové období, jak rozsáhlou oblast  - podle minulých událostí</a:t>
            </a:r>
          </a:p>
          <a:p>
            <a:pPr marL="457200" indent="-457200">
              <a:spcBef>
                <a:spcPts val="1000"/>
              </a:spcBef>
              <a:buFont typeface="+mj-lt"/>
              <a:buAutoNum type="arabicPeriod"/>
            </a:pPr>
            <a:r>
              <a:rPr lang="cs-CZ" sz="1800" dirty="0" smtClean="0"/>
              <a:t>Identifikace stran – hlavní zájmové skupiny a jak budou ovlivněny</a:t>
            </a:r>
          </a:p>
          <a:p>
            <a:pPr marL="457200" indent="-457200">
              <a:spcBef>
                <a:spcPts val="1000"/>
              </a:spcBef>
              <a:buFont typeface="+mj-lt"/>
              <a:buAutoNum type="arabicPeriod"/>
            </a:pPr>
            <a:r>
              <a:rPr lang="cs-CZ" sz="1800" dirty="0" smtClean="0"/>
              <a:t>Stanovení základních trendů – hlavní politické, ekonomické, společenské, technologické či odvětvové trendy</a:t>
            </a:r>
          </a:p>
          <a:p>
            <a:pPr marL="457200" indent="-457200">
              <a:spcBef>
                <a:spcPts val="1000"/>
              </a:spcBef>
              <a:buFont typeface="+mj-lt"/>
              <a:buAutoNum type="arabicPeriod"/>
            </a:pPr>
            <a:r>
              <a:rPr lang="cs-CZ" sz="1800" dirty="0" smtClean="0"/>
              <a:t>Identifikace faktorů nejistoty – určit nejistoty budoucího vývoje</a:t>
            </a:r>
          </a:p>
          <a:p>
            <a:pPr marL="457200" indent="-457200">
              <a:spcBef>
                <a:spcPts val="1000"/>
              </a:spcBef>
              <a:buFont typeface="+mj-lt"/>
              <a:buAutoNum type="arabicPeriod"/>
            </a:pPr>
            <a:r>
              <a:rPr lang="cs-CZ" sz="1800" dirty="0" smtClean="0"/>
              <a:t>Příprava základních scénářů – určit extrémní situace</a:t>
            </a:r>
          </a:p>
          <a:p>
            <a:pPr marL="457200" indent="-457200">
              <a:spcBef>
                <a:spcPts val="1000"/>
              </a:spcBef>
              <a:buFont typeface="+mj-lt"/>
              <a:buAutoNum type="arabicPeriod"/>
            </a:pPr>
            <a:r>
              <a:rPr lang="cs-CZ" sz="1800" dirty="0" smtClean="0"/>
              <a:t>Kontrola scénářů – konzistence a věrohodnost</a:t>
            </a:r>
          </a:p>
          <a:p>
            <a:pPr marL="457200" indent="-457200">
              <a:spcBef>
                <a:spcPts val="1000"/>
              </a:spcBef>
              <a:buFont typeface="+mj-lt"/>
              <a:buAutoNum type="arabicPeriod"/>
            </a:pPr>
            <a:r>
              <a:rPr lang="cs-CZ" sz="1800" dirty="0" smtClean="0"/>
              <a:t>Studijní scénáře – dávají pohled na budoucnost</a:t>
            </a:r>
          </a:p>
          <a:p>
            <a:pPr marL="457200" indent="-457200">
              <a:spcBef>
                <a:spcPts val="1000"/>
              </a:spcBef>
              <a:buFont typeface="+mj-lt"/>
              <a:buAutoNum type="arabicPeriod"/>
            </a:pPr>
            <a:r>
              <a:rPr lang="cs-CZ" sz="1800" dirty="0" smtClean="0"/>
              <a:t>Výzkum a vývoj – pracujeme na nedostatcích podle studijních scénářů</a:t>
            </a:r>
          </a:p>
          <a:p>
            <a:pPr marL="457200" indent="-457200">
              <a:spcBef>
                <a:spcPts val="1000"/>
              </a:spcBef>
              <a:buFont typeface="+mj-lt"/>
              <a:buAutoNum type="arabicPeriod"/>
            </a:pPr>
            <a:r>
              <a:rPr lang="cs-CZ" sz="1800" dirty="0" smtClean="0"/>
              <a:t>Příprava kvalitativních modelů – matematické modely a kvantitativní odhad</a:t>
            </a:r>
          </a:p>
          <a:p>
            <a:pPr marL="457200" indent="-457200">
              <a:spcBef>
                <a:spcPts val="1000"/>
              </a:spcBef>
              <a:buFont typeface="+mj-lt"/>
              <a:buAutoNum type="arabicPeriod"/>
            </a:pPr>
            <a:r>
              <a:rPr lang="cs-CZ" sz="1800" dirty="0" smtClean="0"/>
              <a:t>Scénáře pro rozhodování – pravdivost, konzistenci -&gt;strategické rozhodování</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Delfská metoda</a:t>
            </a:r>
            <a:endParaRPr lang="cs-CZ" dirty="0"/>
          </a:p>
        </p:txBody>
      </p:sp>
      <p:sp>
        <p:nvSpPr>
          <p:cNvPr id="3" name="Zástupný symbol pro obsah 2"/>
          <p:cNvSpPr>
            <a:spLocks noGrp="1"/>
          </p:cNvSpPr>
          <p:nvPr>
            <p:ph idx="1"/>
          </p:nvPr>
        </p:nvSpPr>
        <p:spPr/>
        <p:txBody>
          <a:bodyPr/>
          <a:lstStyle/>
          <a:p>
            <a:r>
              <a:rPr lang="cs-CZ" dirty="0" smtClean="0"/>
              <a:t>Intuitivní prognostická metoda</a:t>
            </a:r>
          </a:p>
          <a:p>
            <a:r>
              <a:rPr lang="cs-CZ" dirty="0" smtClean="0"/>
              <a:t>Postupně zjišťujeme a porovnáváme názory odborníků na dané téma</a:t>
            </a:r>
          </a:p>
          <a:p>
            <a:r>
              <a:rPr lang="cs-CZ" dirty="0" smtClean="0"/>
              <a:t>Je zajištěna vzájemná anonymita, řízená zpětná vazba a statistická identifikace shody názorů</a:t>
            </a:r>
          </a:p>
          <a:p>
            <a:r>
              <a:rPr lang="cs-CZ" dirty="0" smtClean="0"/>
              <a:t>Anonymita vylučuje tři hlavní nevýhody přímého kontaktu:</a:t>
            </a:r>
          </a:p>
          <a:p>
            <a:pPr lvl="1"/>
            <a:r>
              <a:rPr lang="cs-CZ" dirty="0" smtClean="0"/>
              <a:t>Konsensus – všeobecný souhlas všech – přirozený pud konformismu</a:t>
            </a:r>
          </a:p>
          <a:p>
            <a:pPr lvl="1"/>
            <a:r>
              <a:rPr lang="cs-CZ" dirty="0" smtClean="0"/>
              <a:t>Uznávání dominantního postavení silného člena</a:t>
            </a:r>
          </a:p>
          <a:p>
            <a:pPr lvl="1"/>
            <a:r>
              <a:rPr lang="cs-CZ" dirty="0" smtClean="0"/>
              <a:t>Nevýznamnou komunikaci ve skupině</a:t>
            </a: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Brainstorming</a:t>
            </a:r>
            <a:endParaRPr lang="cs-CZ" dirty="0"/>
          </a:p>
        </p:txBody>
      </p:sp>
      <p:sp>
        <p:nvSpPr>
          <p:cNvPr id="3" name="Zástupný symbol pro obsah 2"/>
          <p:cNvSpPr>
            <a:spLocks noGrp="1"/>
          </p:cNvSpPr>
          <p:nvPr>
            <p:ph idx="1"/>
          </p:nvPr>
        </p:nvSpPr>
        <p:spPr/>
        <p:txBody>
          <a:bodyPr/>
          <a:lstStyle/>
          <a:p>
            <a:r>
              <a:rPr lang="cs-CZ" dirty="0" smtClean="0"/>
              <a:t>Tvořivé kolektivní myšlení - asociace myšlenek</a:t>
            </a:r>
          </a:p>
          <a:p>
            <a:r>
              <a:rPr lang="cs-CZ" dirty="0" smtClean="0"/>
              <a:t>Intuitivní vs. Destruktivní charakter</a:t>
            </a:r>
          </a:p>
          <a:p>
            <a:r>
              <a:rPr lang="cs-CZ" dirty="0" smtClean="0"/>
              <a:t>Základní pravidla:</a:t>
            </a:r>
          </a:p>
          <a:p>
            <a:pPr lvl="2"/>
            <a:r>
              <a:rPr lang="cs-CZ" dirty="0" smtClean="0"/>
              <a:t>Zákaz kritiky</a:t>
            </a:r>
          </a:p>
          <a:p>
            <a:pPr lvl="2"/>
            <a:r>
              <a:rPr lang="cs-CZ" dirty="0" smtClean="0"/>
              <a:t>Uvolnění fantazie</a:t>
            </a:r>
          </a:p>
          <a:p>
            <a:pPr lvl="2"/>
            <a:r>
              <a:rPr lang="cs-CZ" dirty="0" smtClean="0"/>
              <a:t>Co největší počet nápadů</a:t>
            </a:r>
          </a:p>
          <a:p>
            <a:pPr lvl="2"/>
            <a:r>
              <a:rPr lang="cs-CZ" dirty="0" smtClean="0"/>
              <a:t>Vzájemná inspirace</a:t>
            </a:r>
          </a:p>
          <a:p>
            <a:pPr lvl="2"/>
            <a:r>
              <a:rPr lang="cs-CZ" dirty="0" smtClean="0"/>
              <a:t>Úplná rovnost účastníků</a:t>
            </a:r>
          </a:p>
          <a:p>
            <a:r>
              <a:rPr lang="cs-CZ" dirty="0" smtClean="0"/>
              <a:t>Následná analýza obsahuje tyto operace:</a:t>
            </a:r>
          </a:p>
          <a:p>
            <a:pPr lvl="2"/>
            <a:r>
              <a:rPr lang="cs-CZ" dirty="0" smtClean="0"/>
              <a:t>Stanovení kritérií pro hodnocení návrhu</a:t>
            </a:r>
          </a:p>
          <a:p>
            <a:pPr lvl="2"/>
            <a:r>
              <a:rPr lang="cs-CZ" dirty="0" smtClean="0"/>
              <a:t>Seřazení návrhů do podobných skupin</a:t>
            </a:r>
          </a:p>
          <a:p>
            <a:pPr lvl="2"/>
            <a:r>
              <a:rPr lang="cs-CZ" dirty="0" smtClean="0"/>
              <a:t>Výběr nejvýznamnějších návrhů pro další zpracování</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sz="3600" dirty="0" smtClean="0"/>
              <a:t>Shrnutí analytických metod</a:t>
            </a:r>
            <a:endParaRPr lang="cs-CZ" sz="3600"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Strukturování analytických problémů</a:t>
            </a:r>
            <a:endParaRPr lang="cs-CZ" dirty="0"/>
          </a:p>
        </p:txBody>
      </p:sp>
      <p:sp>
        <p:nvSpPr>
          <p:cNvPr id="3" name="Zástupný symbol pro obsah 2"/>
          <p:cNvSpPr>
            <a:spLocks noGrp="1"/>
          </p:cNvSpPr>
          <p:nvPr>
            <p:ph idx="1"/>
          </p:nvPr>
        </p:nvSpPr>
        <p:spPr/>
        <p:txBody>
          <a:bodyPr/>
          <a:lstStyle/>
          <a:p>
            <a:r>
              <a:rPr lang="cs-CZ" dirty="0" smtClean="0"/>
              <a:t>Dekompozice</a:t>
            </a:r>
          </a:p>
          <a:p>
            <a:pPr lvl="1"/>
            <a:r>
              <a:rPr lang="cs-CZ" dirty="0" smtClean="0"/>
              <a:t>Rozložení problému na komponenty</a:t>
            </a:r>
          </a:p>
          <a:p>
            <a:pPr lvl="1"/>
            <a:r>
              <a:rPr lang="cs-CZ" dirty="0" smtClean="0"/>
              <a:t>Nejsme často schopni si uvědomit celek</a:t>
            </a:r>
          </a:p>
          <a:p>
            <a:pPr lvl="1"/>
            <a:endParaRPr lang="cs-CZ" dirty="0" smtClean="0"/>
          </a:p>
          <a:p>
            <a:pPr lvl="1"/>
            <a:endParaRPr lang="cs-CZ" sz="1100" dirty="0" smtClean="0"/>
          </a:p>
          <a:p>
            <a:r>
              <a:rPr lang="cs-CZ" dirty="0" err="1" smtClean="0"/>
              <a:t>Externalizace</a:t>
            </a:r>
            <a:endParaRPr lang="cs-CZ" dirty="0" smtClean="0"/>
          </a:p>
          <a:p>
            <a:pPr lvl="1"/>
            <a:r>
              <a:rPr lang="cs-CZ" dirty="0" smtClean="0"/>
              <a:t>Přenesení dekomponovaného problému na externí médium (papír, monitor)</a:t>
            </a:r>
          </a:p>
          <a:p>
            <a:pPr lvl="1"/>
            <a:r>
              <a:rPr lang="cs-CZ" dirty="0" smtClean="0"/>
              <a:t>Omezení mysli</a:t>
            </a:r>
          </a:p>
          <a:p>
            <a:pPr lvl="1"/>
            <a:endParaRPr lang="cs-CZ" dirty="0" smtClean="0"/>
          </a:p>
          <a:p>
            <a:r>
              <a:rPr lang="cs-CZ" dirty="0" smtClean="0"/>
              <a:t>Vše co má části, má i strukturu</a:t>
            </a:r>
          </a:p>
          <a:p>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Vhodnost použití</a:t>
            </a:r>
            <a:endParaRPr lang="cs-CZ" dirty="0"/>
          </a:p>
        </p:txBody>
      </p:sp>
      <p:sp>
        <p:nvSpPr>
          <p:cNvPr id="3" name="Zástupný symbol pro obsah 2"/>
          <p:cNvSpPr>
            <a:spLocks noGrp="1"/>
          </p:cNvSpPr>
          <p:nvPr>
            <p:ph idx="1"/>
          </p:nvPr>
        </p:nvSpPr>
        <p:spPr/>
        <p:txBody>
          <a:bodyPr/>
          <a:lstStyle/>
          <a:p>
            <a:r>
              <a:rPr lang="cs-CZ" dirty="0" smtClean="0"/>
              <a:t>K různým účelům různé metody - </a:t>
            </a:r>
            <a:r>
              <a:rPr lang="cs-CZ" b="1" i="1" dirty="0" smtClean="0"/>
              <a:t>FAROUT Rating </a:t>
            </a:r>
            <a:r>
              <a:rPr lang="cs-CZ" b="1" i="1" dirty="0" smtClean="0"/>
              <a:t>Systém</a:t>
            </a:r>
          </a:p>
          <a:p>
            <a:r>
              <a:rPr lang="cs-CZ" dirty="0" smtClean="0"/>
              <a:t>Např. není vhodné vybrat metodu scénáře pro rychlou, levnou, analýzu orientovanou na krátkodobý výhled.</a:t>
            </a:r>
          </a:p>
          <a:p>
            <a:endParaRPr lang="cs-CZ" dirty="0"/>
          </a:p>
        </p:txBody>
      </p:sp>
      <p:pic>
        <p:nvPicPr>
          <p:cNvPr id="4" name="Picture 2"/>
          <p:cNvPicPr>
            <a:picLocks noChangeAspect="1" noChangeArrowheads="1"/>
          </p:cNvPicPr>
          <p:nvPr/>
        </p:nvPicPr>
        <p:blipFill>
          <a:blip r:embed="rId2" cstate="print"/>
          <a:srcRect/>
          <a:stretch>
            <a:fillRect/>
          </a:stretch>
        </p:blipFill>
        <p:spPr bwMode="auto">
          <a:xfrm>
            <a:off x="755576" y="3426774"/>
            <a:ext cx="6696744" cy="2666522"/>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8388424" y="0"/>
            <a:ext cx="75818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lstStyle/>
          <a:p>
            <a:endParaRPr lang="cs-CZ"/>
          </a:p>
        </p:txBody>
      </p:sp>
      <p:pic>
        <p:nvPicPr>
          <p:cNvPr id="1026" name="Picture 2"/>
          <p:cNvPicPr>
            <a:picLocks noGrp="1" noChangeAspect="1" noChangeArrowheads="1"/>
          </p:cNvPicPr>
          <p:nvPr>
            <p:ph idx="1"/>
          </p:nvPr>
        </p:nvPicPr>
        <p:blipFill>
          <a:blip r:embed="rId2" cstate="print"/>
          <a:srcRect/>
          <a:stretch>
            <a:fillRect/>
          </a:stretch>
        </p:blipFill>
        <p:spPr bwMode="auto">
          <a:xfrm>
            <a:off x="251520" y="0"/>
            <a:ext cx="8496944" cy="685452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Lucida Sans Unicode" pitchFamily="34" charset="0"/>
              </a:rPr>
              <a:t>Analýza dat</a:t>
            </a:r>
            <a:endParaRPr lang="cs-CZ" dirty="0"/>
          </a:p>
        </p:txBody>
      </p:sp>
      <p:sp>
        <p:nvSpPr>
          <p:cNvPr id="3" name="Zástupný symbol pro obsah 2"/>
          <p:cNvSpPr>
            <a:spLocks noGrp="1"/>
          </p:cNvSpPr>
          <p:nvPr>
            <p:ph idx="1"/>
          </p:nvPr>
        </p:nvSpPr>
        <p:spPr/>
        <p:txBody>
          <a:bodyPr>
            <a:noAutofit/>
          </a:bodyPr>
          <a:lstStyle/>
          <a:p>
            <a:pPr>
              <a:spcAft>
                <a:spcPts val="600"/>
              </a:spcAft>
            </a:pPr>
            <a:r>
              <a:rPr lang="cs-CZ" dirty="0" smtClean="0"/>
              <a:t>Sledujeme </a:t>
            </a:r>
            <a:r>
              <a:rPr lang="cs-CZ" dirty="0" smtClean="0"/>
              <a:t>trendy </a:t>
            </a:r>
            <a:r>
              <a:rPr lang="cs-CZ" dirty="0" smtClean="0"/>
              <a:t>– nárůst, průměr, odchylky, časové osy, rozptyly</a:t>
            </a:r>
          </a:p>
          <a:p>
            <a:pPr lvl="1">
              <a:spcAft>
                <a:spcPts val="600"/>
              </a:spcAft>
            </a:pPr>
            <a:r>
              <a:rPr lang="cs-CZ" sz="1800" dirty="0" smtClean="0"/>
              <a:t>hledáme vzory a zákonitosti</a:t>
            </a:r>
          </a:p>
          <a:p>
            <a:pPr lvl="1">
              <a:spcAft>
                <a:spcPts val="600"/>
              </a:spcAft>
            </a:pPr>
            <a:r>
              <a:rPr lang="cs-CZ" sz="1800" dirty="0" smtClean="0"/>
              <a:t>posuzujeme vliv externích faktorů, sezónních obměn, náhodných událostí a cyklických trendů</a:t>
            </a:r>
          </a:p>
          <a:p>
            <a:pPr>
              <a:spcAft>
                <a:spcPts val="600"/>
              </a:spcAft>
            </a:pPr>
            <a:r>
              <a:rPr lang="cs-CZ" dirty="0" smtClean="0"/>
              <a:t>Statistické metody</a:t>
            </a:r>
          </a:p>
          <a:p>
            <a:pPr lvl="1">
              <a:spcAft>
                <a:spcPts val="600"/>
              </a:spcAft>
            </a:pPr>
            <a:r>
              <a:rPr lang="cs-CZ" sz="1800" dirty="0" smtClean="0"/>
              <a:t>průměr – součet položek v sadě/počtem položek</a:t>
            </a:r>
          </a:p>
          <a:p>
            <a:pPr lvl="1">
              <a:spcAft>
                <a:spcPts val="600"/>
              </a:spcAft>
            </a:pPr>
            <a:r>
              <a:rPr lang="cs-CZ" sz="1800" dirty="0" smtClean="0"/>
              <a:t>medián - hodnota, jež dělí řadu podle velikosti seřazených výsledků na dvě stejně početné poloviny</a:t>
            </a:r>
          </a:p>
          <a:p>
            <a:pPr lvl="1">
              <a:spcAft>
                <a:spcPts val="600"/>
              </a:spcAft>
            </a:pPr>
            <a:r>
              <a:rPr lang="cs-CZ" sz="1800" dirty="0" smtClean="0"/>
              <a:t>modus – nejčastěji se vyskytující hodnota v sadě dat</a:t>
            </a:r>
          </a:p>
          <a:p>
            <a:pPr lvl="1">
              <a:spcAft>
                <a:spcPts val="600"/>
              </a:spcAft>
            </a:pPr>
            <a:r>
              <a:rPr lang="cs-CZ" sz="1800" dirty="0" smtClean="0"/>
              <a:t>odchylky </a:t>
            </a:r>
            <a:r>
              <a:rPr lang="cs-CZ" sz="1800" dirty="0" smtClean="0"/>
              <a:t>- rozsah – rozdíl mezi největší a nejmenší hodnotou; standardní odchylka – ke zjištění odchylky od průměru</a:t>
            </a:r>
            <a:endParaRPr lang="cs-CZ"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Lucida Sans Unicode" pitchFamily="34" charset="0"/>
              </a:rPr>
              <a:t>Analýza dat</a:t>
            </a:r>
            <a:endParaRPr lang="cs-CZ" dirty="0"/>
          </a:p>
        </p:txBody>
      </p:sp>
      <p:sp>
        <p:nvSpPr>
          <p:cNvPr id="3" name="Zástupný symbol pro obsah 2"/>
          <p:cNvSpPr>
            <a:spLocks noGrp="1"/>
          </p:cNvSpPr>
          <p:nvPr>
            <p:ph idx="1"/>
          </p:nvPr>
        </p:nvSpPr>
        <p:spPr/>
        <p:txBody>
          <a:bodyPr/>
          <a:lstStyle/>
          <a:p>
            <a:pPr>
              <a:spcAft>
                <a:spcPts val="600"/>
              </a:spcAft>
            </a:pPr>
            <a:r>
              <a:rPr lang="cs-CZ" dirty="0" smtClean="0"/>
              <a:t>Korelace</a:t>
            </a:r>
          </a:p>
          <a:p>
            <a:pPr lvl="2"/>
            <a:r>
              <a:rPr lang="cs-CZ" dirty="0" smtClean="0"/>
              <a:t>vzájemný vztah mezi znaky či veličinami</a:t>
            </a:r>
          </a:p>
          <a:p>
            <a:pPr lvl="2"/>
            <a:r>
              <a:rPr lang="cs-CZ" dirty="0" smtClean="0"/>
              <a:t>korelační koeficient může nabývat hodnot od −1 až po +1</a:t>
            </a:r>
          </a:p>
          <a:p>
            <a:pPr lvl="2"/>
            <a:r>
              <a:rPr lang="cs-CZ" dirty="0" smtClean="0"/>
              <a:t>perfektní korelace je rovna +1</a:t>
            </a:r>
          </a:p>
          <a:p>
            <a:pPr lvl="2"/>
            <a:r>
              <a:rPr lang="cs-CZ" dirty="0" smtClean="0"/>
              <a:t>čím bližší vztah dvou veličin, tím vyšší míra korelace</a:t>
            </a:r>
          </a:p>
          <a:p>
            <a:pPr lvl="2"/>
            <a:endParaRPr lang="cs-CZ" dirty="0" smtClean="0"/>
          </a:p>
          <a:p>
            <a:r>
              <a:rPr lang="cs-CZ" dirty="0" smtClean="0">
                <a:latin typeface="Lucida Sans Unicode" pitchFamily="34" charset="0"/>
              </a:rPr>
              <a:t>Časová osa</a:t>
            </a:r>
          </a:p>
          <a:p>
            <a:pPr lvl="2"/>
            <a:r>
              <a:rPr lang="cs-CZ" dirty="0" smtClean="0"/>
              <a:t>sledujeme pohyb a vývoj veličin v závislosti na čase</a:t>
            </a:r>
          </a:p>
          <a:p>
            <a:pPr lvl="2"/>
            <a:r>
              <a:rPr lang="cs-CZ" dirty="0" smtClean="0"/>
              <a:t>důležité při odhalování:</a:t>
            </a:r>
          </a:p>
          <a:p>
            <a:pPr lvl="3"/>
            <a:r>
              <a:rPr lang="cs-CZ" dirty="0" smtClean="0"/>
              <a:t>trendů</a:t>
            </a:r>
          </a:p>
          <a:p>
            <a:pPr lvl="3"/>
            <a:r>
              <a:rPr lang="cs-CZ" dirty="0" smtClean="0"/>
              <a:t>sezónností</a:t>
            </a:r>
          </a:p>
          <a:p>
            <a:pPr lvl="3"/>
            <a:r>
              <a:rPr lang="cs-CZ" dirty="0" smtClean="0"/>
              <a:t>klíčových momentů</a:t>
            </a:r>
          </a:p>
          <a:p>
            <a:pPr lvl="3"/>
            <a:r>
              <a:rPr lang="cs-CZ" dirty="0" smtClean="0"/>
              <a:t>amplitud</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latin typeface="Lucida Sans Unicode" pitchFamily="34" charset="0"/>
              </a:rPr>
              <a:t>Prezentace výsledků analýzy</a:t>
            </a:r>
            <a:endParaRPr lang="cs-CZ" dirty="0"/>
          </a:p>
        </p:txBody>
      </p:sp>
      <p:sp>
        <p:nvSpPr>
          <p:cNvPr id="3" name="Zástupný symbol pro obsah 2"/>
          <p:cNvSpPr>
            <a:spLocks noGrp="1"/>
          </p:cNvSpPr>
          <p:nvPr>
            <p:ph idx="1"/>
          </p:nvPr>
        </p:nvSpPr>
        <p:spPr/>
        <p:txBody>
          <a:bodyPr/>
          <a:lstStyle/>
          <a:p>
            <a:r>
              <a:rPr lang="cs-CZ" dirty="0" smtClean="0"/>
              <a:t>Vizualizace</a:t>
            </a:r>
          </a:p>
          <a:p>
            <a:pPr lvl="1"/>
            <a:r>
              <a:rPr lang="cs-CZ" dirty="0" smtClean="0"/>
              <a:t>grafy:</a:t>
            </a:r>
          </a:p>
          <a:p>
            <a:pPr lvl="2"/>
            <a:r>
              <a:rPr lang="cs-CZ" dirty="0" smtClean="0"/>
              <a:t>plošné – </a:t>
            </a:r>
            <a:r>
              <a:rPr lang="cs-CZ" dirty="0" err="1" smtClean="0"/>
              <a:t>spider</a:t>
            </a:r>
            <a:r>
              <a:rPr lang="cs-CZ" dirty="0" smtClean="0"/>
              <a:t>, koláče, mapy, …</a:t>
            </a:r>
          </a:p>
          <a:p>
            <a:pPr lvl="2"/>
            <a:r>
              <a:rPr lang="cs-CZ" dirty="0" smtClean="0"/>
              <a:t>sloupcové – poměry, průměry, …</a:t>
            </a:r>
          </a:p>
          <a:p>
            <a:pPr lvl="1"/>
            <a:r>
              <a:rPr lang="cs-CZ" dirty="0" smtClean="0"/>
              <a:t>diagramy</a:t>
            </a:r>
          </a:p>
          <a:p>
            <a:pPr lvl="1"/>
            <a:r>
              <a:rPr lang="cs-CZ" dirty="0" smtClean="0"/>
              <a:t>tabulky</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Druhy analýz</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dirty="0"/>
          </a:p>
        </p:txBody>
      </p:sp>
      <p:sp>
        <p:nvSpPr>
          <p:cNvPr id="3" name="Content Placeholder 2"/>
          <p:cNvSpPr>
            <a:spLocks noGrp="1"/>
          </p:cNvSpPr>
          <p:nvPr>
            <p:ph idx="1"/>
          </p:nvPr>
        </p:nvSpPr>
        <p:spPr/>
        <p:txBody>
          <a:bodyPr/>
          <a:lstStyle/>
          <a:p>
            <a:endParaRPr lang="cs-CZ" dirty="0" smtClean="0"/>
          </a:p>
          <a:p>
            <a:endParaRPr lang="cs-CZ" dirty="0"/>
          </a:p>
        </p:txBody>
      </p:sp>
      <p:pic>
        <p:nvPicPr>
          <p:cNvPr id="4" name="Picture 4"/>
          <p:cNvPicPr>
            <a:picLocks noChangeAspect="1" noChangeArrowheads="1"/>
          </p:cNvPicPr>
          <p:nvPr/>
        </p:nvPicPr>
        <p:blipFill>
          <a:blip r:embed="rId2" cstate="print"/>
          <a:srcRect/>
          <a:stretch>
            <a:fillRect/>
          </a:stretch>
        </p:blipFill>
        <p:spPr bwMode="auto">
          <a:xfrm>
            <a:off x="0" y="0"/>
            <a:ext cx="9144000" cy="68627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2818</TotalTime>
  <Words>1701</Words>
  <Application>Microsoft Office PowerPoint</Application>
  <PresentationFormat>Předvádění na obrazovce (4:3)</PresentationFormat>
  <Paragraphs>324</Paragraphs>
  <Slides>41</Slides>
  <Notes>2</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41</vt:i4>
      </vt:variant>
    </vt:vector>
  </HeadingPairs>
  <TitlesOfParts>
    <vt:vector size="46" baseType="lpstr">
      <vt:lpstr>Arial</vt:lpstr>
      <vt:lpstr>Lucida Sans Unicode</vt:lpstr>
      <vt:lpstr>Wingdings</vt:lpstr>
      <vt:lpstr>Blank</vt:lpstr>
      <vt:lpstr>1_Blank</vt:lpstr>
      <vt:lpstr>Informační průmysl 2011</vt:lpstr>
      <vt:lpstr>Informační průmysl - obsah</vt:lpstr>
      <vt:lpstr>Analytický postup</vt:lpstr>
      <vt:lpstr>Strukturování analytických problémů</vt:lpstr>
      <vt:lpstr>Analýza dat</vt:lpstr>
      <vt:lpstr>Analýza dat</vt:lpstr>
      <vt:lpstr>Prezentace výsledků analýzy</vt:lpstr>
      <vt:lpstr>Druhy analýz</vt:lpstr>
      <vt:lpstr>Snímek 9</vt:lpstr>
      <vt:lpstr>Analytické metody</vt:lpstr>
      <vt:lpstr>SWOT</vt:lpstr>
      <vt:lpstr>SWOT</vt:lpstr>
      <vt:lpstr>SW část - interní prostředí firmy</vt:lpstr>
      <vt:lpstr>OT část - externí prostředí</vt:lpstr>
      <vt:lpstr>SWOT</vt:lpstr>
      <vt:lpstr>Plnění SWOT matice</vt:lpstr>
      <vt:lpstr>Závěrečná fáze SWOT - uplatnění</vt:lpstr>
      <vt:lpstr>Příklad </vt:lpstr>
      <vt:lpstr>Rozšířená SWOT</vt:lpstr>
      <vt:lpstr>TOWS</vt:lpstr>
      <vt:lpstr>BCG</vt:lpstr>
      <vt:lpstr>BCG analýza</vt:lpstr>
      <vt:lpstr>BCG analýza</vt:lpstr>
      <vt:lpstr>BCG analýza</vt:lpstr>
      <vt:lpstr>Další</vt:lpstr>
      <vt:lpstr>Matice přežití</vt:lpstr>
      <vt:lpstr>Analýza konkurenčních hypotéz</vt:lpstr>
      <vt:lpstr>Kroky analýzy</vt:lpstr>
      <vt:lpstr>Analýza konkurenčních hypotéz</vt:lpstr>
      <vt:lpstr>Analýza konkurenčních hypotéz</vt:lpstr>
      <vt:lpstr>Kontrola</vt:lpstr>
      <vt:lpstr>Prognózy</vt:lpstr>
      <vt:lpstr>Prognózy / forecasting</vt:lpstr>
      <vt:lpstr>Technika scénáře</vt:lpstr>
      <vt:lpstr>Scénáře - postup</vt:lpstr>
      <vt:lpstr>Postup vytváření scénářů</vt:lpstr>
      <vt:lpstr>Delfská metoda</vt:lpstr>
      <vt:lpstr>Brainstorming</vt:lpstr>
      <vt:lpstr>Shrnutí analytických metod</vt:lpstr>
      <vt:lpstr>Vhodnost použití</vt:lpstr>
      <vt:lpstr>Snímek 41</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Petik</cp:lastModifiedBy>
  <cp:revision>171</cp:revision>
  <dcterms:created xsi:type="dcterms:W3CDTF">2010-09-06T12:20:12Z</dcterms:created>
  <dcterms:modified xsi:type="dcterms:W3CDTF">2011-11-17T23:17:35Z</dcterms:modified>
</cp:coreProperties>
</file>