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70" r:id="rId2"/>
  </p:sldMasterIdLst>
  <p:notesMasterIdLst>
    <p:notesMasterId r:id="rId44"/>
  </p:notesMasterIdLst>
  <p:handoutMasterIdLst>
    <p:handoutMasterId r:id="rId45"/>
  </p:handoutMasterIdLst>
  <p:sldIdLst>
    <p:sldId id="259" r:id="rId3"/>
    <p:sldId id="273" r:id="rId4"/>
    <p:sldId id="471" r:id="rId5"/>
    <p:sldId id="509" r:id="rId6"/>
    <p:sldId id="472" r:id="rId7"/>
    <p:sldId id="473" r:id="rId8"/>
    <p:sldId id="474" r:id="rId9"/>
    <p:sldId id="480" r:id="rId10"/>
    <p:sldId id="481" r:id="rId11"/>
    <p:sldId id="482" r:id="rId12"/>
    <p:sldId id="510" r:id="rId13"/>
    <p:sldId id="483" r:id="rId14"/>
    <p:sldId id="484" r:id="rId15"/>
    <p:sldId id="485" r:id="rId16"/>
    <p:sldId id="486" r:id="rId17"/>
    <p:sldId id="487" r:id="rId18"/>
    <p:sldId id="488" r:id="rId19"/>
    <p:sldId id="489" r:id="rId20"/>
    <p:sldId id="490" r:id="rId21"/>
    <p:sldId id="491" r:id="rId22"/>
    <p:sldId id="511" r:id="rId23"/>
    <p:sldId id="493" r:id="rId24"/>
    <p:sldId id="494" r:id="rId25"/>
    <p:sldId id="495" r:id="rId26"/>
    <p:sldId id="512" r:id="rId27"/>
    <p:sldId id="496" r:id="rId28"/>
    <p:sldId id="475" r:id="rId29"/>
    <p:sldId id="476" r:id="rId30"/>
    <p:sldId id="477" r:id="rId31"/>
    <p:sldId id="478" r:id="rId32"/>
    <p:sldId id="479" r:id="rId33"/>
    <p:sldId id="508" r:id="rId34"/>
    <p:sldId id="497" r:id="rId35"/>
    <p:sldId id="498" r:id="rId36"/>
    <p:sldId id="499" r:id="rId37"/>
    <p:sldId id="500" r:id="rId38"/>
    <p:sldId id="501" r:id="rId39"/>
    <p:sldId id="502" r:id="rId40"/>
    <p:sldId id="507" r:id="rId41"/>
    <p:sldId id="506" r:id="rId42"/>
    <p:sldId id="505" r:id="rId43"/>
  </p:sldIdLst>
  <p:sldSz cx="9144000" cy="6858000" type="screen4x3"/>
  <p:notesSz cx="7086600" cy="9410700"/>
  <p:embeddedFontLst>
    <p:embeddedFont>
      <p:font typeface="Lucida Sans Unicode" pitchFamily="34" charset="0"/>
      <p:regular r:id="rId46"/>
    </p:embeddedFont>
  </p:embeddedFont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828"/>
    <a:srgbClr val="F1F1F1"/>
    <a:srgbClr val="FAE600"/>
    <a:srgbClr val="B4B4B4"/>
    <a:srgbClr val="FFD200"/>
    <a:srgbClr val="000000"/>
    <a:srgbClr val="646464"/>
    <a:srgbClr val="8080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855" autoAdjust="0"/>
    <p:restoredTop sz="81593" autoAdjust="0"/>
  </p:normalViewPr>
  <p:slideViewPr>
    <p:cSldViewPr>
      <p:cViewPr>
        <p:scale>
          <a:sx n="100" d="100"/>
          <a:sy n="100" d="100"/>
        </p:scale>
        <p:origin x="-1416" y="-198"/>
      </p:cViewPr>
      <p:guideLst>
        <p:guide orient="horz" pos="3430"/>
        <p:guide orient="horz" pos="952"/>
        <p:guide pos="636"/>
        <p:guide pos="5148"/>
      </p:guideLst>
    </p:cSldViewPr>
  </p:slideViewPr>
  <p:notesTextViewPr>
    <p:cViewPr>
      <p:scale>
        <a:sx n="100" d="100"/>
        <a:sy n="100" d="100"/>
      </p:scale>
      <p:origin x="0" y="0"/>
    </p:cViewPr>
  </p:notesTextViewPr>
  <p:sorterViewPr>
    <p:cViewPr>
      <p:scale>
        <a:sx n="50" d="100"/>
        <a:sy n="50" d="100"/>
      </p:scale>
      <p:origin x="0" y="0"/>
    </p:cViewPr>
  </p:sorterViewPr>
  <p:notesViewPr>
    <p:cSldViewPr>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font" Target="fonts/font1.fntdata"/><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viewProps" Target="viewProps.xml"/><Relationship Id="rId8" Type="http://schemas.openxmlformats.org/officeDocument/2006/relationships/slide" Target="slides/slide6.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9638" name="Rectangle 6"/>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69639" name="Rectangle 7"/>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69640" name="Rectangle 8"/>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74984DEF-64B7-4B0D-9CAD-88AC71C7ACA2}" type="slidenum">
              <a:rPr lang="en-US" sz="1100">
                <a:cs typeface="Arial" charset="0"/>
              </a:rPr>
              <a:pPr/>
              <a:t>‹#›</a:t>
            </a:fld>
            <a:endParaRPr lang="en-US" sz="1100">
              <a:cs typeface="Arial" charset="0"/>
            </a:endParaRPr>
          </a:p>
        </p:txBody>
      </p:sp>
      <p:pic>
        <p:nvPicPr>
          <p:cNvPr id="69641" name="Picture 9" descr="logo_tagblack"/>
          <p:cNvPicPr>
            <a:picLocks noChangeAspect="1" noChangeArrowheads="1"/>
          </p:cNvPicPr>
          <p:nvPr/>
        </p:nvPicPr>
        <p:blipFill>
          <a:blip r:embed="rId2" cstate="print"/>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6" name="Rectangle 4"/>
          <p:cNvSpPr>
            <a:spLocks noGrp="1" noRot="1" noChangeAspect="1"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708025" y="4470400"/>
            <a:ext cx="5670550"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200" name="Rectangle 8"/>
          <p:cNvSpPr>
            <a:spLocks noChangeArrowheads="1"/>
          </p:cNvSpPr>
          <p:nvPr/>
        </p:nvSpPr>
        <p:spPr bwMode="auto">
          <a:xfrm>
            <a:off x="158750" y="9136063"/>
            <a:ext cx="1289050" cy="144462"/>
          </a:xfrm>
          <a:prstGeom prst="rect">
            <a:avLst/>
          </a:prstGeom>
          <a:noFill/>
          <a:ln w="9525">
            <a:noFill/>
            <a:miter lim="800000"/>
            <a:headEnd/>
            <a:tailEnd/>
          </a:ln>
          <a:effectLst/>
        </p:spPr>
        <p:txBody>
          <a:bodyPr lIns="0" tIns="0" rIns="0" bIns="0"/>
          <a:lstStyle/>
          <a:p>
            <a:r>
              <a:rPr lang="en-US" sz="1100">
                <a:cs typeface="Arial" charset="0"/>
              </a:rPr>
              <a:t>May 22, 2008</a:t>
            </a:r>
          </a:p>
        </p:txBody>
      </p:sp>
      <p:sp>
        <p:nvSpPr>
          <p:cNvPr id="8201" name="Rectangle 9"/>
          <p:cNvSpPr>
            <a:spLocks noChangeArrowheads="1"/>
          </p:cNvSpPr>
          <p:nvPr/>
        </p:nvSpPr>
        <p:spPr bwMode="auto">
          <a:xfrm>
            <a:off x="2481263" y="9136063"/>
            <a:ext cx="2057400" cy="196850"/>
          </a:xfrm>
          <a:prstGeom prst="rect">
            <a:avLst/>
          </a:prstGeom>
          <a:noFill/>
          <a:ln w="9525">
            <a:noFill/>
            <a:miter lim="800000"/>
            <a:headEnd/>
            <a:tailEnd/>
          </a:ln>
          <a:effectLst/>
        </p:spPr>
        <p:txBody>
          <a:bodyPr lIns="0" tIns="0" rIns="0" bIns="0"/>
          <a:lstStyle/>
          <a:p>
            <a:r>
              <a:rPr lang="en-US" sz="1100">
                <a:cs typeface="Arial" charset="0"/>
              </a:rPr>
              <a:t>Presentation title</a:t>
            </a:r>
          </a:p>
        </p:txBody>
      </p:sp>
      <p:sp>
        <p:nvSpPr>
          <p:cNvPr id="8202" name="Rectangle 10"/>
          <p:cNvSpPr>
            <a:spLocks noChangeArrowheads="1"/>
          </p:cNvSpPr>
          <p:nvPr/>
        </p:nvSpPr>
        <p:spPr bwMode="auto">
          <a:xfrm>
            <a:off x="1635125" y="9136063"/>
            <a:ext cx="663575" cy="196850"/>
          </a:xfrm>
          <a:prstGeom prst="rect">
            <a:avLst/>
          </a:prstGeom>
          <a:noFill/>
          <a:ln w="9525">
            <a:noFill/>
            <a:miter lim="800000"/>
            <a:headEnd/>
            <a:tailEnd/>
          </a:ln>
          <a:effectLst/>
        </p:spPr>
        <p:txBody>
          <a:bodyPr lIns="0" tIns="0" rIns="0" bIns="0"/>
          <a:lstStyle/>
          <a:p>
            <a:r>
              <a:rPr lang="en-US" sz="1100">
                <a:cs typeface="Arial" charset="0"/>
              </a:rPr>
              <a:t>Page </a:t>
            </a:r>
            <a:fld id="{FA5FCB97-0EDB-4471-BEA3-C3A3F240EE22}" type="slidenum">
              <a:rPr lang="en-US" sz="1100">
                <a:cs typeface="Arial" charset="0"/>
              </a:rPr>
              <a:pPr/>
              <a:t>‹#›</a:t>
            </a:fld>
            <a:endParaRPr lang="en-US" sz="1100">
              <a:cs typeface="Arial" charset="0"/>
            </a:endParaRPr>
          </a:p>
        </p:txBody>
      </p:sp>
      <p:pic>
        <p:nvPicPr>
          <p:cNvPr id="8203" name="Picture 11" descr="logo_tagblack"/>
          <p:cNvPicPr>
            <a:picLocks noChangeAspect="1" noChangeArrowheads="1"/>
          </p:cNvPicPr>
          <p:nvPr/>
        </p:nvPicPr>
        <p:blipFill>
          <a:blip r:embed="rId2"/>
          <a:srcRect/>
          <a:stretch>
            <a:fillRect/>
          </a:stretch>
        </p:blipFill>
        <p:spPr bwMode="auto">
          <a:xfrm>
            <a:off x="5462588" y="8953500"/>
            <a:ext cx="1485900" cy="333375"/>
          </a:xfrm>
          <a:prstGeom prst="rect">
            <a:avLst/>
          </a:prstGeom>
          <a:noFill/>
        </p:spPr>
      </p:pic>
    </p:spTree>
  </p:cSld>
  <p:clrMap bg1="lt1" tx1="dk1" bg2="lt2" tx2="dk2" accent1="accent1" accent2="accent2" accent3="accent3" accent4="accent4" accent5="accent5" accent6="accent6" hlink="hlink" folHlink="folHlink"/>
  <p:notesStyle>
    <a:lvl1pPr algn="l" rtl="0" fontAlgn="base">
      <a:spcBef>
        <a:spcPct val="30000"/>
      </a:spcBef>
      <a:spcAft>
        <a:spcPct val="0"/>
      </a:spcAft>
      <a:buClr>
        <a:srgbClr val="FFD200"/>
      </a:buClr>
      <a:buSzPct val="75000"/>
      <a:buFont typeface="Arial" charset="0"/>
      <a:defRPr sz="1200" kern="1200">
        <a:solidFill>
          <a:schemeClr val="tx1"/>
        </a:solidFill>
        <a:latin typeface="Arial" charset="0"/>
        <a:ea typeface="+mn-ea"/>
        <a:cs typeface="+mn-cs"/>
      </a:defRPr>
    </a:lvl1pPr>
    <a:lvl2pPr marL="1588" indent="179388"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2pPr>
    <a:lvl3pPr marL="360363" indent="1905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3pPr>
    <a:lvl4pPr marL="723900" indent="177800"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4pPr>
    <a:lvl5pPr marL="1081088" indent="176213" algn="l" rtl="0" fontAlgn="base">
      <a:spcBef>
        <a:spcPct val="30000"/>
      </a:spcBef>
      <a:spcAft>
        <a:spcPct val="0"/>
      </a:spcAft>
      <a:buClr>
        <a:srgbClr val="FFD200"/>
      </a:buClr>
      <a:buSzPct val="75000"/>
      <a:buFont typeface="Arial" charset="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Rot="1" noChangeAspect="1" noChangeArrowheads="1" noTextEdit="1"/>
          </p:cNvSpPr>
          <p:nvPr>
            <p:ph type="sldImg"/>
          </p:nvPr>
        </p:nvSpPr>
        <p:spPr>
          <a:ln/>
        </p:spPr>
      </p:sp>
      <p:sp>
        <p:nvSpPr>
          <p:cNvPr id="237571" name="Rectangle 3"/>
          <p:cNvSpPr>
            <a:spLocks noGrp="1" noChangeArrowheads="1"/>
          </p:cNvSpPr>
          <p:nvPr>
            <p:ph type="body" idx="1"/>
          </p:nvPr>
        </p:nvSpPr>
        <p:spPr/>
        <p:txBody>
          <a:bodyPr/>
          <a:lstStyle/>
          <a:p>
            <a:pPr>
              <a:lnSpc>
                <a:spcPct val="90000"/>
              </a:lnSpc>
            </a:pPr>
            <a:r>
              <a:rPr lang="en-GB" sz="1000"/>
              <a:t>For information on applying this template onto existing presentations, refer to the notes on slide 2 of this presentation.</a:t>
            </a:r>
          </a:p>
          <a:p>
            <a:pPr>
              <a:lnSpc>
                <a:spcPct val="90000"/>
              </a:lnSpc>
            </a:pPr>
            <a:r>
              <a:rPr lang="en-GB" sz="1000"/>
              <a:t>The Input area of the Beam can be customized to reflect the content of the</a:t>
            </a:r>
            <a:br>
              <a:rPr lang="en-GB" sz="1000"/>
            </a:br>
            <a:r>
              <a:rPr lang="en-GB" sz="1000"/>
              <a:t>presentation. The Input area is an AutoShape with a picture fill. To change this, ensure you have the image you wish to use (ideally a </a:t>
            </a:r>
            <a:r>
              <a:rPr lang="en-GB" sz="1000" b="1"/>
              <a:t>.jpg</a:t>
            </a:r>
            <a:r>
              <a:rPr lang="en-GB" sz="1000"/>
              <a:t> or a </a:t>
            </a:r>
            <a:r>
              <a:rPr lang="en-GB" sz="1000" b="1"/>
              <a:t>.png</a:t>
            </a:r>
            <a:r>
              <a:rPr lang="en-GB" sz="1000"/>
              <a:t> file) in an accessible folder. The image should have a ratio of 1:1 to ensure it does not appear distorted.</a:t>
            </a:r>
          </a:p>
          <a:p>
            <a:pPr>
              <a:lnSpc>
                <a:spcPct val="90000"/>
              </a:lnSpc>
            </a:pPr>
            <a:r>
              <a:rPr lang="en-GB" sz="1000"/>
              <a:t>Acceptable images for importing into the Input area of the Beam are the three approved graphics (lines), and black and white photography or illustrations which follow the principles laid out on </a:t>
            </a:r>
            <a:r>
              <a:rPr lang="en-GB" sz="1000" i="1"/>
              <a:t>The Branding Zone. </a:t>
            </a:r>
            <a:r>
              <a:rPr lang="en-GB" sz="1000"/>
              <a:t>Color images should never be imported into this area.</a:t>
            </a:r>
          </a:p>
          <a:p>
            <a:pPr>
              <a:lnSpc>
                <a:spcPct val="90000"/>
              </a:lnSpc>
            </a:pPr>
            <a:r>
              <a:rPr lang="en-GB" sz="1000"/>
              <a:t>To create a thank you slide with a picture in the Input area of the Beam, duplicate this master slide and create a new master slide. If using the graphic on the title slide the same should be used on the thank you slide. If using a picture in the Input area of the Beam in the title slide, the same or different but related picture can be used on the thank you slide. </a:t>
            </a:r>
          </a:p>
          <a:p>
            <a:pPr>
              <a:lnSpc>
                <a:spcPct val="90000"/>
              </a:lnSpc>
            </a:pPr>
            <a:r>
              <a:rPr lang="en-GB" sz="1000"/>
              <a:t>Customize the Input area of the Beam as described below. </a:t>
            </a:r>
          </a:p>
          <a:p>
            <a:pPr lvl="1">
              <a:lnSpc>
                <a:spcPct val="90000"/>
              </a:lnSpc>
            </a:pPr>
            <a:r>
              <a:rPr lang="en-GB" sz="1000"/>
              <a:t>Click on the </a:t>
            </a:r>
            <a:r>
              <a:rPr lang="en-GB" sz="1000" b="1"/>
              <a:t>View</a:t>
            </a:r>
            <a:r>
              <a:rPr lang="en-GB" sz="1000"/>
              <a:t> tab from the menu bar and select </a:t>
            </a:r>
            <a:r>
              <a:rPr lang="en-GB" sz="1000" b="1"/>
              <a:t>Master&gt;Slide Master</a:t>
            </a:r>
          </a:p>
          <a:p>
            <a:pPr lvl="1">
              <a:lnSpc>
                <a:spcPct val="90000"/>
              </a:lnSpc>
            </a:pPr>
            <a:r>
              <a:rPr lang="en-GB" sz="1000"/>
              <a:t>Right-click on the Input graphic and select </a:t>
            </a:r>
            <a:r>
              <a:rPr lang="en-GB" sz="1000" b="1"/>
              <a:t>Format AutoShape</a:t>
            </a:r>
          </a:p>
          <a:p>
            <a:pPr lvl="1">
              <a:lnSpc>
                <a:spcPct val="90000"/>
              </a:lnSpc>
            </a:pPr>
            <a:r>
              <a:rPr lang="en-GB" sz="1000"/>
              <a:t>From the </a:t>
            </a:r>
            <a:r>
              <a:rPr lang="en-GB" sz="1000" b="1"/>
              <a:t>Fill</a:t>
            </a:r>
            <a:r>
              <a:rPr lang="en-GB" sz="1000"/>
              <a:t> menu, under the </a:t>
            </a:r>
            <a:r>
              <a:rPr lang="en-GB" sz="1000" b="1"/>
              <a:t>Color and Lines</a:t>
            </a:r>
            <a:r>
              <a:rPr lang="en-GB" sz="1000"/>
              <a:t> tab, click on the drop-down arrow next to </a:t>
            </a:r>
            <a:r>
              <a:rPr lang="en-GB" sz="1000" b="1"/>
              <a:t>Color</a:t>
            </a:r>
            <a:r>
              <a:rPr lang="en-GB" sz="1000"/>
              <a:t> and select the </a:t>
            </a:r>
            <a:r>
              <a:rPr lang="en-GB" sz="1000" b="1"/>
              <a:t>Fill Effects</a:t>
            </a:r>
            <a:r>
              <a:rPr lang="en-GB" sz="1000"/>
              <a:t> menu</a:t>
            </a:r>
          </a:p>
          <a:p>
            <a:pPr lvl="1">
              <a:lnSpc>
                <a:spcPct val="90000"/>
              </a:lnSpc>
            </a:pPr>
            <a:r>
              <a:rPr lang="en-GB" sz="1000"/>
              <a:t>From the </a:t>
            </a:r>
            <a:r>
              <a:rPr lang="en-GB" sz="1000" b="1"/>
              <a:t>Picture</a:t>
            </a:r>
            <a:r>
              <a:rPr lang="en-GB" sz="1000"/>
              <a:t> tab, click on </a:t>
            </a:r>
            <a:r>
              <a:rPr lang="en-GB" sz="1000" b="1"/>
              <a:t>Select Picture</a:t>
            </a:r>
            <a:r>
              <a:rPr lang="en-GB" sz="1000"/>
              <a:t>. Navigate to the folder containing the image you wish to insert in the Input area. Highlight the image and tick the </a:t>
            </a:r>
            <a:r>
              <a:rPr lang="en-GB" sz="1000" b="1"/>
              <a:t>Lock picture aspect ratio</a:t>
            </a:r>
            <a:r>
              <a:rPr lang="en-GB" sz="1000"/>
              <a:t> box. Click on </a:t>
            </a:r>
            <a:r>
              <a:rPr lang="en-GB" sz="1000" b="1"/>
              <a:t>OK</a:t>
            </a:r>
            <a:r>
              <a:rPr lang="en-GB" sz="1000"/>
              <a:t>.</a:t>
            </a:r>
          </a:p>
          <a:p>
            <a:pPr lvl="1">
              <a:lnSpc>
                <a:spcPct val="90000"/>
              </a:lnSpc>
            </a:pPr>
            <a:r>
              <a:rPr lang="en-GB" sz="1000"/>
              <a:t>You can now preview the image before continuing. If you are happy with how it looks, click </a:t>
            </a:r>
            <a:r>
              <a:rPr lang="en-GB" sz="1000" b="1"/>
              <a:t>Ok</a:t>
            </a:r>
            <a:r>
              <a:rPr lang="en-GB" sz="1000"/>
              <a:t> to continue. Otherwise, repeat the process until you are happy with your selected image</a:t>
            </a:r>
          </a:p>
          <a:p>
            <a:pPr lvl="1">
              <a:lnSpc>
                <a:spcPct val="90000"/>
              </a:lnSpc>
            </a:pPr>
            <a:r>
              <a:rPr lang="en-GB" sz="1000"/>
              <a:t>To exit from </a:t>
            </a:r>
            <a:r>
              <a:rPr lang="en-GB" sz="1000" b="1"/>
              <a:t>Master View</a:t>
            </a:r>
            <a:r>
              <a:rPr lang="en-GB" sz="1000"/>
              <a:t>, click on </a:t>
            </a:r>
            <a:r>
              <a:rPr lang="en-GB" sz="1000" b="1"/>
              <a:t>View&gt;Normal</a:t>
            </a:r>
            <a:r>
              <a:rPr lang="en-GB" sz="1000"/>
              <a:t>. The change you made to the Input graphic should now be visible on the title slide</a:t>
            </a:r>
            <a:endParaRPr lang="en-US" sz="10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r>
              <a:rPr lang="en-GB"/>
              <a:t>It is possible to apply this template to exiting presentations.</a:t>
            </a:r>
          </a:p>
          <a:p>
            <a:pPr lvl="1" indent="177800"/>
            <a:r>
              <a:rPr lang="en-GB"/>
              <a:t>Have the latest presentation template open</a:t>
            </a:r>
          </a:p>
          <a:p>
            <a:pPr lvl="1" indent="177800"/>
            <a:r>
              <a:rPr lang="en-GB"/>
              <a:t>Click on the </a:t>
            </a:r>
            <a:r>
              <a:rPr lang="en-GB" b="1"/>
              <a:t>View</a:t>
            </a:r>
            <a:r>
              <a:rPr lang="en-GB"/>
              <a:t> tab and select </a:t>
            </a:r>
            <a:r>
              <a:rPr lang="en-GB" b="1"/>
              <a:t>Normal </a:t>
            </a:r>
            <a:endParaRPr lang="en-GB"/>
          </a:p>
          <a:p>
            <a:pPr lvl="1" indent="177800"/>
            <a:r>
              <a:rPr lang="en-GB"/>
              <a:t>Delete all unwanted slides</a:t>
            </a:r>
          </a:p>
          <a:p>
            <a:pPr lvl="1" indent="177800"/>
            <a:r>
              <a:rPr lang="en-GB"/>
              <a:t>Click on the </a:t>
            </a:r>
            <a:r>
              <a:rPr lang="en-GB" b="1"/>
              <a:t>Insert</a:t>
            </a:r>
            <a:r>
              <a:rPr lang="en-GB"/>
              <a:t> tab from the menu bar and select </a:t>
            </a:r>
            <a:r>
              <a:rPr lang="en-GB" b="1"/>
              <a:t>Slides from Files</a:t>
            </a:r>
          </a:p>
          <a:p>
            <a:pPr lvl="1" indent="177800"/>
            <a:r>
              <a:rPr lang="en-GB"/>
              <a:t>Click on </a:t>
            </a:r>
            <a:r>
              <a:rPr lang="en-GB" b="1"/>
              <a:t>Browse</a:t>
            </a:r>
            <a:r>
              <a:rPr lang="en-GB"/>
              <a:t>. Navigate to the presentation you wish to update with the new template. Highlight the presentation and click </a:t>
            </a:r>
            <a:r>
              <a:rPr lang="en-GB" b="1"/>
              <a:t>Open</a:t>
            </a:r>
            <a:r>
              <a:rPr lang="en-GB"/>
              <a:t> </a:t>
            </a:r>
          </a:p>
          <a:p>
            <a:pPr lvl="1" indent="177800"/>
            <a:r>
              <a:rPr lang="en-GB"/>
              <a:t>Wait for the slides from the presentation to load and click on </a:t>
            </a:r>
            <a:r>
              <a:rPr lang="en-GB" b="1"/>
              <a:t>Insert All</a:t>
            </a:r>
            <a:r>
              <a:rPr lang="en-GB"/>
              <a:t>. Then click </a:t>
            </a:r>
            <a:r>
              <a:rPr lang="en-GB" b="1"/>
              <a:t>Close</a:t>
            </a:r>
          </a:p>
          <a:p>
            <a:pPr lvl="1" indent="177800"/>
            <a:r>
              <a:rPr lang="en-GB"/>
              <a:t>Check the inserted slides to ensure that the most appropriate master slide has been used on each slide </a:t>
            </a:r>
          </a:p>
          <a:p>
            <a:pPr lvl="1" indent="177800"/>
            <a:r>
              <a:rPr lang="en-GB"/>
              <a:t>To change the master applied to a slide select the slide you wish to apply a different master to then click on the </a:t>
            </a:r>
            <a:r>
              <a:rPr lang="en-GB" b="1"/>
              <a:t>Format</a:t>
            </a:r>
            <a:r>
              <a:rPr lang="en-GB"/>
              <a:t> tab from the menu bar and select </a:t>
            </a:r>
            <a:r>
              <a:rPr lang="en-GB" b="1"/>
              <a:t>Slide Design</a:t>
            </a:r>
          </a:p>
          <a:p>
            <a:pPr lvl="1" indent="177800"/>
            <a:r>
              <a:rPr lang="en-GB"/>
              <a:t>From the </a:t>
            </a:r>
            <a:r>
              <a:rPr lang="en-GB" b="1"/>
              <a:t>Used in This Presentation</a:t>
            </a:r>
            <a:r>
              <a:rPr lang="en-GB"/>
              <a:t> section choose the master you wish to apply to the slide and hover over it to reveal a drop-down arrow. Click on the arrow and select </a:t>
            </a:r>
            <a:r>
              <a:rPr lang="en-GB" b="1"/>
              <a:t>Apply to Selected Slides</a:t>
            </a:r>
          </a:p>
          <a:p>
            <a:r>
              <a:rPr lang="en-GB"/>
              <a:t>It is important to thoroughly check the presentation to ensure that no further formatting is needed.</a:t>
            </a: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hasCustomPrompt="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dirty="0" smtClean="0"/>
              <a:t>  </a:t>
            </a:r>
            <a:r>
              <a:rPr lang="en-US" dirty="0" smtClean="0"/>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59113" y="3457575"/>
            <a:ext cx="5541962" cy="908050"/>
          </a:xfrm>
          <a:prstGeom prst="rect">
            <a:avLst/>
          </a:prstGeom>
        </p:spPr>
        <p:txBody>
          <a:bodyPr tIns="0"/>
          <a:lstStyle>
            <a:lvl1pPr>
              <a:defRPr sz="4400"/>
            </a:lvl1pPr>
          </a:lstStyle>
          <a:p>
            <a:endParaRPr lang="en-US" dirty="0"/>
          </a:p>
        </p:txBody>
      </p:sp>
      <p:sp>
        <p:nvSpPr>
          <p:cNvPr id="3075" name="Rectangle 3"/>
          <p:cNvSpPr>
            <a:spLocks noGrp="1" noChangeArrowheads="1"/>
          </p:cNvSpPr>
          <p:nvPr>
            <p:ph type="subTitle" idx="1"/>
          </p:nvPr>
        </p:nvSpPr>
        <p:spPr>
          <a:xfrm>
            <a:off x="3062288" y="4653136"/>
            <a:ext cx="5541962" cy="720552"/>
          </a:xfrm>
        </p:spPr>
        <p:txBody>
          <a:bodyPr/>
          <a:lstStyle>
            <a:lvl1pPr marL="0" indent="0">
              <a:lnSpc>
                <a:spcPct val="85000"/>
              </a:lnSpc>
              <a:buFont typeface="Arial" charset="0"/>
              <a:buNone/>
              <a:defRPr sz="1600"/>
            </a:lvl1pPr>
          </a:lstStyle>
          <a:p>
            <a:endParaRPr lang="en-US" dirty="0"/>
          </a:p>
        </p:txBody>
      </p:sp>
      <p:pic>
        <p:nvPicPr>
          <p:cNvPr id="1026" name="Picture 2"/>
          <p:cNvPicPr>
            <a:picLocks noChangeAspect="1" noChangeArrowheads="1"/>
          </p:cNvPicPr>
          <p:nvPr userDrawn="1"/>
        </p:nvPicPr>
        <p:blipFill>
          <a:blip r:embed="rId2" cstate="print"/>
          <a:srcRect/>
          <a:stretch>
            <a:fillRect/>
          </a:stretch>
        </p:blipFill>
        <p:spPr bwMode="auto">
          <a:xfrm>
            <a:off x="3077264" y="5569454"/>
            <a:ext cx="2170212" cy="1171914"/>
          </a:xfrm>
          <a:prstGeom prst="rect">
            <a:avLst/>
          </a:prstGeom>
          <a:noFill/>
          <a:ln w="9525">
            <a:noFill/>
            <a:miter lim="800000"/>
            <a:headEnd/>
            <a:tailEnd/>
          </a:ln>
        </p:spPr>
      </p:pic>
      <p:pic>
        <p:nvPicPr>
          <p:cNvPr id="1028" name="Picture 4"/>
          <p:cNvPicPr>
            <a:picLocks noChangeAspect="1" noChangeArrowheads="1"/>
          </p:cNvPicPr>
          <p:nvPr userDrawn="1"/>
        </p:nvPicPr>
        <p:blipFill>
          <a:blip r:embed="rId3" cstate="print"/>
          <a:srcRect/>
          <a:stretch>
            <a:fillRect/>
          </a:stretch>
        </p:blipFill>
        <p:spPr bwMode="auto">
          <a:xfrm rot="10800000" flipV="1">
            <a:off x="0" y="1329466"/>
            <a:ext cx="8604448" cy="947405"/>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a:prstGeom prst="rect">
            <a:avLst/>
          </a:prstGeo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lIns="0"/>
          <a:lstStyle>
            <a:lvl1pPr algn="l">
              <a:defRPr sz="4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200025"/>
            <a:ext cx="7560841" cy="863600"/>
          </a:xfrm>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1"/>
            <a:ext cx="8222431" cy="874984"/>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2575" y="200025"/>
            <a:ext cx="2057400" cy="5732463"/>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5613" y="200025"/>
            <a:ext cx="6024562" cy="57324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media/image2.png"/><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7544" y="188641"/>
            <a:ext cx="8222431" cy="874984"/>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2011</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sp>
        <p:nvSpPr>
          <p:cNvPr id="1036" name="Line 12"/>
          <p:cNvSpPr>
            <a:spLocks noChangeShapeType="1"/>
          </p:cNvSpPr>
          <p:nvPr/>
        </p:nvSpPr>
        <p:spPr bwMode="auto">
          <a:xfrm>
            <a:off x="467545" y="187796"/>
            <a:ext cx="8208912" cy="12230"/>
          </a:xfrm>
          <a:prstGeom prst="line">
            <a:avLst/>
          </a:prstGeom>
          <a:noFill/>
          <a:ln w="6350">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7546630" y="6381328"/>
            <a:ext cx="1143000" cy="342900"/>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sp>
        <p:nvSpPr>
          <p:cNvPr id="1034" name="Line 10"/>
          <p:cNvSpPr>
            <a:spLocks noChangeShapeType="1"/>
          </p:cNvSpPr>
          <p:nvPr/>
        </p:nvSpPr>
        <p:spPr bwMode="auto">
          <a:xfrm>
            <a:off x="455613" y="1052736"/>
            <a:ext cx="8229600" cy="0"/>
          </a:xfrm>
          <a:prstGeom prst="line">
            <a:avLst/>
          </a:prstGeom>
          <a:ln w="19050">
            <a:solidFill>
              <a:srgbClr val="DC2828">
                <a:alpha val="80000"/>
              </a:srgbClr>
            </a:solidFill>
            <a:headEnd/>
            <a:tailEnd/>
          </a:ln>
          <a:effectLst>
            <a:outerShdw blurRad="50800" dist="38100" dir="5400000" algn="t" rotWithShape="0">
              <a:prstClr val="black">
                <a:alpha val="40000"/>
              </a:prstClr>
            </a:outerShdw>
          </a:effectLst>
        </p:spPr>
        <p:style>
          <a:lnRef idx="1">
            <a:schemeClr val="accent4"/>
          </a:lnRef>
          <a:fillRef idx="0">
            <a:schemeClr val="accent4"/>
          </a:fillRef>
          <a:effectRef idx="0">
            <a:schemeClr val="accent4"/>
          </a:effectRef>
          <a:fontRef idx="minor">
            <a:schemeClr val="tx1"/>
          </a:fontRef>
        </p:style>
        <p:txBody>
          <a:bodyPr wrap="none" anchor="ctr"/>
          <a:lstStyle/>
          <a:p>
            <a:endParaRPr lang="en-US"/>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5471592" y="620689"/>
            <a:ext cx="3672408" cy="288031"/>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69" r:id="rId4"/>
    <p:sldLayoutId id="2147483661" r:id="rId5"/>
    <p:sldLayoutId id="2147483662" r:id="rId6"/>
    <p:sldLayoutId id="2147483663" r:id="rId7"/>
    <p:sldLayoutId id="2147483664" r:id="rId8"/>
    <p:sldLayoutId id="2147483665" r:id="rId9"/>
    <p:sldLayoutId id="2147483666" r:id="rId10"/>
    <p:sldLayoutId id="2147483667" r:id="rId11"/>
    <p:sldLayoutId id="2147483668"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bg2">
            <a:lumMod val="75000"/>
          </a:schemeClr>
        </a:buClr>
        <a:buSzPct val="75000"/>
        <a:buFont typeface="Arial" pitchFamily="34"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bg2">
            <a:lumMod val="75000"/>
          </a:schemeClr>
        </a:buClr>
        <a:buSzPct val="75000"/>
        <a:buFont typeface="Arial" pitchFamily="34"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bg2">
            <a:lumMod val="75000"/>
          </a:schemeClr>
        </a:buClr>
        <a:buSzPct val="75000"/>
        <a:buFont typeface="Arial" pitchFamily="34"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bg2">
            <a:lumMod val="75000"/>
          </a:schemeClr>
        </a:buClr>
        <a:buSzPct val="75000"/>
        <a:buFont typeface="Arial" pitchFamily="34"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1027" name="Rectangle 3"/>
          <p:cNvSpPr>
            <a:spLocks noGrp="1" noChangeArrowheads="1"/>
          </p:cNvSpPr>
          <p:nvPr>
            <p:ph type="body" idx="1"/>
          </p:nvPr>
        </p:nvSpPr>
        <p:spPr bwMode="auto">
          <a:xfrm>
            <a:off x="455613" y="1412875"/>
            <a:ext cx="8234362" cy="4519613"/>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2" name="Rectangle 8"/>
          <p:cNvSpPr>
            <a:spLocks noChangeArrowheads="1"/>
          </p:cNvSpPr>
          <p:nvPr/>
        </p:nvSpPr>
        <p:spPr bwMode="auto">
          <a:xfrm>
            <a:off x="2784475" y="6419850"/>
            <a:ext cx="2057400" cy="196850"/>
          </a:xfrm>
          <a:prstGeom prst="rect">
            <a:avLst/>
          </a:prstGeom>
          <a:noFill/>
          <a:ln w="9525">
            <a:noFill/>
            <a:miter lim="800000"/>
            <a:headEnd/>
            <a:tailEnd/>
          </a:ln>
          <a:effectLst/>
        </p:spPr>
        <p:txBody>
          <a:bodyPr lIns="0" tIns="0" rIns="0" bIns="0"/>
          <a:lstStyle/>
          <a:p>
            <a:r>
              <a:rPr lang="cs-CZ" sz="1100" dirty="0" smtClean="0">
                <a:solidFill>
                  <a:srgbClr val="000000"/>
                </a:solidFill>
                <a:cs typeface="Arial" charset="0"/>
              </a:rPr>
              <a:t>Informační průmysl 2011</a:t>
            </a:r>
            <a:endParaRPr lang="en-US" sz="1100" dirty="0">
              <a:solidFill>
                <a:srgbClr val="000000"/>
              </a:solidFill>
              <a:cs typeface="Arial" charset="0"/>
            </a:endParaRPr>
          </a:p>
        </p:txBody>
      </p:sp>
      <p:sp>
        <p:nvSpPr>
          <p:cNvPr id="1033" name="Rectangle 9"/>
          <p:cNvSpPr>
            <a:spLocks noChangeArrowheads="1"/>
          </p:cNvSpPr>
          <p:nvPr/>
        </p:nvSpPr>
        <p:spPr bwMode="auto">
          <a:xfrm>
            <a:off x="457200" y="6419850"/>
            <a:ext cx="663575" cy="196850"/>
          </a:xfrm>
          <a:prstGeom prst="rect">
            <a:avLst/>
          </a:prstGeom>
          <a:noFill/>
          <a:ln w="9525">
            <a:noFill/>
            <a:miter lim="800000"/>
            <a:headEnd/>
            <a:tailEnd/>
          </a:ln>
          <a:effectLst/>
        </p:spPr>
        <p:txBody>
          <a:bodyPr lIns="0" tIns="0" rIns="0" bIns="0"/>
          <a:lstStyle/>
          <a:p>
            <a:r>
              <a:rPr lang="en-US" sz="1100">
                <a:solidFill>
                  <a:srgbClr val="000000"/>
                </a:solidFill>
                <a:cs typeface="Arial" charset="0"/>
              </a:rPr>
              <a:t>Page </a:t>
            </a:r>
            <a:fld id="{92377386-EE50-4FE3-9EAA-3F82571A0486}" type="slidenum">
              <a:rPr lang="en-US" sz="1100">
                <a:solidFill>
                  <a:srgbClr val="000000"/>
                </a:solidFill>
                <a:cs typeface="Arial" charset="0"/>
              </a:rPr>
              <a:pPr/>
              <a:t>‹#›</a:t>
            </a:fld>
            <a:endParaRPr lang="en-US" sz="1100">
              <a:solidFill>
                <a:srgbClr val="000000"/>
              </a:solidFill>
              <a:cs typeface="Arial" charset="0"/>
            </a:endParaRPr>
          </a:p>
        </p:txBody>
      </p:sp>
      <p:sp>
        <p:nvSpPr>
          <p:cNvPr id="1035" name="Line 11"/>
          <p:cNvSpPr>
            <a:spLocks noChangeShapeType="1"/>
          </p:cNvSpPr>
          <p:nvPr/>
        </p:nvSpPr>
        <p:spPr bwMode="auto">
          <a:xfrm>
            <a:off x="455613" y="6243638"/>
            <a:ext cx="8229600" cy="0"/>
          </a:xfrm>
          <a:prstGeom prst="line">
            <a:avLst/>
          </a:prstGeom>
          <a:noFill/>
          <a:ln w="3175">
            <a:solidFill>
              <a:srgbClr val="646464"/>
            </a:solidFill>
            <a:round/>
            <a:headEnd/>
            <a:tailEnd/>
          </a:ln>
          <a:effectLst/>
        </p:spPr>
        <p:txBody>
          <a:bodyPr wrap="none" anchor="ctr"/>
          <a:lstStyle/>
          <a:p>
            <a:endParaRPr lang="en-US"/>
          </a:p>
        </p:txBody>
      </p:sp>
      <p:pic>
        <p:nvPicPr>
          <p:cNvPr id="2050" name="Picture 2"/>
          <p:cNvPicPr>
            <a:picLocks noChangeAspect="1" noChangeArrowheads="1"/>
          </p:cNvPicPr>
          <p:nvPr userDrawn="1"/>
        </p:nvPicPr>
        <p:blipFill>
          <a:blip r:embed="rId14" cstate="print"/>
          <a:srcRect/>
          <a:stretch>
            <a:fillRect/>
          </a:stretch>
        </p:blipFill>
        <p:spPr bwMode="auto">
          <a:xfrm>
            <a:off x="251520" y="404664"/>
            <a:ext cx="2160240" cy="648072"/>
          </a:xfrm>
          <a:prstGeom prst="rect">
            <a:avLst/>
          </a:prstGeom>
          <a:noFill/>
          <a:ln w="9525">
            <a:noFill/>
            <a:miter lim="800000"/>
            <a:headEnd/>
            <a:tailEnd/>
          </a:ln>
        </p:spPr>
      </p:pic>
      <p:sp>
        <p:nvSpPr>
          <p:cNvPr id="12" name="Rectangle 8"/>
          <p:cNvSpPr>
            <a:spLocks noChangeArrowheads="1"/>
          </p:cNvSpPr>
          <p:nvPr userDrawn="1"/>
        </p:nvSpPr>
        <p:spPr bwMode="auto">
          <a:xfrm>
            <a:off x="6543840" y="6356196"/>
            <a:ext cx="1250855" cy="434898"/>
          </a:xfrm>
          <a:prstGeom prst="rect">
            <a:avLst/>
          </a:prstGeom>
          <a:noFill/>
          <a:ln w="9525">
            <a:noFill/>
            <a:miter lim="800000"/>
            <a:headEnd/>
            <a:tailEnd/>
          </a:ln>
          <a:effectLst/>
        </p:spPr>
        <p:txBody>
          <a:bodyPr lIns="0" tIns="0" rIns="0" bIns="0"/>
          <a:lstStyle/>
          <a:p>
            <a:r>
              <a:rPr lang="cs-CZ" sz="1000" dirty="0" smtClean="0">
                <a:solidFill>
                  <a:srgbClr val="000000"/>
                </a:solidFill>
                <a:cs typeface="Arial" charset="0"/>
              </a:rPr>
              <a:t>Petr</a:t>
            </a:r>
            <a:r>
              <a:rPr lang="cs-CZ" sz="1000" baseline="0" dirty="0" smtClean="0">
                <a:solidFill>
                  <a:srgbClr val="000000"/>
                </a:solidFill>
                <a:cs typeface="Arial" charset="0"/>
              </a:rPr>
              <a:t> Šmejkal, 43262@</a:t>
            </a:r>
            <a:r>
              <a:rPr lang="cs-CZ" sz="1000" baseline="0" dirty="0" err="1" smtClean="0">
                <a:solidFill>
                  <a:srgbClr val="000000"/>
                </a:solidFill>
                <a:cs typeface="Arial" charset="0"/>
              </a:rPr>
              <a:t>muni.cz</a:t>
            </a:r>
            <a:endParaRPr lang="en-US" sz="1000" dirty="0">
              <a:solidFill>
                <a:srgbClr val="000000"/>
              </a:solidFill>
              <a:cs typeface="Arial" charset="0"/>
            </a:endParaRPr>
          </a:p>
        </p:txBody>
      </p:sp>
      <p:pic>
        <p:nvPicPr>
          <p:cNvPr id="15" name="Picture 4"/>
          <p:cNvPicPr>
            <a:picLocks noChangeAspect="1" noChangeArrowheads="1"/>
          </p:cNvPicPr>
          <p:nvPr userDrawn="1"/>
        </p:nvPicPr>
        <p:blipFill>
          <a:blip r:embed="rId15" cstate="print"/>
          <a:srcRect/>
          <a:stretch>
            <a:fillRect/>
          </a:stretch>
        </p:blipFill>
        <p:spPr bwMode="auto">
          <a:xfrm rot="10800000" flipH="1" flipV="1">
            <a:off x="2717276" y="1700809"/>
            <a:ext cx="6426724" cy="50405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4" r:id="rId1"/>
    <p:sldLayoutId id="2147483671" r:id="rId2"/>
    <p:sldLayoutId id="2147483672" r:id="rId3"/>
    <p:sldLayoutId id="2147483673"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Lst>
  <p:timing>
    <p:tnLst>
      <p:par>
        <p:cTn id="1" dur="indefinite" restart="never" nodeType="tmRoot"/>
      </p:par>
    </p:tnLst>
  </p:timing>
  <p:txStyles>
    <p:titleStyle>
      <a:lvl1pPr algn="l" rtl="0" eaLnBrk="1" fontAlgn="base" hangingPunct="1">
        <a:lnSpc>
          <a:spcPct val="85000"/>
        </a:lnSpc>
        <a:spcBef>
          <a:spcPct val="0"/>
        </a:spcBef>
        <a:spcAft>
          <a:spcPct val="0"/>
        </a:spcAft>
        <a:defRPr sz="3000" b="1">
          <a:solidFill>
            <a:srgbClr val="646464"/>
          </a:solidFill>
          <a:latin typeface="+mj-lt"/>
          <a:ea typeface="+mj-ea"/>
          <a:cs typeface="+mj-cs"/>
        </a:defRPr>
      </a:lvl1pPr>
      <a:lvl2pPr algn="l" rtl="0" eaLnBrk="1" fontAlgn="base" hangingPunct="1">
        <a:lnSpc>
          <a:spcPct val="85000"/>
        </a:lnSpc>
        <a:spcBef>
          <a:spcPct val="0"/>
        </a:spcBef>
        <a:spcAft>
          <a:spcPct val="0"/>
        </a:spcAft>
        <a:defRPr sz="3000" b="1">
          <a:solidFill>
            <a:srgbClr val="646464"/>
          </a:solidFill>
          <a:latin typeface="Arial" charset="0"/>
        </a:defRPr>
      </a:lvl2pPr>
      <a:lvl3pPr algn="l" rtl="0" eaLnBrk="1" fontAlgn="base" hangingPunct="1">
        <a:lnSpc>
          <a:spcPct val="85000"/>
        </a:lnSpc>
        <a:spcBef>
          <a:spcPct val="0"/>
        </a:spcBef>
        <a:spcAft>
          <a:spcPct val="0"/>
        </a:spcAft>
        <a:defRPr sz="3000" b="1">
          <a:solidFill>
            <a:srgbClr val="646464"/>
          </a:solidFill>
          <a:latin typeface="Arial" charset="0"/>
        </a:defRPr>
      </a:lvl3pPr>
      <a:lvl4pPr algn="l" rtl="0" eaLnBrk="1" fontAlgn="base" hangingPunct="1">
        <a:lnSpc>
          <a:spcPct val="85000"/>
        </a:lnSpc>
        <a:spcBef>
          <a:spcPct val="0"/>
        </a:spcBef>
        <a:spcAft>
          <a:spcPct val="0"/>
        </a:spcAft>
        <a:defRPr sz="3000" b="1">
          <a:solidFill>
            <a:srgbClr val="646464"/>
          </a:solidFill>
          <a:latin typeface="Arial" charset="0"/>
        </a:defRPr>
      </a:lvl4pPr>
      <a:lvl5pPr algn="l" rtl="0" eaLnBrk="1" fontAlgn="base" hangingPunct="1">
        <a:lnSpc>
          <a:spcPct val="85000"/>
        </a:lnSpc>
        <a:spcBef>
          <a:spcPct val="0"/>
        </a:spcBef>
        <a:spcAft>
          <a:spcPct val="0"/>
        </a:spcAft>
        <a:defRPr sz="3000" b="1">
          <a:solidFill>
            <a:srgbClr val="646464"/>
          </a:solidFill>
          <a:latin typeface="Arial" charset="0"/>
        </a:defRPr>
      </a:lvl5pPr>
      <a:lvl6pPr marL="457200" algn="l" rtl="0" eaLnBrk="1" fontAlgn="base" hangingPunct="1">
        <a:lnSpc>
          <a:spcPct val="85000"/>
        </a:lnSpc>
        <a:spcBef>
          <a:spcPct val="0"/>
        </a:spcBef>
        <a:spcAft>
          <a:spcPct val="0"/>
        </a:spcAft>
        <a:defRPr sz="3000" b="1">
          <a:solidFill>
            <a:srgbClr val="646464"/>
          </a:solidFill>
          <a:latin typeface="Arial" charset="0"/>
        </a:defRPr>
      </a:lvl6pPr>
      <a:lvl7pPr marL="914400" algn="l" rtl="0" eaLnBrk="1" fontAlgn="base" hangingPunct="1">
        <a:lnSpc>
          <a:spcPct val="85000"/>
        </a:lnSpc>
        <a:spcBef>
          <a:spcPct val="0"/>
        </a:spcBef>
        <a:spcAft>
          <a:spcPct val="0"/>
        </a:spcAft>
        <a:defRPr sz="3000" b="1">
          <a:solidFill>
            <a:srgbClr val="646464"/>
          </a:solidFill>
          <a:latin typeface="Arial" charset="0"/>
        </a:defRPr>
      </a:lvl7pPr>
      <a:lvl8pPr marL="1371600" algn="l" rtl="0" eaLnBrk="1" fontAlgn="base" hangingPunct="1">
        <a:lnSpc>
          <a:spcPct val="85000"/>
        </a:lnSpc>
        <a:spcBef>
          <a:spcPct val="0"/>
        </a:spcBef>
        <a:spcAft>
          <a:spcPct val="0"/>
        </a:spcAft>
        <a:defRPr sz="3000" b="1">
          <a:solidFill>
            <a:srgbClr val="646464"/>
          </a:solidFill>
          <a:latin typeface="Arial" charset="0"/>
        </a:defRPr>
      </a:lvl8pPr>
      <a:lvl9pPr marL="1828800" algn="l" rtl="0" eaLnBrk="1" fontAlgn="base" hangingPunct="1">
        <a:lnSpc>
          <a:spcPct val="85000"/>
        </a:lnSpc>
        <a:spcBef>
          <a:spcPct val="0"/>
        </a:spcBef>
        <a:spcAft>
          <a:spcPct val="0"/>
        </a:spcAft>
        <a:defRPr sz="3000" b="1">
          <a:solidFill>
            <a:srgbClr val="646464"/>
          </a:solidFill>
          <a:latin typeface="Arial" charset="0"/>
        </a:defRPr>
      </a:lvl9pPr>
    </p:titleStyle>
    <p:bodyStyle>
      <a:lvl1pPr marL="360363" indent="-360363" algn="l" rtl="0" eaLnBrk="1" fontAlgn="base" hangingPunct="1">
        <a:spcBef>
          <a:spcPct val="20000"/>
        </a:spcBef>
        <a:spcAft>
          <a:spcPct val="0"/>
        </a:spcAft>
        <a:buClr>
          <a:schemeClr val="tx1">
            <a:lumMod val="50000"/>
          </a:schemeClr>
        </a:buClr>
        <a:buSzPct val="75000"/>
        <a:buFont typeface="Arial" charset="0"/>
        <a:buChar char="►"/>
        <a:defRPr sz="2400">
          <a:solidFill>
            <a:schemeClr val="accent1">
              <a:lumMod val="75000"/>
            </a:schemeClr>
          </a:solidFill>
          <a:latin typeface="+mn-lt"/>
          <a:ea typeface="+mn-ea"/>
          <a:cs typeface="+mn-cs"/>
        </a:defRPr>
      </a:lvl1pPr>
      <a:lvl2pPr marL="717550" indent="-355600" algn="l" rtl="0" eaLnBrk="1" fontAlgn="base" hangingPunct="1">
        <a:spcBef>
          <a:spcPct val="20000"/>
        </a:spcBef>
        <a:spcAft>
          <a:spcPct val="0"/>
        </a:spcAft>
        <a:buClr>
          <a:schemeClr val="tx1">
            <a:lumMod val="50000"/>
          </a:schemeClr>
        </a:buClr>
        <a:buSzPct val="75000"/>
        <a:buFont typeface="Arial" charset="0"/>
        <a:buChar char="►"/>
        <a:defRPr sz="2000">
          <a:solidFill>
            <a:schemeClr val="accent1">
              <a:lumMod val="75000"/>
            </a:schemeClr>
          </a:solidFill>
          <a:latin typeface="+mn-lt"/>
        </a:defRPr>
      </a:lvl2pPr>
      <a:lvl3pPr marL="1081088" indent="-361950" algn="l" rtl="0" eaLnBrk="1" fontAlgn="base" hangingPunct="1">
        <a:spcBef>
          <a:spcPct val="20000"/>
        </a:spcBef>
        <a:spcAft>
          <a:spcPct val="0"/>
        </a:spcAft>
        <a:buClr>
          <a:schemeClr val="tx1">
            <a:lumMod val="50000"/>
          </a:schemeClr>
        </a:buClr>
        <a:buSzPct val="75000"/>
        <a:buFont typeface="Arial" charset="0"/>
        <a:buChar char="►"/>
        <a:defRPr>
          <a:solidFill>
            <a:schemeClr val="accent1">
              <a:lumMod val="75000"/>
            </a:schemeClr>
          </a:solidFill>
          <a:latin typeface="+mn-lt"/>
        </a:defRPr>
      </a:lvl3pPr>
      <a:lvl4pPr marL="1441450" indent="-358775"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4pPr>
      <a:lvl5pPr marL="1800225" indent="-357188" algn="l" rtl="0" eaLnBrk="1" fontAlgn="base" hangingPunct="1">
        <a:spcBef>
          <a:spcPct val="20000"/>
        </a:spcBef>
        <a:spcAft>
          <a:spcPct val="0"/>
        </a:spcAft>
        <a:buClr>
          <a:schemeClr val="tx1">
            <a:lumMod val="50000"/>
          </a:schemeClr>
        </a:buClr>
        <a:buSzPct val="75000"/>
        <a:buFont typeface="Arial" charset="0"/>
        <a:buChar char="►"/>
        <a:defRPr sz="1600">
          <a:solidFill>
            <a:schemeClr val="accent1">
              <a:lumMod val="75000"/>
            </a:schemeClr>
          </a:solidFill>
          <a:latin typeface="+mn-lt"/>
        </a:defRPr>
      </a:lvl5pPr>
      <a:lvl6pPr marL="22574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6pPr>
      <a:lvl7pPr marL="27146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7pPr>
      <a:lvl8pPr marL="31718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8pPr>
      <a:lvl9pPr marL="3629025" indent="-357188" algn="l" rtl="0" eaLnBrk="1" fontAlgn="base" hangingPunct="1">
        <a:spcBef>
          <a:spcPct val="20000"/>
        </a:spcBef>
        <a:spcAft>
          <a:spcPct val="0"/>
        </a:spcAft>
        <a:buClr>
          <a:srgbClr val="FFD200"/>
        </a:buClr>
        <a:buSzPct val="75000"/>
        <a:buFont typeface="Arial" charset="0"/>
        <a:buChar char="►"/>
        <a:defRPr sz="1600">
          <a:solidFill>
            <a:srgbClr val="646464"/>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p:cNvSpPr>
            <a:spLocks noGrp="1" noChangeArrowheads="1"/>
          </p:cNvSpPr>
          <p:nvPr>
            <p:ph type="ctrTitle"/>
          </p:nvPr>
        </p:nvSpPr>
        <p:spPr/>
        <p:txBody>
          <a:bodyPr/>
          <a:lstStyle/>
          <a:p>
            <a:r>
              <a:rPr lang="cs-CZ" dirty="0" smtClean="0"/>
              <a:t>Informační průmysl</a:t>
            </a:r>
            <a:br>
              <a:rPr lang="cs-CZ" dirty="0" smtClean="0"/>
            </a:br>
            <a:r>
              <a:rPr lang="cs-CZ" sz="2800" dirty="0" smtClean="0"/>
              <a:t>2011</a:t>
            </a:r>
            <a:endParaRPr lang="en-US" dirty="0"/>
          </a:p>
        </p:txBody>
      </p:sp>
      <p:sp>
        <p:nvSpPr>
          <p:cNvPr id="15366" name="Rectangle 6"/>
          <p:cNvSpPr>
            <a:spLocks noGrp="1" noChangeArrowheads="1"/>
          </p:cNvSpPr>
          <p:nvPr>
            <p:ph type="subTitle" idx="1"/>
          </p:nvPr>
        </p:nvSpPr>
        <p:spPr/>
        <p:txBody>
          <a:bodyPr/>
          <a:lstStyle/>
          <a:p>
            <a:r>
              <a:rPr lang="cs-CZ" dirty="0" smtClean="0"/>
              <a:t>Petr Šmejkal</a:t>
            </a:r>
          </a:p>
          <a:p>
            <a:r>
              <a:rPr lang="cs-CZ" dirty="0" smtClean="0"/>
              <a:t>43262@mail.</a:t>
            </a:r>
            <a:r>
              <a:rPr lang="cs-CZ" dirty="0" err="1" smtClean="0"/>
              <a:t>muni.cz</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Analytické metody</a:t>
            </a:r>
            <a:endParaRPr lang="cs-CZ" dirty="0"/>
          </a:p>
        </p:txBody>
      </p:sp>
      <p:sp>
        <p:nvSpPr>
          <p:cNvPr id="3" name="Zástupný symbol pro obsah 2"/>
          <p:cNvSpPr>
            <a:spLocks noGrp="1"/>
          </p:cNvSpPr>
          <p:nvPr>
            <p:ph idx="1"/>
          </p:nvPr>
        </p:nvSpPr>
        <p:spPr/>
        <p:txBody>
          <a:bodyPr/>
          <a:lstStyle/>
          <a:p>
            <a:pPr>
              <a:buNone/>
            </a:pPr>
            <a:r>
              <a:rPr lang="cs-CZ" b="1" dirty="0" smtClean="0"/>
              <a:t>Použití při CI:</a:t>
            </a:r>
          </a:p>
          <a:p>
            <a:pPr>
              <a:buNone/>
            </a:pPr>
            <a:endParaRPr lang="cs-CZ" sz="800" b="1" dirty="0" smtClean="0"/>
          </a:p>
          <a:p>
            <a:r>
              <a:rPr lang="cs-CZ" b="1" dirty="0" err="1" smtClean="0"/>
              <a:t>Competitor</a:t>
            </a:r>
            <a:r>
              <a:rPr lang="cs-CZ" b="1" dirty="0" smtClean="0"/>
              <a:t> </a:t>
            </a:r>
            <a:r>
              <a:rPr lang="cs-CZ" b="1" dirty="0" err="1" smtClean="0"/>
              <a:t>profiles</a:t>
            </a:r>
            <a:r>
              <a:rPr lang="cs-CZ" b="1" dirty="0" smtClean="0"/>
              <a:t>: 88.9%</a:t>
            </a:r>
          </a:p>
          <a:p>
            <a:r>
              <a:rPr lang="cs-CZ" b="1" dirty="0" err="1" smtClean="0"/>
              <a:t>Financial</a:t>
            </a:r>
            <a:r>
              <a:rPr lang="cs-CZ" b="1" dirty="0" smtClean="0"/>
              <a:t> </a:t>
            </a:r>
            <a:r>
              <a:rPr lang="cs-CZ" b="1" dirty="0" err="1" smtClean="0"/>
              <a:t>analysis</a:t>
            </a:r>
            <a:r>
              <a:rPr lang="cs-CZ" b="1" dirty="0" smtClean="0"/>
              <a:t>: 72.1%</a:t>
            </a:r>
          </a:p>
          <a:p>
            <a:r>
              <a:rPr lang="cs-CZ" b="1" dirty="0" smtClean="0"/>
              <a:t>SWOT </a:t>
            </a:r>
            <a:r>
              <a:rPr lang="cs-CZ" b="1" dirty="0" err="1" smtClean="0"/>
              <a:t>analysis</a:t>
            </a:r>
            <a:r>
              <a:rPr lang="cs-CZ" b="1" dirty="0" smtClean="0"/>
              <a:t>: 55.2%</a:t>
            </a:r>
          </a:p>
          <a:p>
            <a:r>
              <a:rPr lang="cs-CZ" dirty="0" err="1" smtClean="0"/>
              <a:t>Scenario</a:t>
            </a:r>
            <a:r>
              <a:rPr lang="cs-CZ" dirty="0" smtClean="0"/>
              <a:t> </a:t>
            </a:r>
            <a:r>
              <a:rPr lang="cs-CZ" dirty="0" err="1" smtClean="0"/>
              <a:t>development</a:t>
            </a:r>
            <a:r>
              <a:rPr lang="cs-CZ" dirty="0" smtClean="0"/>
              <a:t>: 53.8%</a:t>
            </a:r>
          </a:p>
          <a:p>
            <a:r>
              <a:rPr lang="cs-CZ" dirty="0" err="1" smtClean="0"/>
              <a:t>Win</a:t>
            </a:r>
            <a:r>
              <a:rPr lang="cs-CZ" dirty="0" smtClean="0"/>
              <a:t>/</a:t>
            </a:r>
            <a:r>
              <a:rPr lang="cs-CZ" dirty="0" err="1" smtClean="0"/>
              <a:t>loss</a:t>
            </a:r>
            <a:r>
              <a:rPr lang="cs-CZ" dirty="0" smtClean="0"/>
              <a:t> </a:t>
            </a:r>
            <a:r>
              <a:rPr lang="cs-CZ" dirty="0" err="1" smtClean="0"/>
              <a:t>analysis</a:t>
            </a:r>
            <a:r>
              <a:rPr lang="cs-CZ" dirty="0" smtClean="0"/>
              <a:t>: 40.4%</a:t>
            </a:r>
          </a:p>
          <a:p>
            <a:r>
              <a:rPr lang="cs-CZ" dirty="0" err="1" smtClean="0"/>
              <a:t>War</a:t>
            </a:r>
            <a:r>
              <a:rPr lang="cs-CZ" dirty="0" smtClean="0"/>
              <a:t> </a:t>
            </a:r>
            <a:r>
              <a:rPr lang="cs-CZ" dirty="0" err="1" smtClean="0"/>
              <a:t>gaming</a:t>
            </a:r>
            <a:r>
              <a:rPr lang="cs-CZ" dirty="0" smtClean="0"/>
              <a:t>: 27.5%</a:t>
            </a:r>
          </a:p>
          <a:p>
            <a:r>
              <a:rPr lang="cs-CZ" dirty="0" err="1" smtClean="0"/>
              <a:t>Cojoint</a:t>
            </a:r>
            <a:r>
              <a:rPr lang="cs-CZ" dirty="0" smtClean="0"/>
              <a:t> </a:t>
            </a:r>
            <a:r>
              <a:rPr lang="cs-CZ" dirty="0" err="1" smtClean="0"/>
              <a:t>analysis</a:t>
            </a:r>
            <a:r>
              <a:rPr lang="cs-CZ" dirty="0" smtClean="0"/>
              <a:t>: 25.5%</a:t>
            </a:r>
          </a:p>
          <a:p>
            <a:r>
              <a:rPr lang="cs-CZ" dirty="0" err="1" smtClean="0"/>
              <a:t>Simulation</a:t>
            </a:r>
            <a:r>
              <a:rPr lang="cs-CZ" dirty="0" smtClean="0"/>
              <a:t>/modeling: 25%</a:t>
            </a:r>
            <a:endParaRPr lang="cs-CZ"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SWOT</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SWOT</a:t>
            </a:r>
            <a:endParaRPr lang="cs-CZ" dirty="0"/>
          </a:p>
        </p:txBody>
      </p:sp>
      <p:sp>
        <p:nvSpPr>
          <p:cNvPr id="3" name="Zástupný symbol pro obsah 2"/>
          <p:cNvSpPr>
            <a:spLocks noGrp="1"/>
          </p:cNvSpPr>
          <p:nvPr>
            <p:ph idx="1"/>
          </p:nvPr>
        </p:nvSpPr>
        <p:spPr/>
        <p:txBody>
          <a:bodyPr/>
          <a:lstStyle/>
          <a:p>
            <a:r>
              <a:rPr lang="cs-CZ" dirty="0" smtClean="0"/>
              <a:t>nejčastěji užívaná metoda, jedna z nejefektivnějších</a:t>
            </a:r>
          </a:p>
          <a:p>
            <a:r>
              <a:rPr lang="en-US" dirty="0" smtClean="0"/>
              <a:t>strengths, weaknesses, opportunities, threats</a:t>
            </a:r>
            <a:endParaRPr lang="cs-CZ" dirty="0" smtClean="0"/>
          </a:p>
          <a:p>
            <a:r>
              <a:rPr lang="cs-CZ" dirty="0" smtClean="0"/>
              <a:t>požaduje nadhled a objektivitu</a:t>
            </a:r>
          </a:p>
          <a:p>
            <a:endParaRPr lang="cs-CZ" dirty="0"/>
          </a:p>
        </p:txBody>
      </p:sp>
      <p:pic>
        <p:nvPicPr>
          <p:cNvPr id="1026" name="Picture 2"/>
          <p:cNvPicPr>
            <a:picLocks noChangeAspect="1" noChangeArrowheads="1"/>
          </p:cNvPicPr>
          <p:nvPr/>
        </p:nvPicPr>
        <p:blipFill>
          <a:blip r:embed="rId2" cstate="print"/>
          <a:srcRect/>
          <a:stretch>
            <a:fillRect/>
          </a:stretch>
        </p:blipFill>
        <p:spPr bwMode="auto">
          <a:xfrm>
            <a:off x="1979712" y="2996952"/>
            <a:ext cx="4461352" cy="278834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SW část - interní prostředí firmy</a:t>
            </a:r>
            <a:endParaRPr lang="cs-CZ" dirty="0"/>
          </a:p>
        </p:txBody>
      </p:sp>
      <p:sp>
        <p:nvSpPr>
          <p:cNvPr id="3" name="Zástupný symbol pro obsah 2"/>
          <p:cNvSpPr>
            <a:spLocks noGrp="1"/>
          </p:cNvSpPr>
          <p:nvPr>
            <p:ph idx="1"/>
          </p:nvPr>
        </p:nvSpPr>
        <p:spPr/>
        <p:txBody>
          <a:bodyPr numCol="2"/>
          <a:lstStyle/>
          <a:p>
            <a:pPr>
              <a:lnSpc>
                <a:spcPct val="83000"/>
              </a:lnSpc>
            </a:pPr>
            <a:r>
              <a:rPr lang="cs-CZ" sz="1800" dirty="0" smtClean="0"/>
              <a:t>finanční sílu a zdraví firmy</a:t>
            </a:r>
          </a:p>
          <a:p>
            <a:pPr>
              <a:lnSpc>
                <a:spcPct val="83000"/>
              </a:lnSpc>
            </a:pPr>
            <a:r>
              <a:rPr lang="cs-CZ" sz="1800" dirty="0" smtClean="0"/>
              <a:t>míru její diverzifikace či naopak specializace</a:t>
            </a:r>
          </a:p>
          <a:p>
            <a:pPr>
              <a:lnSpc>
                <a:spcPct val="83000"/>
              </a:lnSpc>
            </a:pPr>
            <a:r>
              <a:rPr lang="cs-CZ" sz="1800" dirty="0" smtClean="0"/>
              <a:t>vlastnickou strukturu a její stabilitu</a:t>
            </a:r>
          </a:p>
          <a:p>
            <a:pPr>
              <a:lnSpc>
                <a:spcPct val="83000"/>
              </a:lnSpc>
            </a:pPr>
            <a:r>
              <a:rPr lang="cs-CZ" sz="1800" dirty="0" smtClean="0"/>
              <a:t>pozici v jednotlivých částech trhu</a:t>
            </a:r>
          </a:p>
          <a:p>
            <a:pPr>
              <a:lnSpc>
                <a:spcPct val="83000"/>
              </a:lnSpc>
            </a:pPr>
            <a:r>
              <a:rPr lang="cs-CZ" sz="1800" dirty="0" smtClean="0"/>
              <a:t>strukturu a stabilitu zadavatelů zakázek či zákazníků</a:t>
            </a:r>
          </a:p>
          <a:p>
            <a:pPr>
              <a:lnSpc>
                <a:spcPct val="83000"/>
              </a:lnSpc>
            </a:pPr>
            <a:r>
              <a:rPr lang="cs-CZ" sz="1800" dirty="0" smtClean="0"/>
              <a:t>míru flexibility</a:t>
            </a:r>
          </a:p>
          <a:p>
            <a:pPr>
              <a:lnSpc>
                <a:spcPct val="83000"/>
              </a:lnSpc>
            </a:pPr>
            <a:r>
              <a:rPr lang="cs-CZ" sz="1800" dirty="0" smtClean="0"/>
              <a:t>schopnost pronikat do nových segmentů</a:t>
            </a:r>
          </a:p>
          <a:p>
            <a:pPr>
              <a:lnSpc>
                <a:spcPct val="83000"/>
              </a:lnSpc>
            </a:pPr>
            <a:r>
              <a:rPr lang="cs-CZ" sz="1800" dirty="0" smtClean="0"/>
              <a:t>technickou a technologickou úroveň</a:t>
            </a:r>
          </a:p>
          <a:p>
            <a:pPr>
              <a:lnSpc>
                <a:spcPct val="83000"/>
              </a:lnSpc>
            </a:pPr>
            <a:r>
              <a:rPr lang="cs-CZ" sz="1800" dirty="0" smtClean="0"/>
              <a:t>složitost a účelnost organizační struktury</a:t>
            </a:r>
          </a:p>
          <a:p>
            <a:pPr>
              <a:lnSpc>
                <a:spcPct val="83000"/>
              </a:lnSpc>
            </a:pPr>
            <a:r>
              <a:rPr lang="cs-CZ" sz="1800" dirty="0" smtClean="0"/>
              <a:t>goodwill podniku</a:t>
            </a:r>
          </a:p>
          <a:p>
            <a:pPr>
              <a:lnSpc>
                <a:spcPct val="83000"/>
              </a:lnSpc>
            </a:pPr>
            <a:r>
              <a:rPr lang="cs-CZ" sz="1800" dirty="0" smtClean="0"/>
              <a:t>úroveň strategie rozvoje firmy</a:t>
            </a:r>
          </a:p>
          <a:p>
            <a:pPr>
              <a:lnSpc>
                <a:spcPct val="83000"/>
              </a:lnSpc>
            </a:pPr>
            <a:r>
              <a:rPr lang="cs-CZ" sz="1800" dirty="0" smtClean="0"/>
              <a:t>způsob získávání potenciálních investorů, účinnost akviziční činnosti</a:t>
            </a:r>
          </a:p>
          <a:p>
            <a:pPr>
              <a:lnSpc>
                <a:spcPct val="83000"/>
              </a:lnSpc>
            </a:pPr>
            <a:r>
              <a:rPr lang="cs-CZ" sz="1800" dirty="0" smtClean="0"/>
              <a:t>pozici firmy na trhu a v jeho jednotlivých částech (oborově i územně)</a:t>
            </a:r>
          </a:p>
          <a:p>
            <a:pPr>
              <a:lnSpc>
                <a:spcPct val="83000"/>
              </a:lnSpc>
            </a:pPr>
            <a:r>
              <a:rPr lang="cs-CZ" sz="1800" dirty="0" smtClean="0"/>
              <a:t>plynulost a komplexnost činností</a:t>
            </a:r>
          </a:p>
          <a:p>
            <a:pPr>
              <a:lnSpc>
                <a:spcPct val="83000"/>
              </a:lnSpc>
            </a:pPr>
            <a:r>
              <a:rPr lang="cs-CZ" sz="1800" dirty="0" smtClean="0"/>
              <a:t>celkovou výrobní kapacitu firmy (poměr vlastních prací a externích subdodávek)</a:t>
            </a:r>
          </a:p>
          <a:p>
            <a:pPr>
              <a:lnSpc>
                <a:spcPct val="83000"/>
              </a:lnSpc>
            </a:pPr>
            <a:r>
              <a:rPr lang="cs-CZ" sz="1800" dirty="0" smtClean="0"/>
              <a:t>úroveň subdodavatelských činností</a:t>
            </a:r>
          </a:p>
          <a:p>
            <a:pPr>
              <a:lnSpc>
                <a:spcPct val="83000"/>
              </a:lnSpc>
            </a:pPr>
            <a:r>
              <a:rPr lang="cs-CZ" sz="1800" dirty="0" smtClean="0"/>
              <a:t>technologickou úroveň činností</a:t>
            </a:r>
          </a:p>
          <a:p>
            <a:pPr>
              <a:lnSpc>
                <a:spcPct val="83000"/>
              </a:lnSpc>
            </a:pPr>
            <a:r>
              <a:rPr lang="cs-CZ" sz="1800" dirty="0" smtClean="0"/>
              <a:t>strojně mechanizační vybavení, </a:t>
            </a:r>
            <a:r>
              <a:rPr lang="cs-CZ" sz="1800" dirty="0" err="1" smtClean="0"/>
              <a:t>know</a:t>
            </a:r>
            <a:r>
              <a:rPr lang="cs-CZ" sz="1800" dirty="0" smtClean="0"/>
              <a:t>-</a:t>
            </a:r>
            <a:r>
              <a:rPr lang="cs-CZ" sz="1800" dirty="0" err="1" smtClean="0"/>
              <a:t>how</a:t>
            </a:r>
            <a:endParaRPr lang="cs-CZ" sz="1800" dirty="0" smtClean="0"/>
          </a:p>
          <a:p>
            <a:pPr>
              <a:lnSpc>
                <a:spcPct val="83000"/>
              </a:lnSpc>
            </a:pPr>
            <a:r>
              <a:rPr lang="cs-CZ" sz="1800" dirty="0" smtClean="0"/>
              <a:t>způsob a průběh financování a hospodářské výsledky</a:t>
            </a:r>
          </a:p>
          <a:p>
            <a:pPr>
              <a:lnSpc>
                <a:spcPct val="83000"/>
              </a:lnSpc>
            </a:pPr>
            <a:r>
              <a:rPr lang="cs-CZ" sz="1800" dirty="0" smtClean="0"/>
              <a:t>personální strukturu firmy, odbornost a dovednost zaměstnanců</a:t>
            </a:r>
          </a:p>
          <a:p>
            <a:endParaRPr lang="cs-CZ" sz="18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OT část - externí prostředí</a:t>
            </a:r>
            <a:endParaRPr lang="cs-CZ" dirty="0"/>
          </a:p>
        </p:txBody>
      </p:sp>
      <p:sp>
        <p:nvSpPr>
          <p:cNvPr id="3" name="Zástupný symbol pro obsah 2"/>
          <p:cNvSpPr>
            <a:spLocks noGrp="1"/>
          </p:cNvSpPr>
          <p:nvPr>
            <p:ph idx="1"/>
          </p:nvPr>
        </p:nvSpPr>
        <p:spPr/>
        <p:txBody>
          <a:bodyPr/>
          <a:lstStyle/>
          <a:p>
            <a:r>
              <a:rPr lang="cs-CZ" dirty="0" smtClean="0"/>
              <a:t>vztah investorů ke stavební firmě a jejich reakce na akviziční činnost</a:t>
            </a:r>
          </a:p>
          <a:p>
            <a:r>
              <a:rPr lang="cs-CZ" dirty="0" smtClean="0"/>
              <a:t>pozice vůči konkurenci</a:t>
            </a:r>
          </a:p>
          <a:p>
            <a:r>
              <a:rPr lang="cs-CZ" dirty="0" smtClean="0"/>
              <a:t>image a goodwill firmy směrem k investorům a širšímu okolí</a:t>
            </a:r>
          </a:p>
          <a:p>
            <a:r>
              <a:rPr lang="cs-CZ" dirty="0" smtClean="0"/>
              <a:t>dynamika a struktura investic ve vztahu k ekonomickému vývoji národního hospodářství</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SWOT</a:t>
            </a:r>
            <a:endParaRPr lang="cs-CZ" dirty="0"/>
          </a:p>
        </p:txBody>
      </p:sp>
      <p:sp>
        <p:nvSpPr>
          <p:cNvPr id="3" name="Zástupný symbol pro obsah 2"/>
          <p:cNvSpPr>
            <a:spLocks noGrp="1"/>
          </p:cNvSpPr>
          <p:nvPr>
            <p:ph idx="1"/>
          </p:nvPr>
        </p:nvSpPr>
        <p:spPr/>
        <p:txBody>
          <a:bodyPr/>
          <a:lstStyle/>
          <a:p>
            <a:endParaRPr lang="cs-CZ"/>
          </a:p>
        </p:txBody>
      </p:sp>
      <p:pic>
        <p:nvPicPr>
          <p:cNvPr id="2050" name="Picture 2"/>
          <p:cNvPicPr>
            <a:picLocks noChangeAspect="1" noChangeArrowheads="1"/>
          </p:cNvPicPr>
          <p:nvPr/>
        </p:nvPicPr>
        <p:blipFill>
          <a:blip r:embed="rId2" cstate="print"/>
          <a:srcRect/>
          <a:stretch>
            <a:fillRect/>
          </a:stretch>
        </p:blipFill>
        <p:spPr bwMode="auto">
          <a:xfrm>
            <a:off x="395536" y="1196752"/>
            <a:ext cx="8001000" cy="500062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Plnění SWOT matice</a:t>
            </a:r>
            <a:endParaRPr lang="cs-CZ" dirty="0"/>
          </a:p>
        </p:txBody>
      </p:sp>
      <p:sp>
        <p:nvSpPr>
          <p:cNvPr id="3" name="Zástupný symbol pro obsah 2"/>
          <p:cNvSpPr>
            <a:spLocks noGrp="1"/>
          </p:cNvSpPr>
          <p:nvPr>
            <p:ph idx="1"/>
          </p:nvPr>
        </p:nvSpPr>
        <p:spPr/>
        <p:txBody>
          <a:bodyPr/>
          <a:lstStyle/>
          <a:p>
            <a:r>
              <a:rPr lang="cs-CZ" dirty="0" smtClean="0"/>
              <a:t>V každém sektoru ideálně 10-25 bodů</a:t>
            </a:r>
          </a:p>
          <a:p>
            <a:r>
              <a:rPr lang="cs-CZ" dirty="0" smtClean="0"/>
              <a:t>Interní i externí informační zdroje</a:t>
            </a:r>
          </a:p>
          <a:p>
            <a:r>
              <a:rPr lang="cs-CZ" dirty="0" smtClean="0"/>
              <a:t>Určení aktuální pozice i určení hlavních trendů</a:t>
            </a:r>
          </a:p>
          <a:p>
            <a:r>
              <a:rPr lang="cs-CZ" dirty="0" smtClean="0"/>
              <a:t>V externích zdrojích hledáme:</a:t>
            </a:r>
          </a:p>
          <a:p>
            <a:pPr lvl="2"/>
            <a:r>
              <a:rPr lang="cs-CZ" dirty="0" smtClean="0"/>
              <a:t>Hrozby ohrožující danou oblast podnikání</a:t>
            </a:r>
          </a:p>
          <a:p>
            <a:pPr lvl="2"/>
            <a:r>
              <a:rPr lang="cs-CZ" dirty="0" smtClean="0"/>
              <a:t>Hlavní konkurenční síly</a:t>
            </a:r>
          </a:p>
          <a:p>
            <a:pPr lvl="2"/>
            <a:r>
              <a:rPr lang="cs-CZ" dirty="0" smtClean="0"/>
              <a:t>Faktory vytvářející dynamiku změn</a:t>
            </a:r>
          </a:p>
          <a:p>
            <a:pPr lvl="2"/>
            <a:r>
              <a:rPr lang="cs-CZ" dirty="0" smtClean="0"/>
              <a:t>Faktory prostředí klíčové pro úspěch</a:t>
            </a:r>
          </a:p>
          <a:p>
            <a:pPr lvl="2"/>
            <a:r>
              <a:rPr lang="cs-CZ" dirty="0" smtClean="0"/>
              <a:t>Atraktivita oboru</a:t>
            </a:r>
          </a:p>
          <a:p>
            <a:r>
              <a:rPr lang="cs-CZ" dirty="0" smtClean="0"/>
              <a:t>Interní zdroje:</a:t>
            </a:r>
          </a:p>
          <a:p>
            <a:pPr lvl="2"/>
            <a:r>
              <a:rPr lang="cs-CZ" dirty="0" smtClean="0"/>
              <a:t>Náklady a finanční zdroje</a:t>
            </a:r>
          </a:p>
          <a:p>
            <a:pPr lvl="2"/>
            <a:r>
              <a:rPr lang="cs-CZ" dirty="0" smtClean="0"/>
              <a:t>Lidské a výrobní kapacity</a:t>
            </a:r>
            <a:endParaRPr lang="cs-CZ" dirty="0"/>
          </a:p>
        </p:txBody>
      </p:sp>
      <p:sp>
        <p:nvSpPr>
          <p:cNvPr id="5" name="Obdélník 4"/>
          <p:cNvSpPr/>
          <p:nvPr/>
        </p:nvSpPr>
        <p:spPr>
          <a:xfrm>
            <a:off x="4283968" y="5195829"/>
            <a:ext cx="4572000" cy="646331"/>
          </a:xfrm>
          <a:prstGeom prst="rect">
            <a:avLst/>
          </a:prstGeom>
        </p:spPr>
        <p:txBody>
          <a:bodyPr numCol="2">
            <a:spAutoFit/>
          </a:bodyPr>
          <a:lstStyle/>
          <a:p>
            <a:pPr marL="360363" indent="-360363">
              <a:buSzPts val="1300"/>
              <a:buFont typeface="Arial"/>
              <a:buChar char="■"/>
            </a:pPr>
            <a:r>
              <a:rPr lang="cs-CZ" dirty="0" smtClean="0">
                <a:solidFill>
                  <a:srgbClr val="606060"/>
                </a:solidFill>
                <a:latin typeface="Arial"/>
              </a:rPr>
              <a:t>Vnitřní struktura</a:t>
            </a:r>
          </a:p>
          <a:p>
            <a:pPr marL="360363" indent="-360363">
              <a:buSzPts val="1300"/>
              <a:buFont typeface="Arial"/>
              <a:buChar char="■"/>
            </a:pPr>
            <a:r>
              <a:rPr lang="cs-CZ" dirty="0" smtClean="0">
                <a:solidFill>
                  <a:srgbClr val="606060"/>
                </a:solidFill>
                <a:latin typeface="Arial"/>
              </a:rPr>
              <a:t>Styl řízení</a:t>
            </a:r>
          </a:p>
          <a:p>
            <a:pPr marL="360363" indent="-360363">
              <a:buSzPts val="1300"/>
              <a:buFont typeface="Arial"/>
              <a:buChar char="■"/>
            </a:pPr>
            <a:r>
              <a:rPr lang="cs-CZ" dirty="0" smtClean="0">
                <a:solidFill>
                  <a:srgbClr val="606060"/>
                </a:solidFill>
                <a:latin typeface="Arial"/>
              </a:rPr>
              <a:t>Sdílení hodnot</a:t>
            </a:r>
          </a:p>
          <a:p>
            <a:pPr marL="360363" indent="-360363">
              <a:buSzPts val="1300"/>
              <a:buFont typeface="Arial"/>
              <a:buChar char="■"/>
            </a:pPr>
            <a:r>
              <a:rPr lang="cs-CZ" dirty="0" smtClean="0">
                <a:solidFill>
                  <a:srgbClr val="606060"/>
                </a:solidFill>
                <a:latin typeface="Arial"/>
              </a:rPr>
              <a:t>Vnitřní kultura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Závěrečná fáze SWOT - uplatnění</a:t>
            </a:r>
            <a:endParaRPr lang="cs-CZ" dirty="0"/>
          </a:p>
        </p:txBody>
      </p:sp>
      <p:sp>
        <p:nvSpPr>
          <p:cNvPr id="3" name="Zástupný symbol pro obsah 2"/>
          <p:cNvSpPr>
            <a:spLocks noGrp="1"/>
          </p:cNvSpPr>
          <p:nvPr>
            <p:ph idx="1"/>
          </p:nvPr>
        </p:nvSpPr>
        <p:spPr/>
        <p:txBody>
          <a:bodyPr/>
          <a:lstStyle/>
          <a:p>
            <a:r>
              <a:rPr lang="cs-CZ" dirty="0" smtClean="0"/>
              <a:t>Formulovat problém aby:</a:t>
            </a:r>
          </a:p>
          <a:p>
            <a:pPr lvl="2"/>
            <a:r>
              <a:rPr lang="cs-CZ" dirty="0" smtClean="0"/>
              <a:t>Silná stránka byla zachována</a:t>
            </a:r>
          </a:p>
          <a:p>
            <a:pPr lvl="2"/>
            <a:r>
              <a:rPr lang="cs-CZ" dirty="0" smtClean="0"/>
              <a:t>Slabá stránka eliminována</a:t>
            </a:r>
          </a:p>
          <a:p>
            <a:pPr lvl="2"/>
            <a:r>
              <a:rPr lang="cs-CZ" dirty="0" smtClean="0"/>
              <a:t>Příležitosti efektivně využity</a:t>
            </a:r>
          </a:p>
          <a:p>
            <a:pPr lvl="2"/>
            <a:r>
              <a:rPr lang="cs-CZ" dirty="0" smtClean="0"/>
              <a:t>Ohrožení odraženo nebo mu bylo předejito</a:t>
            </a:r>
          </a:p>
          <a:p>
            <a:pPr lvl="2"/>
            <a:endParaRPr lang="cs-CZ" dirty="0" smtClean="0"/>
          </a:p>
          <a:p>
            <a:r>
              <a:rPr lang="cs-CZ" dirty="0" smtClean="0"/>
              <a:t>V dalším kroku se stanový způsob jak problém řešit</a:t>
            </a:r>
            <a:endParaRPr lang="cs-CZ"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Příklad </a:t>
            </a:r>
            <a:endParaRPr lang="cs-CZ" dirty="0"/>
          </a:p>
        </p:txBody>
      </p:sp>
      <p:graphicFrame>
        <p:nvGraphicFramePr>
          <p:cNvPr id="4" name="Zástupný symbol pro obsah 3"/>
          <p:cNvGraphicFramePr>
            <a:graphicFrameLocks noGrp="1"/>
          </p:cNvGraphicFramePr>
          <p:nvPr>
            <p:ph idx="1"/>
          </p:nvPr>
        </p:nvGraphicFramePr>
        <p:xfrm>
          <a:off x="455613" y="1412874"/>
          <a:ext cx="8234361" cy="4731203"/>
        </p:xfrm>
        <a:graphic>
          <a:graphicData uri="http://schemas.openxmlformats.org/drawingml/2006/table">
            <a:tbl>
              <a:tblPr firstRow="1" bandRow="1">
                <a:tableStyleId>{5C22544A-7EE6-4342-B048-85BDC9FD1C3A}</a:tableStyleId>
              </a:tblPr>
              <a:tblGrid>
                <a:gridCol w="2744787"/>
                <a:gridCol w="2744787"/>
                <a:gridCol w="2744787"/>
              </a:tblGrid>
              <a:tr h="494458">
                <a:tc>
                  <a:txBody>
                    <a:bodyPr/>
                    <a:lstStyle/>
                    <a:p>
                      <a:r>
                        <a:rPr lang="cs-CZ" dirty="0" smtClean="0"/>
                        <a:t>Cesta k řešení</a:t>
                      </a:r>
                      <a:endParaRPr lang="cs-CZ" dirty="0"/>
                    </a:p>
                  </a:txBody>
                  <a:tcPr/>
                </a:tc>
                <a:tc>
                  <a:txBody>
                    <a:bodyPr/>
                    <a:lstStyle/>
                    <a:p>
                      <a:r>
                        <a:rPr lang="cs-CZ" dirty="0" smtClean="0"/>
                        <a:t>Problém</a:t>
                      </a:r>
                      <a:endParaRPr lang="cs-CZ" dirty="0"/>
                    </a:p>
                  </a:txBody>
                  <a:tcPr/>
                </a:tc>
                <a:tc>
                  <a:txBody>
                    <a:bodyPr/>
                    <a:lstStyle/>
                    <a:p>
                      <a:r>
                        <a:rPr lang="cs-CZ" dirty="0" smtClean="0"/>
                        <a:t>Záznam</a:t>
                      </a:r>
                      <a:r>
                        <a:rPr lang="cs-CZ" baseline="0" dirty="0" smtClean="0"/>
                        <a:t> ve SWOT</a:t>
                      </a:r>
                      <a:endParaRPr lang="cs-CZ" dirty="0"/>
                    </a:p>
                  </a:txBody>
                  <a:tcPr/>
                </a:tc>
              </a:tr>
              <a:tr h="1747538">
                <a:tc>
                  <a:txBody>
                    <a:bodyPr/>
                    <a:lstStyle/>
                    <a:p>
                      <a:pPr>
                        <a:buFontTx/>
                        <a:buChar char="-"/>
                      </a:pPr>
                      <a:r>
                        <a:rPr lang="cs-CZ" sz="1400" dirty="0" smtClean="0"/>
                        <a:t>Realizovat „Program péče o pracovníky“</a:t>
                      </a:r>
                    </a:p>
                    <a:p>
                      <a:pPr>
                        <a:buFontTx/>
                        <a:buChar char="-"/>
                      </a:pPr>
                      <a:r>
                        <a:rPr lang="cs-CZ" sz="1400" dirty="0" smtClean="0"/>
                        <a:t>Zavést racionální výcvik pracovníků</a:t>
                      </a:r>
                    </a:p>
                    <a:p>
                      <a:pPr>
                        <a:buFontTx/>
                        <a:buChar char="-"/>
                      </a:pPr>
                      <a:r>
                        <a:rPr lang="cs-CZ" sz="1400" dirty="0" smtClean="0"/>
                        <a:t>Zavést plánování lidských zdrojů</a:t>
                      </a:r>
                    </a:p>
                    <a:p>
                      <a:pPr>
                        <a:buFontTx/>
                        <a:buChar char="-"/>
                      </a:pPr>
                      <a:r>
                        <a:rPr lang="cs-CZ" sz="1400" dirty="0" smtClean="0"/>
                        <a:t>Zavést účinné hodnocení pracovníků</a:t>
                      </a:r>
                      <a:endParaRPr lang="cs-CZ" sz="1400" dirty="0"/>
                    </a:p>
                  </a:txBody>
                  <a:tcPr/>
                </a:tc>
                <a:tc>
                  <a:txBody>
                    <a:bodyPr/>
                    <a:lstStyle/>
                    <a:p>
                      <a:pPr algn="ctr"/>
                      <a:r>
                        <a:rPr lang="cs-CZ" b="1" dirty="0" smtClean="0"/>
                        <a:t>Kvalita výroby</a:t>
                      </a:r>
                      <a:endParaRPr lang="cs-CZ" b="1" dirty="0"/>
                    </a:p>
                  </a:txBody>
                  <a:tcPr anchor="ctr"/>
                </a:tc>
                <a:tc>
                  <a:txBody>
                    <a:bodyPr/>
                    <a:lstStyle/>
                    <a:p>
                      <a:r>
                        <a:rPr lang="cs-CZ" sz="2400" b="1" dirty="0" smtClean="0"/>
                        <a:t>S</a:t>
                      </a:r>
                      <a:endParaRPr lang="cs-CZ" b="1" dirty="0" smtClean="0"/>
                    </a:p>
                    <a:p>
                      <a:pPr>
                        <a:buFontTx/>
                        <a:buNone/>
                      </a:pPr>
                      <a:r>
                        <a:rPr lang="cs-CZ" sz="1400" dirty="0" smtClean="0"/>
                        <a:t>- Dobrá</a:t>
                      </a:r>
                      <a:r>
                        <a:rPr lang="cs-CZ" sz="1400" baseline="0" dirty="0" smtClean="0"/>
                        <a:t> kvalita výroby</a:t>
                      </a:r>
                    </a:p>
                    <a:p>
                      <a:pPr>
                        <a:buFontTx/>
                        <a:buChar char="-"/>
                      </a:pPr>
                      <a:r>
                        <a:rPr lang="cs-CZ" sz="1400" baseline="0" dirty="0" smtClean="0"/>
                        <a:t> Stabilizovaná struktura pracovníků a stabilní zaměstnanecké vztahy</a:t>
                      </a:r>
                      <a:endParaRPr lang="cs-CZ" sz="1400" dirty="0"/>
                    </a:p>
                  </a:txBody>
                  <a:tcPr/>
                </a:tc>
              </a:tr>
              <a:tr h="690887">
                <a:tc>
                  <a:txBody>
                    <a:bodyPr/>
                    <a:lstStyle/>
                    <a:p>
                      <a:r>
                        <a:rPr lang="cs-CZ" sz="1400" dirty="0" smtClean="0"/>
                        <a:t>-Koncepce odměňování a mzdového vývoje</a:t>
                      </a:r>
                      <a:endParaRPr lang="cs-CZ" sz="1400" dirty="0"/>
                    </a:p>
                  </a:txBody>
                  <a:tcPr/>
                </a:tc>
                <a:tc>
                  <a:txBody>
                    <a:bodyPr/>
                    <a:lstStyle/>
                    <a:p>
                      <a:pPr algn="ctr"/>
                      <a:r>
                        <a:rPr lang="cs-CZ" b="1" dirty="0" smtClean="0"/>
                        <a:t>Fluktuace</a:t>
                      </a:r>
                      <a:endParaRPr lang="cs-CZ" b="1" dirty="0"/>
                    </a:p>
                  </a:txBody>
                  <a:tcPr anchor="ctr"/>
                </a:tc>
                <a:tc>
                  <a:txBody>
                    <a:bodyPr/>
                    <a:lstStyle/>
                    <a:p>
                      <a:r>
                        <a:rPr lang="cs-CZ" sz="1400" dirty="0" smtClean="0"/>
                        <a:t>Relativně nízký průměrný věk pracovnic</a:t>
                      </a:r>
                      <a:endParaRPr lang="cs-CZ" sz="1400" dirty="0"/>
                    </a:p>
                  </a:txBody>
                  <a:tcPr/>
                </a:tc>
              </a:tr>
              <a:tr h="1056651">
                <a:tc>
                  <a:txBody>
                    <a:bodyPr/>
                    <a:lstStyle/>
                    <a:p>
                      <a:pPr>
                        <a:buFontTx/>
                        <a:buChar char="-"/>
                      </a:pPr>
                      <a:r>
                        <a:rPr lang="cs-CZ" sz="1400" dirty="0" smtClean="0"/>
                        <a:t>Realizovat „Program péče o pracovníky“</a:t>
                      </a:r>
                    </a:p>
                    <a:p>
                      <a:pPr>
                        <a:buFontTx/>
                        <a:buNone/>
                      </a:pPr>
                      <a:r>
                        <a:rPr lang="cs-CZ" sz="1400" baseline="0" dirty="0" smtClean="0"/>
                        <a:t> …</a:t>
                      </a:r>
                    </a:p>
                    <a:p>
                      <a:pPr>
                        <a:buFontTx/>
                        <a:buNone/>
                      </a:pPr>
                      <a:r>
                        <a:rPr lang="cs-CZ" sz="1400" baseline="0" dirty="0" smtClean="0"/>
                        <a:t>(viz výše)</a:t>
                      </a:r>
                      <a:endParaRPr lang="cs-CZ" sz="1400" dirty="0"/>
                    </a:p>
                  </a:txBody>
                  <a:tcPr/>
                </a:tc>
                <a:tc>
                  <a:txBody>
                    <a:bodyPr/>
                    <a:lstStyle/>
                    <a:p>
                      <a:pPr algn="ctr"/>
                      <a:r>
                        <a:rPr lang="cs-CZ" b="1" dirty="0" smtClean="0"/>
                        <a:t>Kvalita výroby</a:t>
                      </a:r>
                      <a:endParaRPr lang="cs-CZ" b="1" dirty="0"/>
                    </a:p>
                  </a:txBody>
                  <a:tcPr anchor="ctr"/>
                </a:tc>
                <a:tc>
                  <a:txBody>
                    <a:bodyPr/>
                    <a:lstStyle/>
                    <a:p>
                      <a:r>
                        <a:rPr lang="cs-CZ" sz="2400" b="1" dirty="0" smtClean="0"/>
                        <a:t>O</a:t>
                      </a:r>
                    </a:p>
                    <a:p>
                      <a:pPr>
                        <a:buFontTx/>
                        <a:buChar char="-"/>
                      </a:pPr>
                      <a:r>
                        <a:rPr lang="cs-CZ" sz="1400" dirty="0" smtClean="0"/>
                        <a:t>Možnost získání a zaškolení nekvalifikovaných pracovníků</a:t>
                      </a:r>
                    </a:p>
                  </a:txBody>
                  <a:tcPr/>
                </a:tc>
              </a:tr>
              <a:tr h="690887">
                <a:tc>
                  <a:txBody>
                    <a:bodyPr/>
                    <a:lstStyle/>
                    <a:p>
                      <a:r>
                        <a:rPr lang="cs-CZ" sz="1400" dirty="0" smtClean="0"/>
                        <a:t>-Koncepce odměňování a mzdového vývoje</a:t>
                      </a:r>
                      <a:endParaRPr lang="cs-CZ" sz="1400" dirty="0"/>
                    </a:p>
                  </a:txBody>
                  <a:tcPr/>
                </a:tc>
                <a:tc>
                  <a:txBody>
                    <a:bodyPr/>
                    <a:lstStyle/>
                    <a:p>
                      <a:pPr algn="ctr"/>
                      <a:r>
                        <a:rPr lang="cs-CZ" b="1" dirty="0" smtClean="0"/>
                        <a:t>Fluktuace</a:t>
                      </a:r>
                      <a:endParaRPr lang="cs-CZ" b="1" dirty="0"/>
                    </a:p>
                  </a:txBody>
                  <a:tcPr anchor="ctr"/>
                </a:tc>
                <a:tc>
                  <a:txBody>
                    <a:bodyPr/>
                    <a:lstStyle/>
                    <a:p>
                      <a:r>
                        <a:rPr lang="cs-CZ" sz="1400" dirty="0" smtClean="0"/>
                        <a:t>- Možnost zvýšení produkce dvousměnným provozem</a:t>
                      </a:r>
                      <a:endParaRPr lang="cs-CZ" sz="1400" dirty="0"/>
                    </a:p>
                  </a:txBody>
                  <a:tcPr/>
                </a:tc>
              </a:tr>
            </a:tbl>
          </a:graphicData>
        </a:graphic>
      </p:graphicFrame>
      <p:cxnSp>
        <p:nvCxnSpPr>
          <p:cNvPr id="6" name="Přímá spojovací čára 5"/>
          <p:cNvCxnSpPr/>
          <p:nvPr/>
        </p:nvCxnSpPr>
        <p:spPr>
          <a:xfrm>
            <a:off x="467544" y="4365104"/>
            <a:ext cx="8208912" cy="0"/>
          </a:xfrm>
          <a:prstGeom prst="line">
            <a:avLst/>
          </a:prstGeom>
          <a:ln w="57150"/>
        </p:spPr>
        <p:style>
          <a:lnRef idx="1">
            <a:schemeClr val="accent1"/>
          </a:lnRef>
          <a:fillRef idx="0">
            <a:schemeClr val="accent1"/>
          </a:fillRef>
          <a:effectRef idx="0">
            <a:schemeClr val="accent1"/>
          </a:effectRef>
          <a:fontRef idx="minor">
            <a:schemeClr val="tx1"/>
          </a:fontRef>
        </p:style>
      </p:cxnSp>
      <p:sp>
        <p:nvSpPr>
          <p:cNvPr id="9" name="Šipka doleva 8"/>
          <p:cNvSpPr/>
          <p:nvPr/>
        </p:nvSpPr>
        <p:spPr>
          <a:xfrm>
            <a:off x="2627784" y="1556792"/>
            <a:ext cx="432048" cy="144016"/>
          </a:xfrm>
          <a:prstGeom prst="lef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0" name="Šipka doleva 9"/>
          <p:cNvSpPr/>
          <p:nvPr/>
        </p:nvSpPr>
        <p:spPr>
          <a:xfrm>
            <a:off x="5364088" y="1556792"/>
            <a:ext cx="432048" cy="144016"/>
          </a:xfrm>
          <a:prstGeom prst="leftArrow">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Rozšířená SWOT</a:t>
            </a:r>
            <a:endParaRPr lang="cs-CZ" dirty="0"/>
          </a:p>
        </p:txBody>
      </p:sp>
      <p:sp>
        <p:nvSpPr>
          <p:cNvPr id="3" name="Zástupný symbol pro obsah 2"/>
          <p:cNvSpPr>
            <a:spLocks noGrp="1"/>
          </p:cNvSpPr>
          <p:nvPr>
            <p:ph idx="1"/>
          </p:nvPr>
        </p:nvSpPr>
        <p:spPr/>
        <p:txBody>
          <a:bodyPr/>
          <a:lstStyle/>
          <a:p>
            <a:r>
              <a:rPr lang="cs-CZ" dirty="0" smtClean="0"/>
              <a:t>nabízí 4 východiska pro tvorbu strategií</a:t>
            </a:r>
          </a:p>
          <a:p>
            <a:endParaRPr lang="cs-CZ" dirty="0"/>
          </a:p>
        </p:txBody>
      </p:sp>
      <p:pic>
        <p:nvPicPr>
          <p:cNvPr id="4" name="Picture 4"/>
          <p:cNvPicPr>
            <a:picLocks noChangeAspect="1" noChangeArrowheads="1"/>
          </p:cNvPicPr>
          <p:nvPr/>
        </p:nvPicPr>
        <p:blipFill>
          <a:blip r:embed="rId2" cstate="print"/>
          <a:srcRect/>
          <a:stretch>
            <a:fillRect/>
          </a:stretch>
        </p:blipFill>
        <p:spPr bwMode="auto">
          <a:xfrm>
            <a:off x="539552" y="1772816"/>
            <a:ext cx="8164648" cy="443750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67544" y="200025"/>
            <a:ext cx="7560841" cy="863600"/>
          </a:xfrm>
        </p:spPr>
        <p:txBody>
          <a:bodyPr/>
          <a:lstStyle/>
          <a:p>
            <a:r>
              <a:rPr lang="cs-CZ" dirty="0" smtClean="0"/>
              <a:t>Informační průmysl - obsah</a:t>
            </a:r>
            <a:endParaRPr lang="en-US" sz="2600" b="0" dirty="0"/>
          </a:p>
        </p:txBody>
      </p:sp>
      <p:sp>
        <p:nvSpPr>
          <p:cNvPr id="51207" name="Rectangle 7"/>
          <p:cNvSpPr>
            <a:spLocks noGrp="1" noChangeArrowheads="1"/>
          </p:cNvSpPr>
          <p:nvPr>
            <p:ph type="body" idx="1"/>
          </p:nvPr>
        </p:nvSpPr>
        <p:spPr/>
        <p:txBody>
          <a:bodyPr/>
          <a:lstStyle/>
          <a:p>
            <a:r>
              <a:rPr lang="cs-CZ" dirty="0" smtClean="0">
                <a:solidFill>
                  <a:schemeClr val="bg1">
                    <a:lumMod val="75000"/>
                  </a:schemeClr>
                </a:solidFill>
              </a:rPr>
              <a:t>Zaměření a obsah IP</a:t>
            </a:r>
          </a:p>
          <a:p>
            <a:r>
              <a:rPr lang="cs-CZ" dirty="0" smtClean="0">
                <a:solidFill>
                  <a:schemeClr val="bg1">
                    <a:lumMod val="75000"/>
                  </a:schemeClr>
                </a:solidFill>
              </a:rPr>
              <a:t>Informační management</a:t>
            </a:r>
          </a:p>
          <a:p>
            <a:r>
              <a:rPr lang="cs-CZ" dirty="0" smtClean="0">
                <a:solidFill>
                  <a:schemeClr val="bg1">
                    <a:lumMod val="75000"/>
                  </a:schemeClr>
                </a:solidFill>
              </a:rPr>
              <a:t>Firemní informace</a:t>
            </a:r>
          </a:p>
          <a:p>
            <a:r>
              <a:rPr lang="cs-CZ" dirty="0" err="1" smtClean="0">
                <a:solidFill>
                  <a:schemeClr val="bg1">
                    <a:lumMod val="75000"/>
                  </a:schemeClr>
                </a:solidFill>
              </a:rPr>
              <a:t>Research</a:t>
            </a:r>
            <a:r>
              <a:rPr lang="cs-CZ" dirty="0" smtClean="0">
                <a:solidFill>
                  <a:schemeClr val="bg1">
                    <a:lumMod val="75000"/>
                  </a:schemeClr>
                </a:solidFill>
              </a:rPr>
              <a:t> – výzkum</a:t>
            </a:r>
          </a:p>
          <a:p>
            <a:r>
              <a:rPr lang="cs-CZ" dirty="0" smtClean="0"/>
              <a:t>Analýza </a:t>
            </a:r>
            <a:r>
              <a:rPr lang="cs-CZ" dirty="0" smtClean="0"/>
              <a:t>a syntéza informací</a:t>
            </a:r>
          </a:p>
          <a:p>
            <a:pPr lvl="3"/>
            <a:r>
              <a:rPr lang="cs-CZ" dirty="0" smtClean="0">
                <a:solidFill>
                  <a:schemeClr val="bg1">
                    <a:lumMod val="75000"/>
                  </a:schemeClr>
                </a:solidFill>
              </a:rPr>
              <a:t>Základy analýzy </a:t>
            </a:r>
            <a:r>
              <a:rPr lang="cs-CZ" dirty="0" smtClean="0">
                <a:solidFill>
                  <a:schemeClr val="bg1">
                    <a:lumMod val="75000"/>
                  </a:schemeClr>
                </a:solidFill>
              </a:rPr>
              <a:t>informací</a:t>
            </a:r>
          </a:p>
          <a:p>
            <a:pPr lvl="3"/>
            <a:r>
              <a:rPr lang="cs-CZ" dirty="0" smtClean="0">
                <a:solidFill>
                  <a:schemeClr val="tx1"/>
                </a:solidFill>
              </a:rPr>
              <a:t>Analytický postup</a:t>
            </a:r>
          </a:p>
          <a:p>
            <a:pPr lvl="3"/>
            <a:r>
              <a:rPr lang="cs-CZ" dirty="0" smtClean="0">
                <a:solidFill>
                  <a:schemeClr val="tx1"/>
                </a:solidFill>
              </a:rPr>
              <a:t>Druhy analýz</a:t>
            </a:r>
          </a:p>
          <a:p>
            <a:pPr lvl="3"/>
            <a:r>
              <a:rPr lang="cs-CZ" dirty="0" smtClean="0">
                <a:solidFill>
                  <a:schemeClr val="tx1"/>
                </a:solidFill>
              </a:rPr>
              <a:t>SWOT, BCG a další</a:t>
            </a:r>
          </a:p>
          <a:p>
            <a:pPr lvl="3"/>
            <a:r>
              <a:rPr lang="cs-CZ" dirty="0" smtClean="0">
                <a:solidFill>
                  <a:schemeClr val="tx1"/>
                </a:solidFill>
              </a:rPr>
              <a:t>Prognózy</a:t>
            </a:r>
          </a:p>
          <a:p>
            <a:pPr lvl="3"/>
            <a:r>
              <a:rPr lang="cs-CZ" dirty="0" smtClean="0">
                <a:solidFill>
                  <a:schemeClr val="tx1"/>
                </a:solidFill>
              </a:rPr>
              <a:t>Shrnutí metod</a:t>
            </a:r>
            <a:endParaRPr lang="cs-CZ" dirty="0" smtClean="0">
              <a:solidFill>
                <a:schemeClr val="tx1"/>
              </a:solidFill>
            </a:endParaRPr>
          </a:p>
          <a:p>
            <a:r>
              <a:rPr lang="cs-CZ" dirty="0" smtClean="0">
                <a:solidFill>
                  <a:schemeClr val="bg1">
                    <a:lumMod val="75000"/>
                  </a:schemeClr>
                </a:solidFill>
              </a:rPr>
              <a:t>Předávání a sdílení informací a znalostí</a:t>
            </a:r>
          </a:p>
          <a:p>
            <a:r>
              <a:rPr lang="cs-CZ" dirty="0" err="1" smtClean="0">
                <a:solidFill>
                  <a:schemeClr val="bg1">
                    <a:lumMod val="75000"/>
                  </a:schemeClr>
                </a:solidFill>
              </a:rPr>
              <a:t>Competitive</a:t>
            </a:r>
            <a:r>
              <a:rPr lang="cs-CZ" dirty="0" smtClean="0">
                <a:solidFill>
                  <a:schemeClr val="bg1">
                    <a:lumMod val="75000"/>
                  </a:schemeClr>
                </a:solidFill>
              </a:rPr>
              <a:t> </a:t>
            </a:r>
            <a:r>
              <a:rPr lang="cs-CZ" dirty="0" err="1" smtClean="0">
                <a:solidFill>
                  <a:schemeClr val="bg1">
                    <a:lumMod val="75000"/>
                  </a:schemeClr>
                </a:solidFill>
              </a:rPr>
              <a:t>Intelligence</a:t>
            </a:r>
            <a:endParaRPr lang="cs-CZ" dirty="0" smtClean="0">
              <a:solidFill>
                <a:schemeClr val="bg1">
                  <a:lumMod val="75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TOWS</a:t>
            </a:r>
            <a:endParaRPr lang="cs-CZ" dirty="0"/>
          </a:p>
        </p:txBody>
      </p:sp>
      <p:sp>
        <p:nvSpPr>
          <p:cNvPr id="3" name="Zástupný symbol pro obsah 2"/>
          <p:cNvSpPr>
            <a:spLocks noGrp="1"/>
          </p:cNvSpPr>
          <p:nvPr>
            <p:ph idx="1"/>
          </p:nvPr>
        </p:nvSpPr>
        <p:spPr>
          <a:xfrm>
            <a:off x="455613" y="1412875"/>
            <a:ext cx="8234362" cy="1728093"/>
          </a:xfrm>
        </p:spPr>
        <p:txBody>
          <a:bodyPr/>
          <a:lstStyle/>
          <a:p>
            <a:r>
              <a:rPr lang="cs-CZ" sz="1800" dirty="0" smtClean="0"/>
              <a:t>rozšíření SWOT, více zaměřena na externality</a:t>
            </a:r>
          </a:p>
          <a:p>
            <a:r>
              <a:rPr lang="cs-CZ" sz="1800" dirty="0" smtClean="0"/>
              <a:t>rozdíl v pohledu na problematiku</a:t>
            </a:r>
          </a:p>
          <a:p>
            <a:r>
              <a:rPr lang="cs-CZ" sz="1800" dirty="0" smtClean="0"/>
              <a:t>aby bylo možné vyhnout se klíčových hrozbám a nepromarnit významné příležitosti</a:t>
            </a:r>
          </a:p>
          <a:p>
            <a:r>
              <a:rPr lang="cs-CZ" sz="1800" dirty="0" smtClean="0"/>
              <a:t>zabraňuje přílišné zaměření se na interní situaci</a:t>
            </a:r>
          </a:p>
          <a:p>
            <a:endParaRPr lang="cs-CZ" sz="1800" dirty="0"/>
          </a:p>
        </p:txBody>
      </p:sp>
      <p:sp>
        <p:nvSpPr>
          <p:cNvPr id="22" name="Text Box 3"/>
          <p:cNvSpPr txBox="1">
            <a:spLocks noChangeArrowheads="1"/>
          </p:cNvSpPr>
          <p:nvPr/>
        </p:nvSpPr>
        <p:spPr bwMode="auto">
          <a:xfrm>
            <a:off x="899468" y="3638450"/>
            <a:ext cx="2909838" cy="938719"/>
          </a:xfrm>
          <a:prstGeom prst="rect">
            <a:avLst/>
          </a:prstGeom>
          <a:noFill/>
          <a:ln w="38100">
            <a:solidFill>
              <a:schemeClr val="tx1"/>
            </a:solidFill>
            <a:miter lim="800000"/>
            <a:headEnd/>
            <a:tailEnd/>
          </a:ln>
          <a:effectLst/>
        </p:spPr>
        <p:txBody>
          <a:bodyPr wrap="square">
            <a:spAutoFit/>
          </a:bodyPr>
          <a:lstStyle/>
          <a:p>
            <a:r>
              <a:rPr lang="cs-CZ" sz="1100" b="1" dirty="0">
                <a:solidFill>
                  <a:schemeClr val="tx1">
                    <a:lumMod val="95000"/>
                    <a:lumOff val="5000"/>
                  </a:schemeClr>
                </a:solidFill>
                <a:cs typeface="Arial" charset="0"/>
              </a:rPr>
              <a:t>Hrozby (T)</a:t>
            </a:r>
          </a:p>
          <a:p>
            <a:r>
              <a:rPr lang="cs-CZ" sz="1100" dirty="0">
                <a:solidFill>
                  <a:schemeClr val="tx1">
                    <a:lumMod val="95000"/>
                    <a:lumOff val="5000"/>
                  </a:schemeClr>
                </a:solidFill>
                <a:cs typeface="Arial" charset="0"/>
              </a:rPr>
              <a:t>objektivní trendy a změny, které</a:t>
            </a:r>
          </a:p>
          <a:p>
            <a:r>
              <a:rPr lang="cs-CZ" sz="1100" dirty="0">
                <a:solidFill>
                  <a:schemeClr val="tx1">
                    <a:lumMod val="95000"/>
                    <a:lumOff val="5000"/>
                  </a:schemeClr>
                </a:solidFill>
                <a:cs typeface="Arial" charset="0"/>
              </a:rPr>
              <a:t>ohrožují nebo budou </a:t>
            </a:r>
          </a:p>
          <a:p>
            <a:r>
              <a:rPr lang="cs-CZ" sz="1100" dirty="0">
                <a:solidFill>
                  <a:schemeClr val="tx1">
                    <a:lumMod val="95000"/>
                    <a:lumOff val="5000"/>
                  </a:schemeClr>
                </a:solidFill>
                <a:cs typeface="Arial" charset="0"/>
              </a:rPr>
              <a:t>ohrožovat dosažení cílů</a:t>
            </a:r>
          </a:p>
          <a:p>
            <a:r>
              <a:rPr lang="cs-CZ" sz="1100" dirty="0">
                <a:solidFill>
                  <a:schemeClr val="tx1">
                    <a:lumMod val="95000"/>
                    <a:lumOff val="5000"/>
                  </a:schemeClr>
                </a:solidFill>
                <a:cs typeface="Arial" charset="0"/>
              </a:rPr>
              <a:t>v dané oblasti a daném území.  </a:t>
            </a:r>
            <a:endParaRPr lang="en-US" sz="1100" dirty="0">
              <a:solidFill>
                <a:schemeClr val="tx1">
                  <a:lumMod val="95000"/>
                  <a:lumOff val="5000"/>
                </a:schemeClr>
              </a:solidFill>
              <a:cs typeface="Arial" charset="0"/>
            </a:endParaRPr>
          </a:p>
        </p:txBody>
      </p:sp>
      <p:sp>
        <p:nvSpPr>
          <p:cNvPr id="23" name="Text Box 4"/>
          <p:cNvSpPr txBox="1">
            <a:spLocks noChangeArrowheads="1"/>
          </p:cNvSpPr>
          <p:nvPr/>
        </p:nvSpPr>
        <p:spPr bwMode="auto">
          <a:xfrm>
            <a:off x="899468" y="4718570"/>
            <a:ext cx="2899134" cy="938719"/>
          </a:xfrm>
          <a:prstGeom prst="rect">
            <a:avLst/>
          </a:prstGeom>
          <a:noFill/>
          <a:ln w="38100">
            <a:solidFill>
              <a:schemeClr val="tx1"/>
            </a:solidFill>
            <a:miter lim="800000"/>
            <a:headEnd/>
            <a:tailEnd/>
          </a:ln>
          <a:effectLst/>
        </p:spPr>
        <p:txBody>
          <a:bodyPr wrap="square">
            <a:spAutoFit/>
          </a:bodyPr>
          <a:lstStyle/>
          <a:p>
            <a:r>
              <a:rPr lang="cs-CZ" sz="1100" b="1" dirty="0">
                <a:solidFill>
                  <a:schemeClr val="tx1">
                    <a:lumMod val="95000"/>
                    <a:lumOff val="5000"/>
                  </a:schemeClr>
                </a:solidFill>
                <a:cs typeface="Arial" charset="0"/>
              </a:rPr>
              <a:t>Příležitosti (O)</a:t>
            </a:r>
          </a:p>
          <a:p>
            <a:r>
              <a:rPr lang="cs-CZ" sz="1100" dirty="0">
                <a:solidFill>
                  <a:schemeClr val="tx1">
                    <a:lumMod val="95000"/>
                    <a:lumOff val="5000"/>
                  </a:schemeClr>
                </a:solidFill>
                <a:cs typeface="Arial" charset="0"/>
              </a:rPr>
              <a:t>objektivní trendy a změny, které</a:t>
            </a:r>
          </a:p>
          <a:p>
            <a:r>
              <a:rPr lang="cs-CZ" sz="1100" dirty="0">
                <a:solidFill>
                  <a:schemeClr val="tx1">
                    <a:lumMod val="95000"/>
                    <a:lumOff val="5000"/>
                  </a:schemeClr>
                </a:solidFill>
                <a:cs typeface="Arial" charset="0"/>
              </a:rPr>
              <a:t>je možné nebo bude možné</a:t>
            </a:r>
          </a:p>
          <a:p>
            <a:r>
              <a:rPr lang="cs-CZ" sz="1100" dirty="0">
                <a:solidFill>
                  <a:schemeClr val="tx1">
                    <a:lumMod val="95000"/>
                    <a:lumOff val="5000"/>
                  </a:schemeClr>
                </a:solidFill>
                <a:cs typeface="Arial" charset="0"/>
              </a:rPr>
              <a:t>využít k lepšímu dosažení cílů</a:t>
            </a:r>
          </a:p>
          <a:p>
            <a:r>
              <a:rPr lang="cs-CZ" sz="1100" dirty="0">
                <a:solidFill>
                  <a:schemeClr val="tx1">
                    <a:lumMod val="95000"/>
                    <a:lumOff val="5000"/>
                  </a:schemeClr>
                </a:solidFill>
                <a:cs typeface="Arial" charset="0"/>
              </a:rPr>
              <a:t>v dané oblasti a daném území.</a:t>
            </a:r>
            <a:endParaRPr lang="en-US" sz="1100" dirty="0">
              <a:solidFill>
                <a:schemeClr val="tx1">
                  <a:lumMod val="95000"/>
                  <a:lumOff val="5000"/>
                </a:schemeClr>
              </a:solidFill>
              <a:cs typeface="Arial" charset="0"/>
            </a:endParaRPr>
          </a:p>
        </p:txBody>
      </p:sp>
      <p:sp>
        <p:nvSpPr>
          <p:cNvPr id="24" name="Text Box 5"/>
          <p:cNvSpPr txBox="1">
            <a:spLocks noChangeArrowheads="1"/>
          </p:cNvSpPr>
          <p:nvPr/>
        </p:nvSpPr>
        <p:spPr bwMode="auto">
          <a:xfrm>
            <a:off x="4931916" y="3566442"/>
            <a:ext cx="2963218" cy="946210"/>
          </a:xfrm>
          <a:prstGeom prst="rect">
            <a:avLst/>
          </a:prstGeom>
          <a:noFill/>
          <a:ln w="28575">
            <a:solidFill>
              <a:schemeClr val="tx1"/>
            </a:solidFill>
            <a:miter lim="800000"/>
            <a:headEnd/>
            <a:tailEnd/>
          </a:ln>
          <a:effectLst/>
        </p:spPr>
        <p:txBody>
          <a:bodyPr wrap="square">
            <a:spAutoFit/>
          </a:bodyPr>
          <a:lstStyle/>
          <a:p>
            <a:r>
              <a:rPr lang="cs-CZ" sz="1100" b="1" dirty="0">
                <a:solidFill>
                  <a:schemeClr val="tx1">
                    <a:lumMod val="95000"/>
                    <a:lumOff val="5000"/>
                  </a:schemeClr>
                </a:solidFill>
                <a:cs typeface="Arial" charset="0"/>
              </a:rPr>
              <a:t>Slabé stránky (W)</a:t>
            </a:r>
          </a:p>
          <a:p>
            <a:r>
              <a:rPr lang="cs-CZ" sz="1100" dirty="0">
                <a:solidFill>
                  <a:schemeClr val="tx1">
                    <a:lumMod val="95000"/>
                    <a:lumOff val="5000"/>
                  </a:schemeClr>
                </a:solidFill>
                <a:cs typeface="Arial" charset="0"/>
              </a:rPr>
              <a:t>věcné, kapacitní, znalostní atp.</a:t>
            </a:r>
          </a:p>
          <a:p>
            <a:r>
              <a:rPr lang="cs-CZ" sz="1100" dirty="0">
                <a:solidFill>
                  <a:schemeClr val="tx1">
                    <a:lumMod val="95000"/>
                    <a:lumOff val="5000"/>
                  </a:schemeClr>
                </a:solidFill>
                <a:cs typeface="Arial" charset="0"/>
              </a:rPr>
              <a:t>slabiny daného územního celku, </a:t>
            </a:r>
          </a:p>
          <a:p>
            <a:r>
              <a:rPr lang="cs-CZ" sz="1100" dirty="0">
                <a:solidFill>
                  <a:schemeClr val="tx1">
                    <a:lumMod val="95000"/>
                    <a:lumOff val="5000"/>
                  </a:schemeClr>
                </a:solidFill>
                <a:cs typeface="Arial" charset="0"/>
              </a:rPr>
              <a:t>ohrožující obranu proti hrozbám </a:t>
            </a:r>
          </a:p>
          <a:p>
            <a:r>
              <a:rPr lang="cs-CZ" sz="1100" dirty="0">
                <a:solidFill>
                  <a:schemeClr val="tx1">
                    <a:lumMod val="95000"/>
                    <a:lumOff val="5000"/>
                  </a:schemeClr>
                </a:solidFill>
                <a:cs typeface="Arial" charset="0"/>
              </a:rPr>
              <a:t>nebo využití příležitostí.                    </a:t>
            </a:r>
            <a:endParaRPr lang="en-US" sz="1100" dirty="0">
              <a:solidFill>
                <a:schemeClr val="tx1">
                  <a:lumMod val="95000"/>
                  <a:lumOff val="5000"/>
                </a:schemeClr>
              </a:solidFill>
              <a:cs typeface="Arial" charset="0"/>
            </a:endParaRPr>
          </a:p>
        </p:txBody>
      </p:sp>
      <p:sp>
        <p:nvSpPr>
          <p:cNvPr id="25" name="Text Box 6"/>
          <p:cNvSpPr txBox="1">
            <a:spLocks noChangeArrowheads="1"/>
          </p:cNvSpPr>
          <p:nvPr/>
        </p:nvSpPr>
        <p:spPr bwMode="auto">
          <a:xfrm>
            <a:off x="4931916" y="4646562"/>
            <a:ext cx="2998489" cy="938719"/>
          </a:xfrm>
          <a:prstGeom prst="rect">
            <a:avLst/>
          </a:prstGeom>
          <a:noFill/>
          <a:ln w="28575">
            <a:solidFill>
              <a:schemeClr val="tx1"/>
            </a:solidFill>
            <a:miter lim="800000"/>
            <a:headEnd/>
            <a:tailEnd/>
          </a:ln>
          <a:effectLst/>
        </p:spPr>
        <p:txBody>
          <a:bodyPr wrap="square">
            <a:spAutoFit/>
          </a:bodyPr>
          <a:lstStyle/>
          <a:p>
            <a:r>
              <a:rPr lang="cs-CZ" sz="1100" b="1" dirty="0">
                <a:solidFill>
                  <a:schemeClr val="tx1">
                    <a:lumMod val="95000"/>
                    <a:lumOff val="5000"/>
                  </a:schemeClr>
                </a:solidFill>
                <a:cs typeface="Arial" charset="0"/>
              </a:rPr>
              <a:t>Silné stránky (S)</a:t>
            </a:r>
          </a:p>
          <a:p>
            <a:r>
              <a:rPr lang="cs-CZ" sz="1100" dirty="0">
                <a:solidFill>
                  <a:schemeClr val="tx1">
                    <a:lumMod val="95000"/>
                    <a:lumOff val="5000"/>
                  </a:schemeClr>
                </a:solidFill>
                <a:cs typeface="Arial" charset="0"/>
              </a:rPr>
              <a:t>věcné, kapacitní, znalostní atp.</a:t>
            </a:r>
          </a:p>
          <a:p>
            <a:r>
              <a:rPr lang="cs-CZ" sz="1100" dirty="0">
                <a:solidFill>
                  <a:schemeClr val="tx1">
                    <a:lumMod val="95000"/>
                    <a:lumOff val="5000"/>
                  </a:schemeClr>
                </a:solidFill>
                <a:cs typeface="Arial" charset="0"/>
              </a:rPr>
              <a:t>přednosti daného územního celku, </a:t>
            </a:r>
          </a:p>
          <a:p>
            <a:r>
              <a:rPr lang="cs-CZ" sz="1100" dirty="0">
                <a:solidFill>
                  <a:schemeClr val="tx1">
                    <a:lumMod val="95000"/>
                    <a:lumOff val="5000"/>
                  </a:schemeClr>
                </a:solidFill>
                <a:cs typeface="Arial" charset="0"/>
              </a:rPr>
              <a:t>které ohrožují obranu proti hrozbám </a:t>
            </a:r>
          </a:p>
          <a:p>
            <a:r>
              <a:rPr lang="cs-CZ" sz="1100" dirty="0">
                <a:solidFill>
                  <a:schemeClr val="tx1">
                    <a:lumMod val="95000"/>
                    <a:lumOff val="5000"/>
                  </a:schemeClr>
                </a:solidFill>
                <a:cs typeface="Arial" charset="0"/>
              </a:rPr>
              <a:t>nebo využití příležitostí.</a:t>
            </a:r>
            <a:endParaRPr lang="en-US" sz="1100" dirty="0">
              <a:solidFill>
                <a:schemeClr val="tx1">
                  <a:lumMod val="95000"/>
                  <a:lumOff val="5000"/>
                </a:schemeClr>
              </a:solidFill>
              <a:cs typeface="Arial" charset="0"/>
            </a:endParaRPr>
          </a:p>
        </p:txBody>
      </p:sp>
      <p:sp>
        <p:nvSpPr>
          <p:cNvPr id="26" name="Line 7"/>
          <p:cNvSpPr>
            <a:spLocks noChangeShapeType="1"/>
          </p:cNvSpPr>
          <p:nvPr/>
        </p:nvSpPr>
        <p:spPr bwMode="auto">
          <a:xfrm flipV="1">
            <a:off x="3995812" y="4286522"/>
            <a:ext cx="821829" cy="998988"/>
          </a:xfrm>
          <a:prstGeom prst="line">
            <a:avLst/>
          </a:prstGeom>
          <a:noFill/>
          <a:ln w="57150">
            <a:solidFill>
              <a:schemeClr val="tx1"/>
            </a:solidFill>
            <a:round/>
            <a:headEnd/>
            <a:tailEnd type="triangle" w="med" len="med"/>
          </a:ln>
          <a:effectLst/>
        </p:spPr>
        <p:txBody>
          <a:bodyPr/>
          <a:lstStyle/>
          <a:p>
            <a:endParaRPr lang="cs-CZ" sz="1200"/>
          </a:p>
        </p:txBody>
      </p:sp>
      <p:sp>
        <p:nvSpPr>
          <p:cNvPr id="27" name="Line 8"/>
          <p:cNvSpPr>
            <a:spLocks noChangeShapeType="1"/>
          </p:cNvSpPr>
          <p:nvPr/>
        </p:nvSpPr>
        <p:spPr bwMode="auto">
          <a:xfrm>
            <a:off x="4002163" y="3990647"/>
            <a:ext cx="684374" cy="1050"/>
          </a:xfrm>
          <a:prstGeom prst="line">
            <a:avLst/>
          </a:prstGeom>
          <a:noFill/>
          <a:ln w="57150">
            <a:solidFill>
              <a:schemeClr val="tx1"/>
            </a:solidFill>
            <a:round/>
            <a:headEnd/>
            <a:tailEnd type="triangle" w="med" len="med"/>
          </a:ln>
          <a:effectLst/>
        </p:spPr>
        <p:txBody>
          <a:bodyPr/>
          <a:lstStyle/>
          <a:p>
            <a:endParaRPr lang="cs-CZ" sz="1200"/>
          </a:p>
        </p:txBody>
      </p:sp>
      <p:sp>
        <p:nvSpPr>
          <p:cNvPr id="28" name="Line 9"/>
          <p:cNvSpPr>
            <a:spLocks noChangeShapeType="1"/>
          </p:cNvSpPr>
          <p:nvPr/>
        </p:nvSpPr>
        <p:spPr bwMode="auto">
          <a:xfrm>
            <a:off x="3995812" y="4202409"/>
            <a:ext cx="821829" cy="940225"/>
          </a:xfrm>
          <a:prstGeom prst="line">
            <a:avLst/>
          </a:prstGeom>
          <a:noFill/>
          <a:ln w="57150">
            <a:solidFill>
              <a:schemeClr val="tx1"/>
            </a:solidFill>
            <a:round/>
            <a:headEnd/>
            <a:tailEnd type="triangle" w="med" len="med"/>
          </a:ln>
          <a:effectLst/>
        </p:spPr>
        <p:txBody>
          <a:bodyPr/>
          <a:lstStyle/>
          <a:p>
            <a:endParaRPr lang="cs-CZ" sz="1200"/>
          </a:p>
        </p:txBody>
      </p:sp>
      <p:sp>
        <p:nvSpPr>
          <p:cNvPr id="29" name="Line 10"/>
          <p:cNvSpPr>
            <a:spLocks noChangeShapeType="1"/>
          </p:cNvSpPr>
          <p:nvPr/>
        </p:nvSpPr>
        <p:spPr bwMode="auto">
          <a:xfrm>
            <a:off x="4002163" y="5286047"/>
            <a:ext cx="684374" cy="1050"/>
          </a:xfrm>
          <a:prstGeom prst="line">
            <a:avLst/>
          </a:prstGeom>
          <a:noFill/>
          <a:ln w="57150">
            <a:solidFill>
              <a:schemeClr val="tx1"/>
            </a:solidFill>
            <a:round/>
            <a:headEnd/>
            <a:tailEnd type="triangle" w="med" len="med"/>
          </a:ln>
          <a:effectLst/>
        </p:spPr>
        <p:txBody>
          <a:bodyPr/>
          <a:lstStyle/>
          <a:p>
            <a:endParaRPr lang="cs-CZ" sz="1200"/>
          </a:p>
        </p:txBody>
      </p:sp>
      <p:sp>
        <p:nvSpPr>
          <p:cNvPr id="31" name="Rectangle 11"/>
          <p:cNvSpPr>
            <a:spLocks noChangeArrowheads="1"/>
          </p:cNvSpPr>
          <p:nvPr/>
        </p:nvSpPr>
        <p:spPr bwMode="auto">
          <a:xfrm>
            <a:off x="539428" y="3422426"/>
            <a:ext cx="7776988" cy="2526854"/>
          </a:xfrm>
          <a:prstGeom prst="rect">
            <a:avLst/>
          </a:prstGeom>
          <a:noFill/>
          <a:ln w="57150">
            <a:solidFill>
              <a:schemeClr val="tx1"/>
            </a:solidFill>
            <a:prstDash val="dash"/>
            <a:miter lim="800000"/>
            <a:headEnd/>
            <a:tailEnd/>
          </a:ln>
          <a:effectLst/>
        </p:spPr>
        <p:txBody>
          <a:bodyPr wrap="none" anchor="ctr"/>
          <a:lstStyle/>
          <a:p>
            <a:endParaRPr lang="cs-CZ" sz="120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BCG</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BCG analýza</a:t>
            </a:r>
            <a:endParaRPr lang="cs-CZ" dirty="0"/>
          </a:p>
        </p:txBody>
      </p:sp>
      <p:sp>
        <p:nvSpPr>
          <p:cNvPr id="3" name="Zástupný symbol pro obsah 2"/>
          <p:cNvSpPr>
            <a:spLocks noGrp="1"/>
          </p:cNvSpPr>
          <p:nvPr>
            <p:ph idx="1"/>
          </p:nvPr>
        </p:nvSpPr>
        <p:spPr/>
        <p:txBody>
          <a:bodyPr/>
          <a:lstStyle/>
          <a:p>
            <a:r>
              <a:rPr lang="cs-CZ" sz="2800" dirty="0" smtClean="0"/>
              <a:t>zavedla Boston </a:t>
            </a:r>
            <a:r>
              <a:rPr lang="en-US" sz="2800" dirty="0" smtClean="0"/>
              <a:t>Consulting Group</a:t>
            </a:r>
          </a:p>
          <a:p>
            <a:r>
              <a:rPr lang="cs-CZ" sz="2800" dirty="0" smtClean="0"/>
              <a:t>nejpopulárnější analytická technika evaluace celkového portfolia diverzifikovaných skupin jednotek</a:t>
            </a:r>
          </a:p>
          <a:p>
            <a:r>
              <a:rPr lang="cs-CZ" sz="2800" dirty="0" smtClean="0"/>
              <a:t>je založena na tvorbě dvourozměrného grafického obrazu umístění jednotlivých aktivit</a:t>
            </a:r>
          </a:p>
          <a:p>
            <a:r>
              <a:rPr lang="cs-CZ" sz="2800" dirty="0" smtClean="0"/>
              <a:t>osami jsou: </a:t>
            </a:r>
          </a:p>
          <a:p>
            <a:pPr lvl="1"/>
            <a:r>
              <a:rPr lang="cs-CZ" sz="2400" dirty="0" smtClean="0"/>
              <a:t>míra růstu odvětví</a:t>
            </a:r>
          </a:p>
          <a:p>
            <a:pPr lvl="1"/>
            <a:r>
              <a:rPr lang="cs-CZ" sz="2400" dirty="0" smtClean="0"/>
              <a:t>relativní tržní podíl</a:t>
            </a:r>
            <a:endParaRPr lang="cs-CZ"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p:cNvPicPr>
            <a:picLocks noChangeAspect="1" noChangeArrowheads="1"/>
          </p:cNvPicPr>
          <p:nvPr/>
        </p:nvPicPr>
        <p:blipFill>
          <a:blip r:embed="rId2" cstate="print"/>
          <a:srcRect/>
          <a:stretch>
            <a:fillRect/>
          </a:stretch>
        </p:blipFill>
        <p:spPr bwMode="auto">
          <a:xfrm>
            <a:off x="4026802" y="2698973"/>
            <a:ext cx="4793670" cy="3394323"/>
          </a:xfrm>
          <a:prstGeom prst="rect">
            <a:avLst/>
          </a:prstGeom>
          <a:noFill/>
          <a:ln w="9525">
            <a:noFill/>
            <a:miter lim="800000"/>
            <a:headEnd/>
            <a:tailEnd/>
          </a:ln>
          <a:effectLst/>
        </p:spPr>
      </p:pic>
      <p:sp>
        <p:nvSpPr>
          <p:cNvPr id="2" name="Nadpis 1"/>
          <p:cNvSpPr>
            <a:spLocks noGrp="1"/>
          </p:cNvSpPr>
          <p:nvPr>
            <p:ph type="title"/>
          </p:nvPr>
        </p:nvSpPr>
        <p:spPr/>
        <p:txBody>
          <a:bodyPr/>
          <a:lstStyle/>
          <a:p>
            <a:r>
              <a:rPr lang="cs-CZ" dirty="0" smtClean="0"/>
              <a:t>BCG analýza</a:t>
            </a:r>
            <a:endParaRPr lang="cs-CZ" dirty="0"/>
          </a:p>
        </p:txBody>
      </p:sp>
      <p:sp>
        <p:nvSpPr>
          <p:cNvPr id="3" name="Zástupný symbol pro obsah 2"/>
          <p:cNvSpPr>
            <a:spLocks noGrp="1"/>
          </p:cNvSpPr>
          <p:nvPr>
            <p:ph idx="1"/>
          </p:nvPr>
        </p:nvSpPr>
        <p:spPr/>
        <p:txBody>
          <a:bodyPr/>
          <a:lstStyle/>
          <a:p>
            <a:pPr>
              <a:spcAft>
                <a:spcPts val="600"/>
              </a:spcAft>
            </a:pPr>
            <a:r>
              <a:rPr lang="cs-CZ" sz="2000" dirty="0" smtClean="0"/>
              <a:t>každá aktivita se objevuje jako „bublina“ ve </a:t>
            </a:r>
            <a:r>
              <a:rPr lang="cs-CZ" sz="2000" dirty="0" err="1" smtClean="0"/>
              <a:t>čtyřbuněčné</a:t>
            </a:r>
            <a:r>
              <a:rPr lang="cs-CZ" sz="2000" dirty="0" smtClean="0"/>
              <a:t> matici, přičemž rozměr každé bubliny koresponduje s procentem výnosu, které reprezentuje v celkovém portfoliu</a:t>
            </a:r>
          </a:p>
          <a:p>
            <a:pPr>
              <a:spcAft>
                <a:spcPts val="600"/>
              </a:spcAft>
            </a:pPr>
            <a:r>
              <a:rPr lang="cs-CZ" sz="2000" dirty="0" smtClean="0"/>
              <a:t>čtyři buňky:</a:t>
            </a:r>
          </a:p>
          <a:p>
            <a:pPr lvl="1">
              <a:spcAft>
                <a:spcPts val="600"/>
              </a:spcAft>
            </a:pPr>
            <a:r>
              <a:rPr lang="cs-CZ" sz="1800" b="1" dirty="0" smtClean="0"/>
              <a:t>Problémové děti / otazníky</a:t>
            </a:r>
          </a:p>
          <a:p>
            <a:pPr lvl="1">
              <a:spcAft>
                <a:spcPts val="600"/>
              </a:spcAft>
            </a:pPr>
            <a:r>
              <a:rPr lang="cs-CZ" sz="1800" b="1" dirty="0" smtClean="0"/>
              <a:t>Hvězdy </a:t>
            </a:r>
          </a:p>
          <a:p>
            <a:pPr lvl="1">
              <a:spcAft>
                <a:spcPts val="600"/>
              </a:spcAft>
            </a:pPr>
            <a:r>
              <a:rPr lang="cs-CZ" sz="1800" b="1" dirty="0" smtClean="0"/>
              <a:t>Dojné krávy</a:t>
            </a:r>
          </a:p>
          <a:p>
            <a:pPr lvl="1">
              <a:spcAft>
                <a:spcPts val="600"/>
              </a:spcAft>
            </a:pPr>
            <a:r>
              <a:rPr lang="cs-CZ" sz="1800" b="1" dirty="0" smtClean="0"/>
              <a:t>Bídní psi</a:t>
            </a:r>
          </a:p>
          <a:p>
            <a:pPr lvl="1">
              <a:spcAft>
                <a:spcPts val="600"/>
              </a:spcAft>
            </a:pPr>
            <a:endParaRPr lang="cs-CZ" sz="1800" b="1" dirty="0" smtClean="0"/>
          </a:p>
          <a:p>
            <a:pPr lvl="1">
              <a:spcAft>
                <a:spcPts val="600"/>
              </a:spcAft>
            </a:pPr>
            <a:endParaRPr lang="cs-CZ" sz="1800" dirty="0" smtClean="0"/>
          </a:p>
          <a:p>
            <a:endParaRPr lang="cs-CZ" dirty="0"/>
          </a:p>
        </p:txBody>
      </p:sp>
      <p:sp>
        <p:nvSpPr>
          <p:cNvPr id="5" name="Obdélník 4"/>
          <p:cNvSpPr/>
          <p:nvPr/>
        </p:nvSpPr>
        <p:spPr>
          <a:xfrm>
            <a:off x="426560" y="4833442"/>
            <a:ext cx="3528392" cy="1323439"/>
          </a:xfrm>
          <a:prstGeom prst="rect">
            <a:avLst/>
          </a:prstGeom>
        </p:spPr>
        <p:txBody>
          <a:bodyPr wrap="square">
            <a:spAutoFit/>
          </a:bodyPr>
          <a:lstStyle/>
          <a:p>
            <a:pPr marL="269875" indent="-269875">
              <a:buFont typeface="Wingdings" pitchFamily="2" charset="2"/>
              <a:buChar char="§"/>
            </a:pPr>
            <a:r>
              <a:rPr lang="cs-CZ" sz="2000" dirty="0" smtClean="0"/>
              <a:t>obecně je BCG trochu kritizována, bere do úvahy jen strategii nízkých nákladů</a:t>
            </a:r>
            <a:endParaRPr lang="cs-CZ"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BCG analýza</a:t>
            </a:r>
            <a:endParaRPr lang="cs-CZ" dirty="0"/>
          </a:p>
        </p:txBody>
      </p:sp>
      <p:pic>
        <p:nvPicPr>
          <p:cNvPr id="3074" name="Picture 2"/>
          <p:cNvPicPr>
            <a:picLocks noChangeAspect="1" noChangeArrowheads="1"/>
          </p:cNvPicPr>
          <p:nvPr/>
        </p:nvPicPr>
        <p:blipFill>
          <a:blip r:embed="rId2" cstate="print"/>
          <a:srcRect/>
          <a:stretch>
            <a:fillRect/>
          </a:stretch>
        </p:blipFill>
        <p:spPr bwMode="auto">
          <a:xfrm>
            <a:off x="611560" y="1196752"/>
            <a:ext cx="8001000" cy="5000625"/>
          </a:xfrm>
          <a:prstGeom prst="rect">
            <a:avLst/>
          </a:prstGeom>
          <a:noFill/>
          <a:ln w="9525">
            <a:noFill/>
            <a:miter lim="800000"/>
            <a:headEnd/>
            <a:tailEnd/>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Další</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cstate="print"/>
          <a:srcRect/>
          <a:stretch>
            <a:fillRect/>
          </a:stretch>
        </p:blipFill>
        <p:spPr bwMode="auto">
          <a:xfrm>
            <a:off x="4139952" y="1438534"/>
            <a:ext cx="4783862" cy="2357858"/>
          </a:xfrm>
          <a:prstGeom prst="rect">
            <a:avLst/>
          </a:prstGeom>
          <a:noFill/>
          <a:ln w="9525">
            <a:noFill/>
            <a:miter lim="800000"/>
            <a:headEnd/>
            <a:tailEnd/>
          </a:ln>
        </p:spPr>
      </p:pic>
      <p:sp>
        <p:nvSpPr>
          <p:cNvPr id="2" name="Nadpis 1"/>
          <p:cNvSpPr>
            <a:spLocks noGrp="1"/>
          </p:cNvSpPr>
          <p:nvPr>
            <p:ph type="title"/>
          </p:nvPr>
        </p:nvSpPr>
        <p:spPr/>
        <p:txBody>
          <a:bodyPr/>
          <a:lstStyle/>
          <a:p>
            <a:r>
              <a:rPr lang="cs-CZ" dirty="0" smtClean="0"/>
              <a:t>Matice přežití</a:t>
            </a:r>
            <a:endParaRPr lang="cs-CZ" dirty="0"/>
          </a:p>
        </p:txBody>
      </p:sp>
      <p:sp>
        <p:nvSpPr>
          <p:cNvPr id="3" name="Zástupný symbol pro obsah 2"/>
          <p:cNvSpPr>
            <a:spLocks noGrp="1"/>
          </p:cNvSpPr>
          <p:nvPr>
            <p:ph idx="1"/>
          </p:nvPr>
        </p:nvSpPr>
        <p:spPr>
          <a:xfrm>
            <a:off x="455613" y="1412875"/>
            <a:ext cx="4404419" cy="4968453"/>
          </a:xfrm>
        </p:spPr>
        <p:txBody>
          <a:bodyPr>
            <a:normAutofit/>
          </a:bodyPr>
          <a:lstStyle/>
          <a:p>
            <a:r>
              <a:rPr lang="cs-CZ" dirty="0" smtClean="0"/>
              <a:t>Prodejní a </a:t>
            </a:r>
            <a:r>
              <a:rPr lang="cs-CZ" dirty="0" err="1" smtClean="0"/>
              <a:t>nákadová</a:t>
            </a:r>
            <a:r>
              <a:rPr lang="cs-CZ" dirty="0" smtClean="0"/>
              <a:t> pozice firmy</a:t>
            </a:r>
          </a:p>
          <a:p>
            <a:endParaRPr lang="cs-CZ" dirty="0" smtClean="0"/>
          </a:p>
          <a:p>
            <a:r>
              <a:rPr lang="cs-CZ" dirty="0" smtClean="0"/>
              <a:t>Význam polí:</a:t>
            </a:r>
          </a:p>
          <a:p>
            <a:pPr marL="457200" indent="-457200">
              <a:buFont typeface="+mj-lt"/>
              <a:buAutoNum type="arabicPeriod"/>
            </a:pPr>
            <a:r>
              <a:rPr lang="cs-CZ" sz="1800" dirty="0" smtClean="0"/>
              <a:t>Předpokládané přežití</a:t>
            </a:r>
          </a:p>
          <a:p>
            <a:pPr marL="457200" indent="-457200">
              <a:buFont typeface="+mj-lt"/>
              <a:buAutoNum type="arabicPeriod"/>
            </a:pPr>
            <a:r>
              <a:rPr lang="cs-CZ" sz="1800" dirty="0" smtClean="0"/>
              <a:t>Pravděpodobně přežije, nutno snižovat náklady</a:t>
            </a:r>
          </a:p>
          <a:p>
            <a:pPr marL="457200" indent="-457200">
              <a:buFont typeface="+mj-lt"/>
              <a:buAutoNum type="arabicPeriod"/>
            </a:pPr>
            <a:r>
              <a:rPr lang="cs-CZ" sz="1800" dirty="0" smtClean="0"/>
              <a:t>Pravděpodobně přežije, nutno zlepšit pozici na trhu</a:t>
            </a:r>
          </a:p>
          <a:p>
            <a:pPr marL="457200" indent="-457200">
              <a:buFont typeface="+mj-lt"/>
              <a:buAutoNum type="arabicPeriod"/>
            </a:pPr>
            <a:r>
              <a:rPr lang="cs-CZ" sz="1800" dirty="0" smtClean="0"/>
              <a:t>Silný tlak na zrušení</a:t>
            </a:r>
          </a:p>
          <a:p>
            <a:pPr marL="457200" indent="-457200">
              <a:buFont typeface="+mj-lt"/>
              <a:buAutoNum type="arabicPeriod"/>
            </a:pPr>
            <a:r>
              <a:rPr lang="cs-CZ" sz="1800" dirty="0" smtClean="0"/>
              <a:t>Tlaky na zrušení i když trh je </a:t>
            </a:r>
            <a:r>
              <a:rPr lang="cs-CZ" sz="1800" dirty="0" err="1" smtClean="0"/>
              <a:t>životaschoný</a:t>
            </a:r>
            <a:endParaRPr lang="cs-CZ" sz="1800" dirty="0" smtClean="0"/>
          </a:p>
          <a:p>
            <a:pPr marL="457200" indent="-457200">
              <a:buFont typeface="+mj-lt"/>
              <a:buAutoNum type="arabicPeriod"/>
            </a:pPr>
            <a:r>
              <a:rPr lang="cs-CZ" sz="1800" dirty="0" smtClean="0"/>
              <a:t>Tlaky na zrušení i když náklady jsou </a:t>
            </a:r>
            <a:r>
              <a:rPr lang="cs-CZ" sz="1800" dirty="0" err="1" smtClean="0"/>
              <a:t>životaschoné</a:t>
            </a:r>
            <a:endParaRPr lang="cs-CZ" sz="18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Analýza </a:t>
            </a:r>
            <a:r>
              <a:rPr lang="cs-CZ" sz="3200" dirty="0" smtClean="0"/>
              <a:t>konkurenčních hypotéz</a:t>
            </a:r>
            <a:endParaRPr lang="cs-CZ" dirty="0"/>
          </a:p>
        </p:txBody>
      </p:sp>
      <p:sp>
        <p:nvSpPr>
          <p:cNvPr id="3" name="Zástupný symbol pro obsah 2"/>
          <p:cNvSpPr>
            <a:spLocks noGrp="1"/>
          </p:cNvSpPr>
          <p:nvPr>
            <p:ph idx="1"/>
          </p:nvPr>
        </p:nvSpPr>
        <p:spPr/>
        <p:txBody>
          <a:bodyPr/>
          <a:lstStyle/>
          <a:p>
            <a:r>
              <a:rPr lang="cs-CZ" dirty="0" smtClean="0"/>
              <a:t>Hypotéza – předpověď budoucího stavu</a:t>
            </a:r>
          </a:p>
          <a:p>
            <a:pPr lvl="1"/>
            <a:r>
              <a:rPr lang="cs-CZ" dirty="0" smtClean="0"/>
              <a:t>vždy několik vzájemně konkurenčních</a:t>
            </a:r>
          </a:p>
          <a:p>
            <a:pPr lvl="1"/>
            <a:endParaRPr lang="cs-CZ" dirty="0" smtClean="0"/>
          </a:p>
          <a:p>
            <a:r>
              <a:rPr lang="cs-CZ" dirty="0" smtClean="0"/>
              <a:t>Vybrat jen klíčové důkazy</a:t>
            </a:r>
          </a:p>
          <a:p>
            <a:endParaRPr lang="cs-CZ" dirty="0" smtClean="0"/>
          </a:p>
          <a:p>
            <a:r>
              <a:rPr lang="cs-CZ" dirty="0" smtClean="0"/>
              <a:t>Vylučovat hypotézy !!!</a:t>
            </a:r>
          </a:p>
          <a:p>
            <a:pPr lvl="1"/>
            <a:r>
              <a:rPr lang="cs-CZ" dirty="0" smtClean="0"/>
              <a:t>Nikoliv ověřovat !!!</a:t>
            </a:r>
          </a:p>
          <a:p>
            <a:pPr lvl="1"/>
            <a:r>
              <a:rPr lang="cs-CZ" dirty="0" smtClean="0"/>
              <a:t>Pro vyloučení stačí jeden důkaz</a:t>
            </a:r>
          </a:p>
          <a:p>
            <a:endParaRPr lang="cs-CZ"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Kroky analýzy</a:t>
            </a:r>
            <a:endParaRPr lang="cs-CZ" dirty="0"/>
          </a:p>
        </p:txBody>
      </p:sp>
      <p:sp>
        <p:nvSpPr>
          <p:cNvPr id="3" name="Zástupný symbol pro obsah 2"/>
          <p:cNvSpPr>
            <a:spLocks noGrp="1"/>
          </p:cNvSpPr>
          <p:nvPr>
            <p:ph idx="1"/>
          </p:nvPr>
        </p:nvSpPr>
        <p:spPr/>
        <p:txBody>
          <a:bodyPr/>
          <a:lstStyle/>
          <a:p>
            <a:r>
              <a:rPr lang="cs-CZ" dirty="0" smtClean="0"/>
              <a:t>Určit hypotézy</a:t>
            </a:r>
          </a:p>
          <a:p>
            <a:r>
              <a:rPr lang="cs-CZ" dirty="0" smtClean="0"/>
              <a:t>Sestavit seznam zdrojů</a:t>
            </a:r>
          </a:p>
          <a:p>
            <a:r>
              <a:rPr lang="cs-CZ" dirty="0" smtClean="0"/>
              <a:t>Sestavit seznam argumentů pro a proti</a:t>
            </a:r>
          </a:p>
          <a:p>
            <a:r>
              <a:rPr lang="cs-CZ" dirty="0" smtClean="0"/>
              <a:t>Připravit matici s hypotézami a důkazy</a:t>
            </a:r>
          </a:p>
          <a:p>
            <a:r>
              <a:rPr lang="cs-CZ" dirty="0" smtClean="0"/>
              <a:t>Sestavit předběžné závěry</a:t>
            </a:r>
          </a:p>
          <a:p>
            <a:r>
              <a:rPr lang="cs-CZ" dirty="0" smtClean="0"/>
              <a:t>Analyzovat citlivost závěrů vůči důkazům</a:t>
            </a:r>
          </a:p>
          <a:p>
            <a:r>
              <a:rPr lang="cs-CZ" dirty="0" smtClean="0"/>
              <a:t>Podat zprávu o závěrech</a:t>
            </a:r>
          </a:p>
          <a:p>
            <a:r>
              <a:rPr lang="cs-CZ" dirty="0" smtClean="0"/>
              <a:t>Stanovit milníky pro následné sledování</a:t>
            </a:r>
          </a:p>
          <a:p>
            <a:endParaRPr lang="cs-CZ" dirty="0" smtClean="0"/>
          </a:p>
          <a:p>
            <a:endParaRPr lang="cs-CZ"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Analýza konkurenčních hypotéz</a:t>
            </a:r>
            <a:endParaRPr lang="cs-CZ" dirty="0"/>
          </a:p>
        </p:txBody>
      </p:sp>
      <p:pic>
        <p:nvPicPr>
          <p:cNvPr id="6146" name="Picture 2"/>
          <p:cNvPicPr>
            <a:picLocks noGrp="1" noChangeAspect="1" noChangeArrowheads="1"/>
          </p:cNvPicPr>
          <p:nvPr>
            <p:ph idx="1"/>
          </p:nvPr>
        </p:nvPicPr>
        <p:blipFill>
          <a:blip r:embed="rId2" cstate="print"/>
          <a:srcRect/>
          <a:stretch>
            <a:fillRect/>
          </a:stretch>
        </p:blipFill>
        <p:spPr bwMode="auto">
          <a:xfrm>
            <a:off x="892300" y="1412875"/>
            <a:ext cx="7360987" cy="4519613"/>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Analytický postup</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t>Analýza konkurenčních hypotéz</a:t>
            </a:r>
            <a:endParaRPr lang="cs-CZ" dirty="0"/>
          </a:p>
        </p:txBody>
      </p:sp>
      <p:pic>
        <p:nvPicPr>
          <p:cNvPr id="7172" name="Picture 4"/>
          <p:cNvPicPr>
            <a:picLocks noGrp="1" noChangeAspect="1" noChangeArrowheads="1"/>
          </p:cNvPicPr>
          <p:nvPr>
            <p:ph idx="1"/>
          </p:nvPr>
        </p:nvPicPr>
        <p:blipFill>
          <a:blip r:embed="rId2" cstate="print"/>
          <a:srcRect t="8346"/>
          <a:stretch>
            <a:fillRect/>
          </a:stretch>
        </p:blipFill>
        <p:spPr bwMode="auto">
          <a:xfrm>
            <a:off x="899591" y="1519559"/>
            <a:ext cx="7367847" cy="4318489"/>
          </a:xfrm>
          <a:prstGeom prst="rect">
            <a:avLst/>
          </a:prstGeom>
          <a:noFill/>
          <a:ln w="9525">
            <a:noFill/>
            <a:miter lim="800000"/>
            <a:headEnd/>
            <a:tailEnd/>
          </a:ln>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Kontrola</a:t>
            </a:r>
            <a:endParaRPr lang="cs-CZ" dirty="0"/>
          </a:p>
        </p:txBody>
      </p:sp>
      <p:sp>
        <p:nvSpPr>
          <p:cNvPr id="3" name="Zástupný symbol pro obsah 2"/>
          <p:cNvSpPr>
            <a:spLocks noGrp="1"/>
          </p:cNvSpPr>
          <p:nvPr>
            <p:ph idx="1"/>
          </p:nvPr>
        </p:nvSpPr>
        <p:spPr/>
        <p:txBody>
          <a:bodyPr/>
          <a:lstStyle/>
          <a:p>
            <a:r>
              <a:rPr lang="cs-CZ" dirty="0" smtClean="0"/>
              <a:t>Analýza citlivosti</a:t>
            </a:r>
          </a:p>
          <a:p>
            <a:pPr lvl="1"/>
            <a:r>
              <a:rPr lang="cs-CZ" dirty="0" smtClean="0"/>
              <a:t>Vliv výsledku na vstupní parametry</a:t>
            </a:r>
          </a:p>
          <a:p>
            <a:pPr lvl="1"/>
            <a:r>
              <a:rPr lang="cs-CZ" dirty="0" smtClean="0"/>
              <a:t>Přepočet vah a vstupů</a:t>
            </a:r>
          </a:p>
          <a:p>
            <a:pPr lvl="1">
              <a:buNone/>
            </a:pPr>
            <a:r>
              <a:rPr lang="cs-CZ" dirty="0" smtClean="0"/>
              <a:t>=&gt;</a:t>
            </a:r>
          </a:p>
          <a:p>
            <a:pPr lvl="1">
              <a:buNone/>
            </a:pPr>
            <a:r>
              <a:rPr lang="cs-CZ" dirty="0" smtClean="0"/>
              <a:t>Jak můžu ovlivňovat váhy než se změní výsledek?</a:t>
            </a:r>
          </a:p>
          <a:p>
            <a:endParaRPr lang="cs-CZ"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Prognózy</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Prognózy / </a:t>
            </a:r>
            <a:r>
              <a:rPr lang="cs-CZ" dirty="0" err="1" smtClean="0"/>
              <a:t>forecasting</a:t>
            </a:r>
            <a:endParaRPr lang="cs-CZ" dirty="0"/>
          </a:p>
        </p:txBody>
      </p:sp>
      <p:sp>
        <p:nvSpPr>
          <p:cNvPr id="3" name="Zástupný symbol pro obsah 2"/>
          <p:cNvSpPr>
            <a:spLocks noGrp="1"/>
          </p:cNvSpPr>
          <p:nvPr>
            <p:ph idx="1"/>
          </p:nvPr>
        </p:nvSpPr>
        <p:spPr/>
        <p:txBody>
          <a:bodyPr/>
          <a:lstStyle/>
          <a:p>
            <a:pPr lvl="1"/>
            <a:r>
              <a:rPr lang="cs-CZ" dirty="0" smtClean="0"/>
              <a:t>Vytváření skupin (</a:t>
            </a:r>
            <a:r>
              <a:rPr lang="cs-CZ" dirty="0" err="1" smtClean="0"/>
              <a:t>focus</a:t>
            </a:r>
            <a:r>
              <a:rPr lang="cs-CZ" dirty="0" smtClean="0"/>
              <a:t> / user </a:t>
            </a:r>
            <a:r>
              <a:rPr lang="cs-CZ" dirty="0" err="1" smtClean="0"/>
              <a:t>groups</a:t>
            </a:r>
            <a:r>
              <a:rPr lang="cs-CZ" dirty="0" smtClean="0"/>
              <a:t>)</a:t>
            </a:r>
          </a:p>
          <a:p>
            <a:pPr lvl="1"/>
            <a:r>
              <a:rPr lang="cs-CZ" dirty="0" smtClean="0"/>
              <a:t>Delfská metoda – oslovování špičkových expertů na problematiku</a:t>
            </a:r>
          </a:p>
          <a:p>
            <a:pPr lvl="1"/>
            <a:r>
              <a:rPr lang="cs-CZ" dirty="0" smtClean="0"/>
              <a:t>Panelové přehledy – po čase se vypracuje stejná analýza znovu a porovnávají se</a:t>
            </a:r>
          </a:p>
          <a:p>
            <a:pPr lvl="1"/>
            <a:r>
              <a:rPr lang="cs-CZ" dirty="0" smtClean="0"/>
              <a:t>Technika scénáře</a:t>
            </a:r>
          </a:p>
          <a:p>
            <a:pPr lvl="1"/>
            <a:endParaRPr lang="cs-CZ" dirty="0" smtClean="0"/>
          </a:p>
          <a:p>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lvl="1"/>
            <a:r>
              <a:rPr lang="cs-CZ" dirty="0" smtClean="0"/>
              <a:t>Technika scénáře</a:t>
            </a:r>
            <a:endParaRPr lang="cs-CZ" dirty="0"/>
          </a:p>
        </p:txBody>
      </p:sp>
      <p:sp>
        <p:nvSpPr>
          <p:cNvPr id="3" name="Zástupný symbol pro obsah 2"/>
          <p:cNvSpPr>
            <a:spLocks noGrp="1"/>
          </p:cNvSpPr>
          <p:nvPr>
            <p:ph idx="1"/>
          </p:nvPr>
        </p:nvSpPr>
        <p:spPr/>
        <p:txBody>
          <a:bodyPr/>
          <a:lstStyle/>
          <a:p>
            <a:r>
              <a:rPr lang="cs-CZ" dirty="0" smtClean="0"/>
              <a:t>Pro předvídání budoucnosti, uvážit co nejvíce alternativ budoucího vývoje</a:t>
            </a:r>
          </a:p>
          <a:p>
            <a:r>
              <a:rPr lang="cs-CZ" dirty="0" smtClean="0"/>
              <a:t>Využití pokud: vysoká míra nejistoty okolí; v minulosti se čelilo nákladnému překvapení; zvažujeme dlouhodobou investici; odvětví prochází změnami; rozdílné názory managementu;…</a:t>
            </a:r>
          </a:p>
          <a:p>
            <a:r>
              <a:rPr lang="cs-CZ" dirty="0" smtClean="0"/>
              <a:t>Max. </a:t>
            </a:r>
            <a:r>
              <a:rPr lang="cs-CZ" dirty="0" smtClean="0"/>
              <a:t>5 scénářů </a:t>
            </a:r>
            <a:endParaRPr lang="cs-CZ" dirty="0" smtClean="0"/>
          </a:p>
          <a:p>
            <a:pPr lvl="1"/>
            <a:r>
              <a:rPr lang="cs-CZ" dirty="0" smtClean="0"/>
              <a:t>popisující odlišné stavy okolí </a:t>
            </a:r>
          </a:p>
          <a:p>
            <a:pPr lvl="1"/>
            <a:r>
              <a:rPr lang="cs-CZ" dirty="0" smtClean="0"/>
              <a:t>reálné</a:t>
            </a:r>
          </a:p>
        </p:txBody>
      </p:sp>
      <p:pic>
        <p:nvPicPr>
          <p:cNvPr id="4098" name="Picture 2"/>
          <p:cNvPicPr>
            <a:picLocks noChangeAspect="1" noChangeArrowheads="1"/>
          </p:cNvPicPr>
          <p:nvPr/>
        </p:nvPicPr>
        <p:blipFill>
          <a:blip r:embed="rId2" cstate="print"/>
          <a:srcRect/>
          <a:stretch>
            <a:fillRect/>
          </a:stretch>
        </p:blipFill>
        <p:spPr bwMode="auto">
          <a:xfrm>
            <a:off x="5364088" y="3501008"/>
            <a:ext cx="3257550" cy="2609850"/>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Scénáře - postup</a:t>
            </a:r>
            <a:endParaRPr lang="cs-CZ" dirty="0"/>
          </a:p>
        </p:txBody>
      </p:sp>
      <p:sp>
        <p:nvSpPr>
          <p:cNvPr id="3" name="Zástupný symbol pro obsah 2"/>
          <p:cNvSpPr>
            <a:spLocks noGrp="1"/>
          </p:cNvSpPr>
          <p:nvPr>
            <p:ph idx="1"/>
          </p:nvPr>
        </p:nvSpPr>
        <p:spPr/>
        <p:txBody>
          <a:bodyPr>
            <a:normAutofit fontScale="77500" lnSpcReduction="20000"/>
          </a:bodyPr>
          <a:lstStyle/>
          <a:p>
            <a:r>
              <a:rPr lang="en-US" dirty="0" smtClean="0"/>
              <a:t>Stage </a:t>
            </a:r>
            <a:r>
              <a:rPr lang="en-US" dirty="0" smtClean="0"/>
              <a:t>1</a:t>
            </a:r>
          </a:p>
          <a:p>
            <a:pPr lvl="1"/>
            <a:r>
              <a:rPr lang="en-US" dirty="0" smtClean="0"/>
              <a:t>Identify </a:t>
            </a:r>
            <a:r>
              <a:rPr lang="en-US" dirty="0" smtClean="0"/>
              <a:t>key drivers within your organization. This will require </a:t>
            </a:r>
            <a:r>
              <a:rPr lang="en-US" dirty="0" smtClean="0"/>
              <a:t>brainstorming with key management personnel.</a:t>
            </a:r>
          </a:p>
          <a:p>
            <a:r>
              <a:rPr lang="en-US" dirty="0" smtClean="0"/>
              <a:t>Stage 2</a:t>
            </a:r>
          </a:p>
          <a:p>
            <a:pPr lvl="1"/>
            <a:r>
              <a:rPr lang="en-US" dirty="0" smtClean="0"/>
              <a:t>Study </a:t>
            </a:r>
            <a:r>
              <a:rPr lang="en-US" dirty="0" smtClean="0"/>
              <a:t>the competitive universe to isolate possible scenarios. This may </a:t>
            </a:r>
            <a:r>
              <a:rPr lang="en-US" dirty="0" smtClean="0"/>
              <a:t>result in </a:t>
            </a:r>
            <a:r>
              <a:rPr lang="en-US" dirty="0" smtClean="0"/>
              <a:t>a real need to develop competitive intelligence for filling in certain unknowns.</a:t>
            </a:r>
          </a:p>
          <a:p>
            <a:r>
              <a:rPr lang="en-US" dirty="0" smtClean="0"/>
              <a:t>Stage </a:t>
            </a:r>
            <a:r>
              <a:rPr lang="en-US" dirty="0" smtClean="0"/>
              <a:t>3</a:t>
            </a:r>
          </a:p>
          <a:p>
            <a:pPr lvl="1"/>
            <a:r>
              <a:rPr lang="en-US" dirty="0" smtClean="0"/>
              <a:t>Create </a:t>
            </a:r>
            <a:r>
              <a:rPr lang="en-US" dirty="0" smtClean="0"/>
              <a:t>three to five different scenarios and try to assign a probability on </a:t>
            </a:r>
            <a:r>
              <a:rPr lang="en-US" dirty="0" smtClean="0"/>
              <a:t>the likelihood </a:t>
            </a:r>
            <a:r>
              <a:rPr lang="en-US" dirty="0" smtClean="0"/>
              <a:t>that the scenario will happen.</a:t>
            </a:r>
          </a:p>
          <a:p>
            <a:r>
              <a:rPr lang="en-US" dirty="0" smtClean="0"/>
              <a:t>Stage </a:t>
            </a:r>
            <a:r>
              <a:rPr lang="en-US" dirty="0" smtClean="0"/>
              <a:t>4</a:t>
            </a:r>
          </a:p>
          <a:p>
            <a:pPr lvl="1"/>
            <a:r>
              <a:rPr lang="en-US" dirty="0" smtClean="0"/>
              <a:t>Conduct </a:t>
            </a:r>
            <a:r>
              <a:rPr lang="en-US" dirty="0" smtClean="0"/>
              <a:t>a series of strategic meetings to build a set of strategies </a:t>
            </a:r>
            <a:r>
              <a:rPr lang="en-US" dirty="0" smtClean="0"/>
              <a:t>for addressing different scenarios.</a:t>
            </a:r>
          </a:p>
          <a:p>
            <a:r>
              <a:rPr lang="en-US" dirty="0" smtClean="0"/>
              <a:t>Stage 5</a:t>
            </a:r>
          </a:p>
          <a:p>
            <a:pPr lvl="1"/>
            <a:r>
              <a:rPr lang="en-US" dirty="0" smtClean="0"/>
              <a:t>Establish </a:t>
            </a:r>
            <a:r>
              <a:rPr lang="en-US" dirty="0" smtClean="0"/>
              <a:t>and monitor a set of indicators for each scenario. You will need </a:t>
            </a:r>
            <a:r>
              <a:rPr lang="en-US" dirty="0" smtClean="0"/>
              <a:t>to assign </a:t>
            </a:r>
            <a:r>
              <a:rPr lang="en-US" dirty="0" smtClean="0"/>
              <a:t>responsibilities to different people for researching and analyzing these indicators</a:t>
            </a:r>
            <a:r>
              <a:rPr lang="en-US" dirty="0" smtClean="0"/>
              <a:t>.</a:t>
            </a:r>
          </a:p>
          <a:p>
            <a:endParaRPr lang="en-US" dirty="0" smtClean="0"/>
          </a:p>
          <a:p>
            <a:r>
              <a:rPr lang="en-US" dirty="0" smtClean="0"/>
              <a:t>When a threat or opportunity becomes real, take appropriate action.</a:t>
            </a:r>
          </a:p>
          <a:p>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Postup vytváření scénářů</a:t>
            </a:r>
            <a:endParaRPr lang="cs-CZ" dirty="0"/>
          </a:p>
        </p:txBody>
      </p:sp>
      <p:sp>
        <p:nvSpPr>
          <p:cNvPr id="3" name="Zástupný symbol pro obsah 2"/>
          <p:cNvSpPr>
            <a:spLocks noGrp="1"/>
          </p:cNvSpPr>
          <p:nvPr>
            <p:ph idx="1"/>
          </p:nvPr>
        </p:nvSpPr>
        <p:spPr>
          <a:xfrm>
            <a:off x="455613" y="1412875"/>
            <a:ext cx="8234362" cy="4824437"/>
          </a:xfrm>
        </p:spPr>
        <p:txBody>
          <a:bodyPr>
            <a:normAutofit/>
          </a:bodyPr>
          <a:lstStyle/>
          <a:p>
            <a:pPr marL="457200" indent="-457200">
              <a:spcBef>
                <a:spcPts val="1000"/>
              </a:spcBef>
              <a:buFont typeface="+mj-lt"/>
              <a:buAutoNum type="arabicPeriod"/>
            </a:pPr>
            <a:r>
              <a:rPr lang="cs-CZ" sz="1800" dirty="0" smtClean="0"/>
              <a:t>Vymezení rozsahu – časové období, jak rozsáhlou oblast  - podle minulých událostí</a:t>
            </a:r>
          </a:p>
          <a:p>
            <a:pPr marL="457200" indent="-457200">
              <a:spcBef>
                <a:spcPts val="1000"/>
              </a:spcBef>
              <a:buFont typeface="+mj-lt"/>
              <a:buAutoNum type="arabicPeriod"/>
            </a:pPr>
            <a:r>
              <a:rPr lang="cs-CZ" sz="1800" dirty="0" smtClean="0"/>
              <a:t>Identifikace stran – hlavní zájmové skupiny a jak budou ovlivněny</a:t>
            </a:r>
          </a:p>
          <a:p>
            <a:pPr marL="457200" indent="-457200">
              <a:spcBef>
                <a:spcPts val="1000"/>
              </a:spcBef>
              <a:buFont typeface="+mj-lt"/>
              <a:buAutoNum type="arabicPeriod"/>
            </a:pPr>
            <a:r>
              <a:rPr lang="cs-CZ" sz="1800" dirty="0" smtClean="0"/>
              <a:t>Stanovení základních trendů – hlavní politické, ekonomické, společenské, technologické či odvětvové trendy</a:t>
            </a:r>
          </a:p>
          <a:p>
            <a:pPr marL="457200" indent="-457200">
              <a:spcBef>
                <a:spcPts val="1000"/>
              </a:spcBef>
              <a:buFont typeface="+mj-lt"/>
              <a:buAutoNum type="arabicPeriod"/>
            </a:pPr>
            <a:r>
              <a:rPr lang="cs-CZ" sz="1800" dirty="0" smtClean="0"/>
              <a:t>Identifikace faktorů nejistoty – určit nejistoty budoucího vývoje</a:t>
            </a:r>
          </a:p>
          <a:p>
            <a:pPr marL="457200" indent="-457200">
              <a:spcBef>
                <a:spcPts val="1000"/>
              </a:spcBef>
              <a:buFont typeface="+mj-lt"/>
              <a:buAutoNum type="arabicPeriod"/>
            </a:pPr>
            <a:r>
              <a:rPr lang="cs-CZ" sz="1800" dirty="0" smtClean="0"/>
              <a:t>Příprava základních scénářů – určit extrémní situace</a:t>
            </a:r>
          </a:p>
          <a:p>
            <a:pPr marL="457200" indent="-457200">
              <a:spcBef>
                <a:spcPts val="1000"/>
              </a:spcBef>
              <a:buFont typeface="+mj-lt"/>
              <a:buAutoNum type="arabicPeriod"/>
            </a:pPr>
            <a:r>
              <a:rPr lang="cs-CZ" sz="1800" dirty="0" smtClean="0"/>
              <a:t>Kontrola scénářů – konzistence a věrohodnost</a:t>
            </a:r>
          </a:p>
          <a:p>
            <a:pPr marL="457200" indent="-457200">
              <a:spcBef>
                <a:spcPts val="1000"/>
              </a:spcBef>
              <a:buFont typeface="+mj-lt"/>
              <a:buAutoNum type="arabicPeriod"/>
            </a:pPr>
            <a:r>
              <a:rPr lang="cs-CZ" sz="1800" dirty="0" smtClean="0"/>
              <a:t>Studijní scénáře – dávají pohled na budoucnost</a:t>
            </a:r>
          </a:p>
          <a:p>
            <a:pPr marL="457200" indent="-457200">
              <a:spcBef>
                <a:spcPts val="1000"/>
              </a:spcBef>
              <a:buFont typeface="+mj-lt"/>
              <a:buAutoNum type="arabicPeriod"/>
            </a:pPr>
            <a:r>
              <a:rPr lang="cs-CZ" sz="1800" dirty="0" smtClean="0"/>
              <a:t>Výzkum a vývoj – pracujeme na nedostatcích podle studijních scénářů</a:t>
            </a:r>
          </a:p>
          <a:p>
            <a:pPr marL="457200" indent="-457200">
              <a:spcBef>
                <a:spcPts val="1000"/>
              </a:spcBef>
              <a:buFont typeface="+mj-lt"/>
              <a:buAutoNum type="arabicPeriod"/>
            </a:pPr>
            <a:r>
              <a:rPr lang="cs-CZ" sz="1800" dirty="0" smtClean="0"/>
              <a:t>Příprava kvalitativních modelů – matematické modely a kvantitativní odhad</a:t>
            </a:r>
          </a:p>
          <a:p>
            <a:pPr marL="457200" indent="-457200">
              <a:spcBef>
                <a:spcPts val="1000"/>
              </a:spcBef>
              <a:buFont typeface="+mj-lt"/>
              <a:buAutoNum type="arabicPeriod"/>
            </a:pPr>
            <a:r>
              <a:rPr lang="cs-CZ" sz="1800" dirty="0" smtClean="0"/>
              <a:t>Scénáře pro rozhodování – pravdivost, konzistenci -&gt;strategické rozhodování</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Delfská metoda</a:t>
            </a:r>
            <a:endParaRPr lang="cs-CZ" dirty="0"/>
          </a:p>
        </p:txBody>
      </p:sp>
      <p:sp>
        <p:nvSpPr>
          <p:cNvPr id="3" name="Zástupný symbol pro obsah 2"/>
          <p:cNvSpPr>
            <a:spLocks noGrp="1"/>
          </p:cNvSpPr>
          <p:nvPr>
            <p:ph idx="1"/>
          </p:nvPr>
        </p:nvSpPr>
        <p:spPr/>
        <p:txBody>
          <a:bodyPr/>
          <a:lstStyle/>
          <a:p>
            <a:r>
              <a:rPr lang="cs-CZ" dirty="0" smtClean="0"/>
              <a:t>Intuitivní prognostická metoda</a:t>
            </a:r>
          </a:p>
          <a:p>
            <a:r>
              <a:rPr lang="cs-CZ" dirty="0" smtClean="0"/>
              <a:t>Postupně zjišťujeme a porovnáváme názory odborníků na dané téma</a:t>
            </a:r>
          </a:p>
          <a:p>
            <a:r>
              <a:rPr lang="cs-CZ" dirty="0" smtClean="0"/>
              <a:t>Je zajištěna vzájemná anonymita, řízená zpětná vazba a statistická identifikace shody názorů</a:t>
            </a:r>
          </a:p>
          <a:p>
            <a:r>
              <a:rPr lang="cs-CZ" dirty="0" smtClean="0"/>
              <a:t>Anonymita vylučuje tři hlavní nevýhody přímého kontaktu:</a:t>
            </a:r>
          </a:p>
          <a:p>
            <a:pPr lvl="1"/>
            <a:r>
              <a:rPr lang="cs-CZ" dirty="0" smtClean="0"/>
              <a:t>Konsensus – všeobecný souhlas všech – přirozený pud konformismu</a:t>
            </a:r>
          </a:p>
          <a:p>
            <a:pPr lvl="1"/>
            <a:r>
              <a:rPr lang="cs-CZ" dirty="0" smtClean="0"/>
              <a:t>Uznávání dominantního postavení silného člena</a:t>
            </a:r>
          </a:p>
          <a:p>
            <a:pPr lvl="1"/>
            <a:r>
              <a:rPr lang="cs-CZ" dirty="0" smtClean="0"/>
              <a:t>Nevýznamnou komunikaci ve skupině</a:t>
            </a: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Brainstorming</a:t>
            </a:r>
            <a:endParaRPr lang="cs-CZ" dirty="0"/>
          </a:p>
        </p:txBody>
      </p:sp>
      <p:sp>
        <p:nvSpPr>
          <p:cNvPr id="3" name="Zástupný symbol pro obsah 2"/>
          <p:cNvSpPr>
            <a:spLocks noGrp="1"/>
          </p:cNvSpPr>
          <p:nvPr>
            <p:ph idx="1"/>
          </p:nvPr>
        </p:nvSpPr>
        <p:spPr/>
        <p:txBody>
          <a:bodyPr/>
          <a:lstStyle/>
          <a:p>
            <a:r>
              <a:rPr lang="cs-CZ" dirty="0" smtClean="0"/>
              <a:t>Tvořivé kolektivní myšlení - asociace myšlenek</a:t>
            </a:r>
          </a:p>
          <a:p>
            <a:r>
              <a:rPr lang="cs-CZ" dirty="0" smtClean="0"/>
              <a:t>Intuitivní vs. Destruktivní charakter</a:t>
            </a:r>
          </a:p>
          <a:p>
            <a:r>
              <a:rPr lang="cs-CZ" dirty="0" smtClean="0"/>
              <a:t>Základní pravidla:</a:t>
            </a:r>
          </a:p>
          <a:p>
            <a:pPr lvl="2"/>
            <a:r>
              <a:rPr lang="cs-CZ" dirty="0" smtClean="0"/>
              <a:t>Zákaz kritiky</a:t>
            </a:r>
          </a:p>
          <a:p>
            <a:pPr lvl="2"/>
            <a:r>
              <a:rPr lang="cs-CZ" dirty="0" smtClean="0"/>
              <a:t>Uvolnění fantazie</a:t>
            </a:r>
          </a:p>
          <a:p>
            <a:pPr lvl="2"/>
            <a:r>
              <a:rPr lang="cs-CZ" dirty="0" smtClean="0"/>
              <a:t>Co největší počet nápadů</a:t>
            </a:r>
          </a:p>
          <a:p>
            <a:pPr lvl="2"/>
            <a:r>
              <a:rPr lang="cs-CZ" dirty="0" smtClean="0"/>
              <a:t>Vzájemná inspirace</a:t>
            </a:r>
          </a:p>
          <a:p>
            <a:pPr lvl="2"/>
            <a:r>
              <a:rPr lang="cs-CZ" dirty="0" smtClean="0"/>
              <a:t>Úplná rovnost účastníků</a:t>
            </a:r>
          </a:p>
          <a:p>
            <a:r>
              <a:rPr lang="cs-CZ" dirty="0" smtClean="0"/>
              <a:t>Následná analýza obsahuje tyto operace:</a:t>
            </a:r>
          </a:p>
          <a:p>
            <a:pPr lvl="2"/>
            <a:r>
              <a:rPr lang="cs-CZ" dirty="0" smtClean="0"/>
              <a:t>Stanovení kritérií pro hodnocení návrhu</a:t>
            </a:r>
          </a:p>
          <a:p>
            <a:pPr lvl="2"/>
            <a:r>
              <a:rPr lang="cs-CZ" dirty="0" smtClean="0"/>
              <a:t>Seřazení návrhů do podobných skupin</a:t>
            </a:r>
          </a:p>
          <a:p>
            <a:pPr lvl="2"/>
            <a:r>
              <a:rPr lang="cs-CZ" dirty="0" smtClean="0"/>
              <a:t>Výběr nejvýznamnějších návrhů pro další zpracování</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sz="3600" dirty="0" smtClean="0"/>
              <a:t>Shrnutí analytických metod</a:t>
            </a:r>
            <a:endParaRPr lang="cs-CZ" sz="3600"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Strukturování analytických problémů</a:t>
            </a:r>
            <a:endParaRPr lang="cs-CZ" dirty="0"/>
          </a:p>
        </p:txBody>
      </p:sp>
      <p:sp>
        <p:nvSpPr>
          <p:cNvPr id="3" name="Zástupný symbol pro obsah 2"/>
          <p:cNvSpPr>
            <a:spLocks noGrp="1"/>
          </p:cNvSpPr>
          <p:nvPr>
            <p:ph idx="1"/>
          </p:nvPr>
        </p:nvSpPr>
        <p:spPr/>
        <p:txBody>
          <a:bodyPr/>
          <a:lstStyle/>
          <a:p>
            <a:r>
              <a:rPr lang="cs-CZ" dirty="0" smtClean="0"/>
              <a:t>Dekompozice</a:t>
            </a:r>
          </a:p>
          <a:p>
            <a:pPr lvl="1"/>
            <a:r>
              <a:rPr lang="cs-CZ" dirty="0" smtClean="0"/>
              <a:t>Rozložení problému na komponenty</a:t>
            </a:r>
          </a:p>
          <a:p>
            <a:pPr lvl="1"/>
            <a:r>
              <a:rPr lang="cs-CZ" dirty="0" smtClean="0"/>
              <a:t>Nejsme často schopni si uvědomit celek</a:t>
            </a:r>
          </a:p>
          <a:p>
            <a:pPr lvl="1"/>
            <a:endParaRPr lang="cs-CZ" dirty="0" smtClean="0"/>
          </a:p>
          <a:p>
            <a:pPr lvl="1"/>
            <a:endParaRPr lang="cs-CZ" sz="1100" dirty="0" smtClean="0"/>
          </a:p>
          <a:p>
            <a:r>
              <a:rPr lang="cs-CZ" dirty="0" err="1" smtClean="0"/>
              <a:t>Externalizace</a:t>
            </a:r>
            <a:endParaRPr lang="cs-CZ" dirty="0" smtClean="0"/>
          </a:p>
          <a:p>
            <a:pPr lvl="1"/>
            <a:r>
              <a:rPr lang="cs-CZ" dirty="0" smtClean="0"/>
              <a:t>Přenesení dekomponovaného problému na externí médium (papír, monitor)</a:t>
            </a:r>
          </a:p>
          <a:p>
            <a:pPr lvl="1"/>
            <a:r>
              <a:rPr lang="cs-CZ" dirty="0" smtClean="0"/>
              <a:t>Omezení mysli</a:t>
            </a:r>
          </a:p>
          <a:p>
            <a:pPr lvl="1"/>
            <a:endParaRPr lang="cs-CZ" dirty="0" smtClean="0"/>
          </a:p>
          <a:p>
            <a:r>
              <a:rPr lang="cs-CZ" dirty="0" smtClean="0"/>
              <a:t>Vše co má části, má i strukturu</a:t>
            </a:r>
          </a:p>
          <a:p>
            <a:endParaRPr lang="cs-CZ"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Vhodnost použití</a:t>
            </a:r>
            <a:endParaRPr lang="cs-CZ" dirty="0"/>
          </a:p>
        </p:txBody>
      </p:sp>
      <p:sp>
        <p:nvSpPr>
          <p:cNvPr id="3" name="Zástupný symbol pro obsah 2"/>
          <p:cNvSpPr>
            <a:spLocks noGrp="1"/>
          </p:cNvSpPr>
          <p:nvPr>
            <p:ph idx="1"/>
          </p:nvPr>
        </p:nvSpPr>
        <p:spPr/>
        <p:txBody>
          <a:bodyPr/>
          <a:lstStyle/>
          <a:p>
            <a:r>
              <a:rPr lang="cs-CZ" dirty="0" smtClean="0"/>
              <a:t>K různým účelům různé metody - </a:t>
            </a:r>
            <a:r>
              <a:rPr lang="cs-CZ" b="1" i="1" dirty="0" smtClean="0"/>
              <a:t>FAROUT Rating </a:t>
            </a:r>
            <a:r>
              <a:rPr lang="cs-CZ" b="1" i="1" dirty="0" smtClean="0"/>
              <a:t>Systém</a:t>
            </a:r>
          </a:p>
          <a:p>
            <a:r>
              <a:rPr lang="cs-CZ" dirty="0" smtClean="0"/>
              <a:t>Např. není vhodné vybrat metodu scénáře pro rychlou, levnou, analýzu orientovanou na krátkodobý výhled.</a:t>
            </a:r>
          </a:p>
          <a:p>
            <a:endParaRPr lang="cs-CZ" dirty="0"/>
          </a:p>
        </p:txBody>
      </p:sp>
      <p:pic>
        <p:nvPicPr>
          <p:cNvPr id="4" name="Picture 2"/>
          <p:cNvPicPr>
            <a:picLocks noChangeAspect="1" noChangeArrowheads="1"/>
          </p:cNvPicPr>
          <p:nvPr/>
        </p:nvPicPr>
        <p:blipFill>
          <a:blip r:embed="rId2" cstate="print"/>
          <a:srcRect/>
          <a:stretch>
            <a:fillRect/>
          </a:stretch>
        </p:blipFill>
        <p:spPr bwMode="auto">
          <a:xfrm>
            <a:off x="755576" y="3426774"/>
            <a:ext cx="6696744" cy="2666522"/>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délník 4"/>
          <p:cNvSpPr/>
          <p:nvPr/>
        </p:nvSpPr>
        <p:spPr>
          <a:xfrm>
            <a:off x="8388424" y="0"/>
            <a:ext cx="75818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2" name="Nadpis 1"/>
          <p:cNvSpPr>
            <a:spLocks noGrp="1"/>
          </p:cNvSpPr>
          <p:nvPr>
            <p:ph type="title"/>
          </p:nvPr>
        </p:nvSpPr>
        <p:spPr/>
        <p:txBody>
          <a:bodyPr/>
          <a:lstStyle/>
          <a:p>
            <a:endParaRPr lang="cs-CZ"/>
          </a:p>
        </p:txBody>
      </p:sp>
      <p:pic>
        <p:nvPicPr>
          <p:cNvPr id="1026" name="Picture 2"/>
          <p:cNvPicPr>
            <a:picLocks noGrp="1" noChangeAspect="1" noChangeArrowheads="1"/>
          </p:cNvPicPr>
          <p:nvPr>
            <p:ph idx="1"/>
          </p:nvPr>
        </p:nvPicPr>
        <p:blipFill>
          <a:blip r:embed="rId2" cstate="print"/>
          <a:srcRect/>
          <a:stretch>
            <a:fillRect/>
          </a:stretch>
        </p:blipFill>
        <p:spPr bwMode="auto">
          <a:xfrm>
            <a:off x="251520" y="0"/>
            <a:ext cx="8496944" cy="6854522"/>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Lucida Sans Unicode" pitchFamily="34" charset="0"/>
              </a:rPr>
              <a:t>Analýza dat</a:t>
            </a:r>
            <a:endParaRPr lang="cs-CZ" dirty="0"/>
          </a:p>
        </p:txBody>
      </p:sp>
      <p:sp>
        <p:nvSpPr>
          <p:cNvPr id="3" name="Zástupný symbol pro obsah 2"/>
          <p:cNvSpPr>
            <a:spLocks noGrp="1"/>
          </p:cNvSpPr>
          <p:nvPr>
            <p:ph idx="1"/>
          </p:nvPr>
        </p:nvSpPr>
        <p:spPr/>
        <p:txBody>
          <a:bodyPr>
            <a:noAutofit/>
          </a:bodyPr>
          <a:lstStyle/>
          <a:p>
            <a:pPr>
              <a:spcAft>
                <a:spcPts val="600"/>
              </a:spcAft>
            </a:pPr>
            <a:r>
              <a:rPr lang="cs-CZ" dirty="0" smtClean="0"/>
              <a:t>Sledujeme </a:t>
            </a:r>
            <a:r>
              <a:rPr lang="cs-CZ" dirty="0" smtClean="0"/>
              <a:t>trendy </a:t>
            </a:r>
            <a:r>
              <a:rPr lang="cs-CZ" dirty="0" smtClean="0"/>
              <a:t>– nárůst, průměr, odchylky, časové osy, rozptyly</a:t>
            </a:r>
          </a:p>
          <a:p>
            <a:pPr lvl="1">
              <a:spcAft>
                <a:spcPts val="600"/>
              </a:spcAft>
            </a:pPr>
            <a:r>
              <a:rPr lang="cs-CZ" sz="1800" dirty="0" smtClean="0"/>
              <a:t>hledáme vzory a zákonitosti</a:t>
            </a:r>
          </a:p>
          <a:p>
            <a:pPr lvl="1">
              <a:spcAft>
                <a:spcPts val="600"/>
              </a:spcAft>
            </a:pPr>
            <a:r>
              <a:rPr lang="cs-CZ" sz="1800" dirty="0" smtClean="0"/>
              <a:t>posuzujeme vliv externích faktorů, sezónních obměn, náhodných událostí a cyklických trendů</a:t>
            </a:r>
          </a:p>
          <a:p>
            <a:pPr>
              <a:spcAft>
                <a:spcPts val="600"/>
              </a:spcAft>
            </a:pPr>
            <a:r>
              <a:rPr lang="cs-CZ" dirty="0" smtClean="0"/>
              <a:t>Statistické metody</a:t>
            </a:r>
          </a:p>
          <a:p>
            <a:pPr lvl="1">
              <a:spcAft>
                <a:spcPts val="600"/>
              </a:spcAft>
            </a:pPr>
            <a:r>
              <a:rPr lang="cs-CZ" sz="1800" dirty="0" smtClean="0"/>
              <a:t>průměr – součet položek v sadě/počtem položek</a:t>
            </a:r>
          </a:p>
          <a:p>
            <a:pPr lvl="1">
              <a:spcAft>
                <a:spcPts val="600"/>
              </a:spcAft>
            </a:pPr>
            <a:r>
              <a:rPr lang="cs-CZ" sz="1800" dirty="0" smtClean="0"/>
              <a:t>medián - hodnota, jež dělí řadu podle velikosti seřazených výsledků na dvě stejně početné poloviny</a:t>
            </a:r>
          </a:p>
          <a:p>
            <a:pPr lvl="1">
              <a:spcAft>
                <a:spcPts val="600"/>
              </a:spcAft>
            </a:pPr>
            <a:r>
              <a:rPr lang="cs-CZ" sz="1800" dirty="0" smtClean="0"/>
              <a:t>modus – nejčastěji se vyskytující hodnota v sadě dat</a:t>
            </a:r>
          </a:p>
          <a:p>
            <a:pPr lvl="1">
              <a:spcAft>
                <a:spcPts val="600"/>
              </a:spcAft>
            </a:pPr>
            <a:r>
              <a:rPr lang="cs-CZ" sz="1800" dirty="0" smtClean="0"/>
              <a:t>odchylky </a:t>
            </a:r>
            <a:r>
              <a:rPr lang="cs-CZ" sz="1800" dirty="0" smtClean="0"/>
              <a:t>- rozsah – rozdíl mezi největší a nejmenší hodnotou; standardní odchylka – ke zjištění odchylky od průměru</a:t>
            </a:r>
            <a:endParaRPr lang="cs-CZ" sz="24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latin typeface="Lucida Sans Unicode" pitchFamily="34" charset="0"/>
              </a:rPr>
              <a:t>Analýza dat</a:t>
            </a:r>
            <a:endParaRPr lang="cs-CZ" dirty="0"/>
          </a:p>
        </p:txBody>
      </p:sp>
      <p:sp>
        <p:nvSpPr>
          <p:cNvPr id="3" name="Zástupný symbol pro obsah 2"/>
          <p:cNvSpPr>
            <a:spLocks noGrp="1"/>
          </p:cNvSpPr>
          <p:nvPr>
            <p:ph idx="1"/>
          </p:nvPr>
        </p:nvSpPr>
        <p:spPr/>
        <p:txBody>
          <a:bodyPr/>
          <a:lstStyle/>
          <a:p>
            <a:pPr>
              <a:spcAft>
                <a:spcPts val="600"/>
              </a:spcAft>
            </a:pPr>
            <a:r>
              <a:rPr lang="cs-CZ" dirty="0" smtClean="0"/>
              <a:t>Korelace</a:t>
            </a:r>
          </a:p>
          <a:p>
            <a:pPr lvl="2"/>
            <a:r>
              <a:rPr lang="cs-CZ" dirty="0" smtClean="0"/>
              <a:t>vzájemný vztah mezi znaky či veličinami</a:t>
            </a:r>
          </a:p>
          <a:p>
            <a:pPr lvl="2"/>
            <a:r>
              <a:rPr lang="cs-CZ" dirty="0" smtClean="0"/>
              <a:t>korelační koeficient může nabývat hodnot od −1 až po +1</a:t>
            </a:r>
          </a:p>
          <a:p>
            <a:pPr lvl="2"/>
            <a:r>
              <a:rPr lang="cs-CZ" dirty="0" smtClean="0"/>
              <a:t>perfektní korelace je rovna +1</a:t>
            </a:r>
          </a:p>
          <a:p>
            <a:pPr lvl="2"/>
            <a:r>
              <a:rPr lang="cs-CZ" dirty="0" smtClean="0"/>
              <a:t>čím bližší vztah dvou veličin, tím vyšší míra korelace</a:t>
            </a:r>
          </a:p>
          <a:p>
            <a:pPr lvl="2"/>
            <a:endParaRPr lang="cs-CZ" dirty="0" smtClean="0"/>
          </a:p>
          <a:p>
            <a:r>
              <a:rPr lang="cs-CZ" dirty="0" smtClean="0">
                <a:latin typeface="Lucida Sans Unicode" pitchFamily="34" charset="0"/>
              </a:rPr>
              <a:t>Časová osa</a:t>
            </a:r>
          </a:p>
          <a:p>
            <a:pPr lvl="2"/>
            <a:r>
              <a:rPr lang="cs-CZ" dirty="0" smtClean="0"/>
              <a:t>sledujeme pohyb a vývoj veličin v závislosti na čase</a:t>
            </a:r>
          </a:p>
          <a:p>
            <a:pPr lvl="2"/>
            <a:r>
              <a:rPr lang="cs-CZ" dirty="0" smtClean="0"/>
              <a:t>důležité při odhalování:</a:t>
            </a:r>
          </a:p>
          <a:p>
            <a:pPr lvl="3"/>
            <a:r>
              <a:rPr lang="cs-CZ" dirty="0" smtClean="0"/>
              <a:t>trendů</a:t>
            </a:r>
          </a:p>
          <a:p>
            <a:pPr lvl="3"/>
            <a:r>
              <a:rPr lang="cs-CZ" dirty="0" smtClean="0"/>
              <a:t>sezónností</a:t>
            </a:r>
          </a:p>
          <a:p>
            <a:pPr lvl="3"/>
            <a:r>
              <a:rPr lang="cs-CZ" dirty="0" smtClean="0"/>
              <a:t>klíčových momentů</a:t>
            </a:r>
          </a:p>
          <a:p>
            <a:pPr lvl="3"/>
            <a:r>
              <a:rPr lang="cs-CZ" dirty="0" smtClean="0"/>
              <a:t>amplitud</a:t>
            </a:r>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200" dirty="0" smtClean="0">
                <a:latin typeface="Lucida Sans Unicode" pitchFamily="34" charset="0"/>
              </a:rPr>
              <a:t>Prezentace výsledků analýzy</a:t>
            </a:r>
            <a:endParaRPr lang="cs-CZ" dirty="0"/>
          </a:p>
        </p:txBody>
      </p:sp>
      <p:sp>
        <p:nvSpPr>
          <p:cNvPr id="3" name="Zástupný symbol pro obsah 2"/>
          <p:cNvSpPr>
            <a:spLocks noGrp="1"/>
          </p:cNvSpPr>
          <p:nvPr>
            <p:ph idx="1"/>
          </p:nvPr>
        </p:nvSpPr>
        <p:spPr/>
        <p:txBody>
          <a:bodyPr/>
          <a:lstStyle/>
          <a:p>
            <a:r>
              <a:rPr lang="cs-CZ" dirty="0" smtClean="0"/>
              <a:t>Vizualizace</a:t>
            </a:r>
          </a:p>
          <a:p>
            <a:pPr lvl="1"/>
            <a:r>
              <a:rPr lang="cs-CZ" dirty="0" smtClean="0"/>
              <a:t>grafy:</a:t>
            </a:r>
          </a:p>
          <a:p>
            <a:pPr lvl="2"/>
            <a:r>
              <a:rPr lang="cs-CZ" dirty="0" smtClean="0"/>
              <a:t>plošné – </a:t>
            </a:r>
            <a:r>
              <a:rPr lang="cs-CZ" dirty="0" err="1" smtClean="0"/>
              <a:t>spider</a:t>
            </a:r>
            <a:r>
              <a:rPr lang="cs-CZ" dirty="0" smtClean="0"/>
              <a:t>, koláče, mapy, …</a:t>
            </a:r>
          </a:p>
          <a:p>
            <a:pPr lvl="2"/>
            <a:r>
              <a:rPr lang="cs-CZ" dirty="0" smtClean="0"/>
              <a:t>sloupcové – poměry, průměry, …</a:t>
            </a:r>
          </a:p>
          <a:p>
            <a:pPr lvl="1"/>
            <a:r>
              <a:rPr lang="cs-CZ" dirty="0" smtClean="0"/>
              <a:t>diagramy</a:t>
            </a:r>
          </a:p>
          <a:p>
            <a:pPr lvl="1"/>
            <a:r>
              <a:rPr lang="cs-CZ" dirty="0" smtClean="0"/>
              <a:t>tabulky</a:t>
            </a:r>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cs-CZ" dirty="0" smtClean="0"/>
              <a:t>Druhy analýz</a:t>
            </a:r>
            <a:endParaRPr lang="cs-CZ" dirty="0"/>
          </a:p>
        </p:txBody>
      </p:sp>
      <p:sp>
        <p:nvSpPr>
          <p:cNvPr id="5" name="Text Placeholder 4"/>
          <p:cNvSpPr>
            <a:spLocks noGrp="1"/>
          </p:cNvSpPr>
          <p:nvPr>
            <p:ph type="body" idx="1"/>
          </p:nvPr>
        </p:nvSpPr>
        <p:spPr/>
        <p:txBody>
          <a:bodyPr/>
          <a:lstStyle/>
          <a:p>
            <a:r>
              <a:rPr lang="cs-CZ" dirty="0" smtClean="0"/>
              <a:t>Informační průmysl</a:t>
            </a:r>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cs-CZ" dirty="0"/>
          </a:p>
        </p:txBody>
      </p:sp>
      <p:sp>
        <p:nvSpPr>
          <p:cNvPr id="3" name="Content Placeholder 2"/>
          <p:cNvSpPr>
            <a:spLocks noGrp="1"/>
          </p:cNvSpPr>
          <p:nvPr>
            <p:ph idx="1"/>
          </p:nvPr>
        </p:nvSpPr>
        <p:spPr/>
        <p:txBody>
          <a:bodyPr/>
          <a:lstStyle/>
          <a:p>
            <a:endParaRPr lang="cs-CZ" dirty="0" smtClean="0"/>
          </a:p>
          <a:p>
            <a:endParaRPr lang="cs-CZ" dirty="0"/>
          </a:p>
        </p:txBody>
      </p:sp>
      <p:pic>
        <p:nvPicPr>
          <p:cNvPr id="4" name="Picture 4"/>
          <p:cNvPicPr>
            <a:picLocks noChangeAspect="1" noChangeArrowheads="1"/>
          </p:cNvPicPr>
          <p:nvPr/>
        </p:nvPicPr>
        <p:blipFill>
          <a:blip r:embed="rId2" cstate="print"/>
          <a:srcRect/>
          <a:stretch>
            <a:fillRect/>
          </a:stretch>
        </p:blipFill>
        <p:spPr bwMode="auto">
          <a:xfrm>
            <a:off x="0" y="0"/>
            <a:ext cx="9144000" cy="6862763"/>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lank">
  <a:themeElements>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Y_Handout 1">
        <a:dk1>
          <a:srgbClr val="646464"/>
        </a:dk1>
        <a:lt1>
          <a:srgbClr val="FFFFFF"/>
        </a:lt1>
        <a:dk2>
          <a:srgbClr val="646464"/>
        </a:dk2>
        <a:lt2>
          <a:srgbClr val="808080"/>
        </a:lt2>
        <a:accent1>
          <a:srgbClr val="808080"/>
        </a:accent1>
        <a:accent2>
          <a:srgbClr val="FFD200"/>
        </a:accent2>
        <a:accent3>
          <a:srgbClr val="FFFFFF"/>
        </a:accent3>
        <a:accent4>
          <a:srgbClr val="545454"/>
        </a:accent4>
        <a:accent5>
          <a:srgbClr val="C0C0C0"/>
        </a:accent5>
        <a:accent6>
          <a:srgbClr val="E7BE00"/>
        </a:accent6>
        <a:hlink>
          <a:srgbClr val="808080"/>
        </a:hlink>
        <a:folHlink>
          <a:srgbClr val="C0C0C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808080"/>
      </a:accent1>
      <a:accent2>
        <a:srgbClr val="FFD200"/>
      </a:accent2>
      <a:accent3>
        <a:srgbClr val="FFFFFF"/>
      </a:accent3>
      <a:accent4>
        <a:srgbClr val="000000"/>
      </a:accent4>
      <a:accent5>
        <a:srgbClr val="C0C0C0"/>
      </a:accent5>
      <a:accent6>
        <a:srgbClr val="E7BE00"/>
      </a:accent6>
      <a:hlink>
        <a:srgbClr val="808080"/>
      </a:hlink>
      <a:folHlink>
        <a:srgbClr val="C0C0C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2818</TotalTime>
  <Words>1701</Words>
  <Application>Microsoft Office PowerPoint</Application>
  <PresentationFormat>Předvádění na obrazovce (4:3)</PresentationFormat>
  <Paragraphs>324</Paragraphs>
  <Slides>41</Slides>
  <Notes>2</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41</vt:i4>
      </vt:variant>
    </vt:vector>
  </HeadingPairs>
  <TitlesOfParts>
    <vt:vector size="46" baseType="lpstr">
      <vt:lpstr>Arial</vt:lpstr>
      <vt:lpstr>Lucida Sans Unicode</vt:lpstr>
      <vt:lpstr>Wingdings</vt:lpstr>
      <vt:lpstr>Blank</vt:lpstr>
      <vt:lpstr>1_Blank</vt:lpstr>
      <vt:lpstr>Informační průmysl 2011</vt:lpstr>
      <vt:lpstr>Informační průmysl - obsah</vt:lpstr>
      <vt:lpstr>Analytický postup</vt:lpstr>
      <vt:lpstr>Strukturování analytických problémů</vt:lpstr>
      <vt:lpstr>Analýza dat</vt:lpstr>
      <vt:lpstr>Analýza dat</vt:lpstr>
      <vt:lpstr>Prezentace výsledků analýzy</vt:lpstr>
      <vt:lpstr>Druhy analýz</vt:lpstr>
      <vt:lpstr>Snímek 9</vt:lpstr>
      <vt:lpstr>Analytické metody</vt:lpstr>
      <vt:lpstr>SWOT</vt:lpstr>
      <vt:lpstr>SWOT</vt:lpstr>
      <vt:lpstr>SW část - interní prostředí firmy</vt:lpstr>
      <vt:lpstr>OT část - externí prostředí</vt:lpstr>
      <vt:lpstr>SWOT</vt:lpstr>
      <vt:lpstr>Plnění SWOT matice</vt:lpstr>
      <vt:lpstr>Závěrečná fáze SWOT - uplatnění</vt:lpstr>
      <vt:lpstr>Příklad </vt:lpstr>
      <vt:lpstr>Rozšířená SWOT</vt:lpstr>
      <vt:lpstr>TOWS</vt:lpstr>
      <vt:lpstr>BCG</vt:lpstr>
      <vt:lpstr>BCG analýza</vt:lpstr>
      <vt:lpstr>BCG analýza</vt:lpstr>
      <vt:lpstr>BCG analýza</vt:lpstr>
      <vt:lpstr>Další</vt:lpstr>
      <vt:lpstr>Matice přežití</vt:lpstr>
      <vt:lpstr>Analýza konkurenčních hypotéz</vt:lpstr>
      <vt:lpstr>Kroky analýzy</vt:lpstr>
      <vt:lpstr>Analýza konkurenčních hypotéz</vt:lpstr>
      <vt:lpstr>Analýza konkurenčních hypotéz</vt:lpstr>
      <vt:lpstr>Kontrola</vt:lpstr>
      <vt:lpstr>Prognózy</vt:lpstr>
      <vt:lpstr>Prognózy / forecasting</vt:lpstr>
      <vt:lpstr>Technika scénáře</vt:lpstr>
      <vt:lpstr>Scénáře - postup</vt:lpstr>
      <vt:lpstr>Postup vytváření scénářů</vt:lpstr>
      <vt:lpstr>Delfská metoda</vt:lpstr>
      <vt:lpstr>Brainstorming</vt:lpstr>
      <vt:lpstr>Shrnutí analytických metod</vt:lpstr>
      <vt:lpstr>Vhodnost použití</vt:lpstr>
      <vt:lpstr>Snímek 41</vt:lpstr>
    </vt:vector>
  </TitlesOfParts>
  <Company>Ernst &amp; Young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(Arial bold 30 point) second line title</dc:title>
  <dc:creator>Petr Smejkal</dc:creator>
  <cp:lastModifiedBy>Petik</cp:lastModifiedBy>
  <cp:revision>171</cp:revision>
  <dcterms:created xsi:type="dcterms:W3CDTF">2010-09-06T12:20:12Z</dcterms:created>
  <dcterms:modified xsi:type="dcterms:W3CDTF">2011-11-17T23:17:35Z</dcterms:modified>
</cp:coreProperties>
</file>