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504" y="732"/>
      </p:cViewPr>
      <p:guideLst>
        <p:guide orient="horz" pos="2160"/>
        <p:guide orient="horz" pos="22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6B156-7A56-469E-B37C-B689EF468B5C}" type="datetimeFigureOut">
              <a:rPr lang="cs-CZ" smtClean="0"/>
              <a:pPr/>
              <a:t>6.12.2011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D3878-7DA3-4D3F-A3AC-FF740069BA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3575" y="2062956"/>
            <a:ext cx="52768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827584" y="5949280"/>
            <a:ext cx="144129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700" dirty="0" smtClean="0"/>
              <a:t>http://www.</a:t>
            </a:r>
            <a:r>
              <a:rPr lang="cs-CZ" sz="700" dirty="0" err="1" smtClean="0"/>
              <a:t>google.com</a:t>
            </a:r>
            <a:r>
              <a:rPr lang="cs-CZ" sz="700" dirty="0" smtClean="0"/>
              <a:t>/</a:t>
            </a:r>
            <a:r>
              <a:rPr lang="cs-CZ" sz="700" dirty="0" err="1" smtClean="0"/>
              <a:t>url</a:t>
            </a:r>
            <a:r>
              <a:rPr lang="cs-CZ" sz="700" dirty="0" smtClean="0"/>
              <a:t>?</a:t>
            </a:r>
            <a:r>
              <a:rPr lang="cs-CZ" sz="700" dirty="0" err="1" smtClean="0"/>
              <a:t>sa</a:t>
            </a:r>
            <a:r>
              <a:rPr lang="cs-CZ" sz="700" dirty="0" smtClean="0"/>
              <a:t>=t&amp;</a:t>
            </a:r>
            <a:r>
              <a:rPr lang="cs-CZ" sz="700" dirty="0" err="1" smtClean="0"/>
              <a:t>rct</a:t>
            </a:r>
            <a:r>
              <a:rPr lang="cs-CZ" sz="700" dirty="0" smtClean="0"/>
              <a:t>=j&amp;q=</a:t>
            </a:r>
            <a:r>
              <a:rPr lang="cs-CZ" sz="700" dirty="0" err="1" smtClean="0"/>
              <a:t>analytic</a:t>
            </a:r>
            <a:r>
              <a:rPr lang="cs-CZ" sz="700" dirty="0" smtClean="0"/>
              <a:t>+</a:t>
            </a:r>
            <a:r>
              <a:rPr lang="cs-CZ" sz="700" dirty="0" err="1" smtClean="0"/>
              <a:t>researcher</a:t>
            </a:r>
            <a:r>
              <a:rPr lang="cs-CZ" sz="700" dirty="0" smtClean="0"/>
              <a:t>+</a:t>
            </a:r>
            <a:r>
              <a:rPr lang="cs-CZ" sz="700" dirty="0" err="1" smtClean="0"/>
              <a:t>gatekeeper</a:t>
            </a:r>
            <a:r>
              <a:rPr lang="cs-CZ" sz="700" dirty="0" smtClean="0"/>
              <a:t>+</a:t>
            </a:r>
            <a:r>
              <a:rPr lang="cs-CZ" sz="700" dirty="0" err="1" smtClean="0"/>
              <a:t>competitive</a:t>
            </a:r>
            <a:r>
              <a:rPr lang="cs-CZ" sz="700" dirty="0" smtClean="0"/>
              <a:t>+</a:t>
            </a:r>
            <a:r>
              <a:rPr lang="cs-CZ" sz="700" dirty="0" err="1" smtClean="0"/>
              <a:t>intelligence</a:t>
            </a:r>
            <a:r>
              <a:rPr lang="cs-CZ" sz="700" dirty="0" smtClean="0"/>
              <a:t>+role&amp;</a:t>
            </a:r>
            <a:r>
              <a:rPr lang="cs-CZ" sz="700" dirty="0" err="1" smtClean="0"/>
              <a:t>source</a:t>
            </a:r>
            <a:r>
              <a:rPr lang="cs-CZ" sz="700" dirty="0" smtClean="0"/>
              <a:t>=web&amp;cd=12&amp;</a:t>
            </a:r>
            <a:r>
              <a:rPr lang="cs-CZ" sz="700" dirty="0" err="1" smtClean="0"/>
              <a:t>ved</a:t>
            </a:r>
            <a:r>
              <a:rPr lang="cs-CZ" sz="700" dirty="0" smtClean="0"/>
              <a:t>=0CKUBEBYwCw&amp;</a:t>
            </a:r>
            <a:r>
              <a:rPr lang="cs-CZ" sz="700" dirty="0" err="1" smtClean="0"/>
              <a:t>url</a:t>
            </a:r>
            <a:r>
              <a:rPr lang="cs-CZ" sz="700" dirty="0" smtClean="0"/>
              <a:t>=http%3A%2F%2Fwww.madrimasd.org%2Fqueesmadrimasd%2Fsocios_</a:t>
            </a:r>
            <a:r>
              <a:rPr lang="cs-CZ" sz="700" dirty="0" err="1" smtClean="0"/>
              <a:t>europeos</a:t>
            </a:r>
            <a:r>
              <a:rPr lang="cs-CZ" sz="700" dirty="0" smtClean="0"/>
              <a:t>%2Fdescripcionproyectos%2Fdocumentos%2Fcetisme-</a:t>
            </a:r>
            <a:r>
              <a:rPr lang="cs-CZ" sz="700" dirty="0" err="1" smtClean="0"/>
              <a:t>eti</a:t>
            </a:r>
            <a:r>
              <a:rPr lang="cs-CZ" sz="700" dirty="0" smtClean="0"/>
              <a:t>-</a:t>
            </a:r>
            <a:r>
              <a:rPr lang="cs-CZ" sz="700" dirty="0" err="1" smtClean="0"/>
              <a:t>guide</a:t>
            </a:r>
            <a:r>
              <a:rPr lang="cs-CZ" sz="700" dirty="0" smtClean="0"/>
              <a:t>-</a:t>
            </a:r>
            <a:r>
              <a:rPr lang="cs-CZ" sz="700" dirty="0" err="1" smtClean="0"/>
              <a:t>english.pdf</a:t>
            </a:r>
            <a:r>
              <a:rPr lang="cs-CZ" sz="700" dirty="0" smtClean="0"/>
              <a:t>&amp;</a:t>
            </a:r>
            <a:r>
              <a:rPr lang="cs-CZ" sz="700" dirty="0" err="1" smtClean="0"/>
              <a:t>ei</a:t>
            </a:r>
            <a:r>
              <a:rPr lang="cs-CZ" sz="700" dirty="0" smtClean="0"/>
              <a:t>=SkrdTrPbEYvDtAajh53JBA&amp;</a:t>
            </a:r>
            <a:r>
              <a:rPr lang="cs-CZ" sz="700" dirty="0" err="1" smtClean="0"/>
              <a:t>usg</a:t>
            </a:r>
            <a:r>
              <a:rPr lang="cs-CZ" sz="700" dirty="0" smtClean="0"/>
              <a:t>=AFQjCNHqkbPcYiQ66gLddHXwx1U511ilrA</a:t>
            </a:r>
            <a:endParaRPr lang="cs-CZ" sz="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factor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The development of information technology and the existence of software tools covering</a:t>
            </a:r>
            <a:r>
              <a:rPr lang="cs-CZ" dirty="0" smtClean="0"/>
              <a:t> </a:t>
            </a:r>
            <a:r>
              <a:rPr lang="en-US" dirty="0" smtClean="0"/>
              <a:t>various fields and facilitating information processing4 are providing a strong impetus to the</a:t>
            </a:r>
            <a:r>
              <a:rPr lang="cs-CZ" dirty="0" smtClean="0"/>
              <a:t> </a:t>
            </a:r>
            <a:r>
              <a:rPr lang="en-US" dirty="0" smtClean="0"/>
              <a:t>dissemination of Intelligence disciplines, at the moment mainly amongst large companies.</a:t>
            </a:r>
            <a:r>
              <a:rPr lang="cs-CZ" dirty="0" smtClean="0"/>
              <a:t> </a:t>
            </a:r>
            <a:r>
              <a:rPr lang="en-US" dirty="0" smtClean="0"/>
              <a:t>However, it must be stressed that the </a:t>
            </a:r>
            <a:r>
              <a:rPr lang="en-US" b="1" dirty="0" smtClean="0"/>
              <a:t>human factor is pivotal in the process of creating</a:t>
            </a:r>
            <a:r>
              <a:rPr lang="cs-CZ" b="1" dirty="0" smtClean="0"/>
              <a:t> </a:t>
            </a:r>
            <a:r>
              <a:rPr lang="en-US" dirty="0" smtClean="0"/>
              <a:t>Intelligence in any kind of company or </a:t>
            </a:r>
            <a:r>
              <a:rPr lang="en-US" dirty="0" err="1" smtClean="0"/>
              <a:t>organisation</a:t>
            </a:r>
            <a:r>
              <a:rPr lang="en-US" dirty="0" smtClean="0"/>
              <a:t>. More and more sophisticated software</a:t>
            </a:r>
            <a:r>
              <a:rPr lang="cs-CZ" dirty="0" smtClean="0"/>
              <a:t> </a:t>
            </a:r>
            <a:r>
              <a:rPr lang="en-US" dirty="0" smtClean="0"/>
              <a:t>cannot be relied upon to solve the question of strategic choice and arbitrate when there are</a:t>
            </a:r>
            <a:r>
              <a:rPr lang="cs-CZ" dirty="0" smtClean="0"/>
              <a:t> </a:t>
            </a:r>
            <a:r>
              <a:rPr lang="en-US" dirty="0" smtClean="0"/>
              <a:t>actual or apparent contradictions, but human beings make the difference.</a:t>
            </a:r>
            <a:r>
              <a:rPr lang="cs-CZ" dirty="0" smtClean="0"/>
              <a:t> </a:t>
            </a:r>
            <a:r>
              <a:rPr lang="en-US" dirty="0" smtClean="0"/>
              <a:t>The definition of the intelligence problem, the development of information into knowledge and</a:t>
            </a:r>
            <a:r>
              <a:rPr lang="cs-CZ" dirty="0" smtClean="0"/>
              <a:t> </a:t>
            </a:r>
            <a:r>
              <a:rPr lang="en-US" dirty="0" smtClean="0"/>
              <a:t>the decision </a:t>
            </a:r>
            <a:r>
              <a:rPr lang="cs-CZ" dirty="0" smtClean="0"/>
              <a:t> m</a:t>
            </a:r>
            <a:r>
              <a:rPr lang="en-US" dirty="0" err="1" smtClean="0"/>
              <a:t>aking</a:t>
            </a:r>
            <a:r>
              <a:rPr lang="en-US" dirty="0" smtClean="0"/>
              <a:t> process, all depend on the human team at work and not only on the top</a:t>
            </a:r>
            <a:r>
              <a:rPr lang="cs-CZ" dirty="0" smtClean="0"/>
              <a:t> </a:t>
            </a:r>
            <a:r>
              <a:rPr lang="en-US" dirty="0" smtClean="0"/>
              <a:t>manager of a company or an </a:t>
            </a:r>
            <a:r>
              <a:rPr lang="en-US" dirty="0" err="1" smtClean="0"/>
              <a:t>organisation</a:t>
            </a:r>
            <a:r>
              <a:rPr lang="en-US" dirty="0" smtClean="0"/>
              <a:t>. The integration of the different levels of</a:t>
            </a:r>
            <a:r>
              <a:rPr lang="cs-CZ" dirty="0" smtClean="0"/>
              <a:t> </a:t>
            </a:r>
            <a:r>
              <a:rPr lang="en-US" dirty="0" smtClean="0"/>
              <a:t>responsibility - general management, marketing people, process management, R &amp; D staff,</a:t>
            </a:r>
            <a:r>
              <a:rPr lang="cs-CZ" dirty="0" smtClean="0"/>
              <a:t> </a:t>
            </a:r>
            <a:r>
              <a:rPr lang="en-US" dirty="0" smtClean="0"/>
              <a:t>finance…, enlightened by the EI strategy is the best way to help decision makers make the</a:t>
            </a:r>
            <a:r>
              <a:rPr lang="cs-CZ" dirty="0" smtClean="0"/>
              <a:t> </a:t>
            </a:r>
            <a:r>
              <a:rPr lang="cs-CZ" dirty="0" err="1" smtClean="0"/>
              <a:t>choices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moment.</a:t>
            </a:r>
          </a:p>
          <a:p>
            <a:r>
              <a:rPr lang="en-US" dirty="0" smtClean="0"/>
              <a:t>This human process is not an easy one, it must be encouraged by the top management,</a:t>
            </a:r>
            <a:r>
              <a:rPr lang="cs-CZ" dirty="0" smtClean="0"/>
              <a:t> </a:t>
            </a:r>
            <a:r>
              <a:rPr lang="en-US" dirty="0" err="1" smtClean="0"/>
              <a:t>recognised</a:t>
            </a:r>
            <a:r>
              <a:rPr lang="en-US" dirty="0" smtClean="0"/>
              <a:t> as a valued skill, maintained for the long term and be facilitated by specialists, at</a:t>
            </a:r>
            <a:r>
              <a:rPr lang="cs-CZ" dirty="0" smtClean="0"/>
              <a:t> </a:t>
            </a:r>
            <a:r>
              <a:rPr lang="en-US" dirty="0" smtClean="0"/>
              <a:t>least at the beginning or when strategy is refreshed.</a:t>
            </a:r>
          </a:p>
          <a:p>
            <a:endParaRPr lang="cs-CZ" dirty="0" smtClean="0"/>
          </a:p>
          <a:p>
            <a:r>
              <a:rPr lang="cs-CZ" dirty="0" smtClean="0"/>
              <a:t>• </a:t>
            </a:r>
            <a:r>
              <a:rPr lang="cs-CZ" b="1" dirty="0" err="1" smtClean="0"/>
              <a:t>Educate</a:t>
            </a:r>
            <a:r>
              <a:rPr lang="cs-CZ" b="1" dirty="0" smtClean="0"/>
              <a:t> </a:t>
            </a:r>
            <a:r>
              <a:rPr lang="cs-CZ" b="1" dirty="0" err="1" smtClean="0"/>
              <a:t>Employees</a:t>
            </a:r>
            <a:endParaRPr lang="cs-CZ" b="1" dirty="0" smtClean="0"/>
          </a:p>
          <a:p>
            <a:r>
              <a:rPr lang="en-US" dirty="0" smtClean="0"/>
              <a:t>Building on the above, everyone in the company has a role to play in EI even if they do not</a:t>
            </a:r>
            <a:r>
              <a:rPr lang="cs-CZ" dirty="0" smtClean="0"/>
              <a:t> </a:t>
            </a:r>
            <a:r>
              <a:rPr lang="en-US" dirty="0" smtClean="0"/>
              <a:t>have an EI-specific job description. All people should be considered sources and be encouraged</a:t>
            </a:r>
            <a:r>
              <a:rPr lang="cs-CZ" dirty="0" smtClean="0"/>
              <a:t> </a:t>
            </a:r>
            <a:r>
              <a:rPr lang="en-US" dirty="0" smtClean="0"/>
              <a:t>to be aware of their company’s strategy and to pass on any piece of information to the relevant</a:t>
            </a:r>
            <a:r>
              <a:rPr lang="cs-CZ" dirty="0" smtClean="0"/>
              <a:t> </a:t>
            </a:r>
            <a:r>
              <a:rPr lang="en-US" dirty="0" smtClean="0"/>
              <a:t>people, as a matter of course. Traditionally, company employees have not been encouraged to</a:t>
            </a:r>
            <a:r>
              <a:rPr lang="cs-CZ" dirty="0" smtClean="0"/>
              <a:t> </a:t>
            </a:r>
            <a:r>
              <a:rPr lang="en-US" dirty="0" smtClean="0"/>
              <a:t>share information, and there has often been competition between departments. Building a</a:t>
            </a:r>
            <a:r>
              <a:rPr lang="cs-CZ" dirty="0" smtClean="0"/>
              <a:t> </a:t>
            </a:r>
            <a:r>
              <a:rPr lang="en-US" dirty="0" smtClean="0"/>
              <a:t>culture of information-sharing and breaking down inertia through education is a large part of</a:t>
            </a:r>
            <a:r>
              <a:rPr lang="cs-CZ" dirty="0" smtClean="0"/>
              <a:t> </a:t>
            </a:r>
            <a:r>
              <a:rPr lang="en-US" dirty="0" smtClean="0"/>
              <a:t>the process. But as </a:t>
            </a:r>
            <a:r>
              <a:rPr lang="en-US" dirty="0" err="1" smtClean="0"/>
              <a:t>Kahaner</a:t>
            </a:r>
            <a:r>
              <a:rPr lang="en-US" dirty="0" smtClean="0"/>
              <a:t> notes ‘ Company spirit can take you just so far’6.</a:t>
            </a:r>
            <a:r>
              <a:rPr lang="cs-CZ" dirty="0" smtClean="0"/>
              <a:t> </a:t>
            </a:r>
            <a:r>
              <a:rPr lang="en-US" dirty="0" smtClean="0"/>
              <a:t>Some people, inevitably, may contribute more information than others but the system will still</a:t>
            </a:r>
            <a:r>
              <a:rPr lang="cs-CZ" dirty="0" smtClean="0"/>
              <a:t> </a:t>
            </a:r>
            <a:r>
              <a:rPr lang="en-US" dirty="0" smtClean="0"/>
              <a:t>be yielding benefits. Some companies may choose to reward staff for their contributions,</a:t>
            </a:r>
            <a:r>
              <a:rPr lang="cs-CZ" dirty="0" smtClean="0"/>
              <a:t> </a:t>
            </a:r>
            <a:r>
              <a:rPr lang="en-US" dirty="0" smtClean="0"/>
              <a:t>particularly in the early stages when there is a need to strengthen employee motivation.</a:t>
            </a:r>
            <a:r>
              <a:rPr lang="cs-CZ" dirty="0" smtClean="0"/>
              <a:t> </a:t>
            </a:r>
          </a:p>
          <a:p>
            <a:endParaRPr lang="en-US" dirty="0" smtClean="0"/>
          </a:p>
          <a:p>
            <a:r>
              <a:rPr lang="cs-CZ" dirty="0" smtClean="0"/>
              <a:t>• </a:t>
            </a:r>
            <a:r>
              <a:rPr lang="cs-CZ" b="1" dirty="0" smtClean="0"/>
              <a:t>A Team </a:t>
            </a:r>
            <a:r>
              <a:rPr lang="cs-CZ" b="1" dirty="0" err="1" smtClean="0"/>
              <a:t>Approach</a:t>
            </a:r>
            <a:endParaRPr lang="cs-CZ" b="1" dirty="0" smtClean="0"/>
          </a:p>
          <a:p>
            <a:r>
              <a:rPr lang="en-US" dirty="0" smtClean="0"/>
              <a:t>Involve as many people as possible in the establishment of an EI system from all parts of the</a:t>
            </a:r>
            <a:r>
              <a:rPr lang="cs-CZ" dirty="0" smtClean="0"/>
              <a:t> </a:t>
            </a:r>
            <a:r>
              <a:rPr lang="en-US" dirty="0" smtClean="0"/>
              <a:t>business - sales, HR/personnel, operations, marketing and communications, etc. This will ensure</a:t>
            </a:r>
            <a:r>
              <a:rPr lang="cs-CZ" dirty="0" smtClean="0"/>
              <a:t> </a:t>
            </a:r>
            <a:r>
              <a:rPr lang="en-US" dirty="0" smtClean="0"/>
              <a:t>that it meets the needs of all sections of the business and will, in turn, be likely to make</a:t>
            </a:r>
            <a:r>
              <a:rPr lang="cs-CZ" dirty="0" smtClean="0"/>
              <a:t> </a:t>
            </a:r>
            <a:r>
              <a:rPr lang="en-US" dirty="0" smtClean="0"/>
              <a:t>people more accepting of it. They will learn how they too can play a role, why their input is</a:t>
            </a:r>
            <a:r>
              <a:rPr lang="cs-CZ" dirty="0" smtClean="0"/>
              <a:t> </a:t>
            </a:r>
            <a:r>
              <a:rPr lang="en-US" dirty="0" smtClean="0"/>
              <a:t>needed, and what to expect in return.</a:t>
            </a:r>
            <a:endParaRPr lang="cs-CZ" dirty="0" smtClean="0"/>
          </a:p>
          <a:p>
            <a:endParaRPr lang="en-US" dirty="0" smtClean="0"/>
          </a:p>
          <a:p>
            <a:r>
              <a:rPr lang="cs-CZ" dirty="0" smtClean="0"/>
              <a:t>• </a:t>
            </a:r>
            <a:r>
              <a:rPr lang="cs-CZ" b="1" dirty="0" err="1" smtClean="0"/>
              <a:t>Communication</a:t>
            </a:r>
            <a:endParaRPr lang="cs-CZ" b="1" dirty="0" smtClean="0"/>
          </a:p>
          <a:p>
            <a:r>
              <a:rPr lang="en-US" dirty="0" smtClean="0"/>
              <a:t>Communication and open information channels are key to the success of any EI activities.</a:t>
            </a:r>
            <a:r>
              <a:rPr lang="cs-CZ" dirty="0" smtClean="0"/>
              <a:t> </a:t>
            </a:r>
            <a:r>
              <a:rPr lang="en-US" dirty="0" smtClean="0"/>
              <a:t>Regardless of where you choose to place an EI-responsible employee or an EI unit or whether</a:t>
            </a:r>
            <a:r>
              <a:rPr lang="cs-CZ" dirty="0" smtClean="0"/>
              <a:t> </a:t>
            </a:r>
            <a:r>
              <a:rPr lang="en-US" dirty="0" smtClean="0"/>
              <a:t>you simply wish to encourage employees to employ EI techniques on a day-to-day basis, people</a:t>
            </a:r>
            <a:r>
              <a:rPr lang="cs-CZ" dirty="0" smtClean="0"/>
              <a:t> </a:t>
            </a:r>
            <a:r>
              <a:rPr lang="en-US" dirty="0" smtClean="0"/>
              <a:t>must talk and communicate with each other effectively.</a:t>
            </a:r>
            <a:r>
              <a:rPr lang="cs-CZ" dirty="0" smtClean="0"/>
              <a:t> </a:t>
            </a:r>
            <a:r>
              <a:rPr lang="en-US" dirty="0" smtClean="0"/>
              <a:t>Ensuring that there is adequate communication and </a:t>
            </a:r>
            <a:r>
              <a:rPr lang="en-US" b="1" dirty="0" smtClean="0"/>
              <a:t>information infrastructure, be it through</a:t>
            </a:r>
            <a:r>
              <a:rPr lang="cs-CZ" b="1" dirty="0" smtClean="0"/>
              <a:t> </a:t>
            </a:r>
            <a:r>
              <a:rPr lang="en-US" dirty="0" smtClean="0"/>
              <a:t>email, intranet, bulletin board, meetings, newsletters, and changing the way in which</a:t>
            </a:r>
            <a:r>
              <a:rPr lang="cs-CZ" dirty="0" smtClean="0"/>
              <a:t> </a:t>
            </a:r>
            <a:r>
              <a:rPr lang="en-US" dirty="0" smtClean="0"/>
              <a:t>information currently moves about within the company, will prevent people/departments</a:t>
            </a:r>
            <a:r>
              <a:rPr lang="cs-CZ" dirty="0" smtClean="0"/>
              <a:t> </a:t>
            </a:r>
            <a:r>
              <a:rPr lang="cs-CZ" dirty="0" err="1" smtClean="0"/>
              <a:t>becoming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‘</a:t>
            </a:r>
            <a:r>
              <a:rPr lang="cs-CZ" dirty="0" err="1" smtClean="0"/>
              <a:t>islands’</a:t>
            </a:r>
            <a:r>
              <a:rPr lang="cs-CZ" dirty="0" smtClean="0"/>
              <a:t>.</a:t>
            </a:r>
          </a:p>
          <a:p>
            <a:r>
              <a:rPr lang="en-US" dirty="0" smtClean="0"/>
              <a:t>Communication technology – fax, email, mobile phones, portable laptops can all aid in</a:t>
            </a:r>
            <a:r>
              <a:rPr lang="cs-CZ" dirty="0" smtClean="0"/>
              <a:t> </a:t>
            </a:r>
            <a:r>
              <a:rPr lang="en-US" dirty="0" smtClean="0"/>
              <a:t>transmitting information. Raising internal awareness of the email address, fax or phone number</a:t>
            </a:r>
            <a:r>
              <a:rPr lang="cs-CZ" dirty="0" smtClean="0"/>
              <a:t> </a:t>
            </a:r>
            <a:r>
              <a:rPr lang="en-US" dirty="0" smtClean="0"/>
              <a:t>of an employee responsible for information handling, is also recommended. Building an intranet</a:t>
            </a:r>
            <a:r>
              <a:rPr lang="cs-CZ" dirty="0" smtClean="0"/>
              <a:t> </a:t>
            </a:r>
            <a:r>
              <a:rPr lang="en-US" dirty="0" smtClean="0"/>
              <a:t>can also increase the accessibility of information for employees especially when linked to</a:t>
            </a:r>
            <a:r>
              <a:rPr lang="cs-CZ" dirty="0" smtClean="0"/>
              <a:t> </a:t>
            </a:r>
            <a:r>
              <a:rPr lang="en-US" dirty="0" smtClean="0"/>
              <a:t>databases, but requires staff to be motivated and encouraged to participate.</a:t>
            </a:r>
            <a:r>
              <a:rPr lang="cs-CZ" dirty="0" smtClean="0"/>
              <a:t> </a:t>
            </a:r>
            <a:r>
              <a:rPr lang="en-US" dirty="0" smtClean="0"/>
              <a:t>Information must flow both downwards and upwards through the company.</a:t>
            </a:r>
            <a:endParaRPr lang="cs-CZ" dirty="0" err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dirty="0" err="1" smtClean="0"/>
              <a:t>ci</a:t>
            </a:r>
            <a:r>
              <a:rPr lang="cs-CZ" dirty="0" smtClean="0"/>
              <a:t> cyklus</a:t>
            </a:r>
          </a:p>
          <a:p>
            <a:r>
              <a:rPr lang="cs-CZ" dirty="0" smtClean="0"/>
              <a:t>1. příprava </a:t>
            </a:r>
            <a:r>
              <a:rPr lang="cs-CZ" dirty="0" err="1" smtClean="0"/>
              <a:t>ci</a:t>
            </a:r>
            <a:endParaRPr lang="cs-CZ" dirty="0" smtClean="0"/>
          </a:p>
          <a:p>
            <a:r>
              <a:rPr lang="cs-CZ" dirty="0" smtClean="0"/>
              <a:t>šampion - </a:t>
            </a:r>
            <a:r>
              <a:rPr lang="cs-CZ" dirty="0" err="1" smtClean="0"/>
              <a:t>prolobovat</a:t>
            </a:r>
            <a:r>
              <a:rPr lang="cs-CZ" dirty="0" smtClean="0"/>
              <a:t> ve vedení - </a:t>
            </a:r>
            <a:r>
              <a:rPr lang="cs-CZ" dirty="0" err="1" smtClean="0"/>
              <a:t>sponsorship</a:t>
            </a:r>
            <a:r>
              <a:rPr lang="cs-CZ" dirty="0" smtClean="0"/>
              <a:t>, </a:t>
            </a:r>
            <a:r>
              <a:rPr lang="cs-CZ" dirty="0" err="1" smtClean="0"/>
              <a:t>ukazat</a:t>
            </a:r>
            <a:r>
              <a:rPr lang="cs-CZ" dirty="0" smtClean="0"/>
              <a:t> co to přinese</a:t>
            </a:r>
          </a:p>
          <a:p>
            <a:r>
              <a:rPr lang="cs-CZ" dirty="0" err="1" smtClean="0"/>
              <a:t>ci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r>
              <a:rPr lang="cs-CZ" dirty="0" smtClean="0"/>
              <a:t> - obstarat si team</a:t>
            </a:r>
          </a:p>
          <a:p>
            <a:r>
              <a:rPr lang="cs-CZ" dirty="0" err="1" smtClean="0"/>
              <a:t>zalezi</a:t>
            </a:r>
            <a:r>
              <a:rPr lang="cs-CZ" dirty="0" smtClean="0"/>
              <a:t> na velikosti</a:t>
            </a:r>
          </a:p>
          <a:p>
            <a:r>
              <a:rPr lang="cs-CZ" dirty="0" err="1" smtClean="0"/>
              <a:t>sit</a:t>
            </a:r>
            <a:r>
              <a:rPr lang="cs-CZ" dirty="0" smtClean="0"/>
              <a:t> </a:t>
            </a:r>
            <a:r>
              <a:rPr lang="cs-CZ" dirty="0" err="1" smtClean="0"/>
              <a:t>info</a:t>
            </a:r>
            <a:r>
              <a:rPr lang="cs-CZ" dirty="0" smtClean="0"/>
              <a:t> specialistu v </a:t>
            </a:r>
            <a:r>
              <a:rPr lang="cs-CZ" dirty="0" err="1" smtClean="0"/>
              <a:t>ci</a:t>
            </a:r>
            <a:r>
              <a:rPr lang="cs-CZ" dirty="0" smtClean="0"/>
              <a:t> center</a:t>
            </a:r>
          </a:p>
          <a:p>
            <a:r>
              <a:rPr lang="cs-CZ" dirty="0" smtClean="0"/>
              <a:t>podle cyklu - </a:t>
            </a:r>
            <a:r>
              <a:rPr lang="cs-CZ" dirty="0" err="1" smtClean="0"/>
              <a:t>researcher</a:t>
            </a:r>
            <a:r>
              <a:rPr lang="cs-CZ" dirty="0" smtClean="0"/>
              <a:t>, analytik, </a:t>
            </a:r>
            <a:r>
              <a:rPr lang="cs-CZ" dirty="0" err="1" smtClean="0"/>
              <a:t>gate</a:t>
            </a:r>
            <a:r>
              <a:rPr lang="cs-CZ" dirty="0" smtClean="0"/>
              <a:t> </a:t>
            </a:r>
            <a:r>
              <a:rPr lang="cs-CZ" dirty="0" err="1" smtClean="0"/>
              <a:t>keeper</a:t>
            </a:r>
            <a:r>
              <a:rPr lang="cs-CZ" dirty="0" smtClean="0"/>
              <a:t>, </a:t>
            </a:r>
            <a:r>
              <a:rPr lang="cs-CZ" dirty="0" err="1" smtClean="0"/>
              <a:t>ci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r>
              <a:rPr lang="cs-CZ" dirty="0" smtClean="0"/>
              <a:t>, grafik</a:t>
            </a:r>
          </a:p>
          <a:p>
            <a:endParaRPr lang="cs-CZ" dirty="0" smtClean="0"/>
          </a:p>
          <a:p>
            <a:r>
              <a:rPr lang="cs-CZ" dirty="0" smtClean="0"/>
              <a:t>kompetence jednotlivých pozic, aby </a:t>
            </a:r>
            <a:r>
              <a:rPr lang="cs-CZ" dirty="0" err="1" smtClean="0"/>
              <a:t>jasne</a:t>
            </a:r>
            <a:r>
              <a:rPr lang="cs-CZ" dirty="0" smtClean="0"/>
              <a:t> co kdo dělá a kam se hodí</a:t>
            </a:r>
          </a:p>
          <a:p>
            <a:endParaRPr lang="cs-CZ" dirty="0" smtClean="0"/>
          </a:p>
          <a:p>
            <a:r>
              <a:rPr lang="cs-CZ" dirty="0" smtClean="0"/>
              <a:t>kompetence:</a:t>
            </a:r>
          </a:p>
          <a:p>
            <a:r>
              <a:rPr lang="cs-CZ" dirty="0" smtClean="0"/>
              <a:t>šampiona - </a:t>
            </a:r>
            <a:r>
              <a:rPr lang="cs-CZ" dirty="0" err="1" smtClean="0"/>
              <a:t>zpropagovat</a:t>
            </a:r>
            <a:r>
              <a:rPr lang="cs-CZ" dirty="0" smtClean="0"/>
              <a:t> </a:t>
            </a:r>
            <a:r>
              <a:rPr lang="cs-CZ" dirty="0" err="1" smtClean="0"/>
              <a:t>ci</a:t>
            </a:r>
            <a:r>
              <a:rPr lang="cs-CZ" dirty="0" smtClean="0"/>
              <a:t>, aby se zavedlo, </a:t>
            </a:r>
            <a:r>
              <a:rPr lang="cs-CZ" dirty="0" err="1" smtClean="0"/>
              <a:t>komunikacní</a:t>
            </a:r>
            <a:r>
              <a:rPr lang="cs-CZ" dirty="0" smtClean="0"/>
              <a:t> schopnosti, vazby na vedení, </a:t>
            </a:r>
            <a:r>
              <a:rPr lang="cs-CZ" dirty="0" err="1" smtClean="0"/>
              <a:t>rozumnet</a:t>
            </a:r>
            <a:r>
              <a:rPr lang="cs-CZ" dirty="0" smtClean="0"/>
              <a:t> </a:t>
            </a:r>
            <a:r>
              <a:rPr lang="cs-CZ" dirty="0" err="1" smtClean="0"/>
              <a:t>zakladní</a:t>
            </a:r>
            <a:r>
              <a:rPr lang="cs-CZ" dirty="0" smtClean="0"/>
              <a:t> funkci </a:t>
            </a:r>
            <a:r>
              <a:rPr lang="cs-CZ" dirty="0" err="1" smtClean="0"/>
              <a:t>ci</a:t>
            </a:r>
            <a:r>
              <a:rPr lang="cs-CZ" dirty="0" smtClean="0"/>
              <a:t>, </a:t>
            </a:r>
            <a:r>
              <a:rPr lang="cs-CZ" dirty="0" err="1" smtClean="0"/>
              <a:t>vyzdvyhnout</a:t>
            </a:r>
            <a:r>
              <a:rPr lang="cs-CZ" dirty="0" smtClean="0"/>
              <a:t> plusy, byt si vědom nedostatku, měl by </a:t>
            </a:r>
            <a:r>
              <a:rPr lang="cs-CZ" dirty="0" err="1" smtClean="0"/>
              <a:t>mit</a:t>
            </a:r>
            <a:r>
              <a:rPr lang="cs-CZ" dirty="0" smtClean="0"/>
              <a:t> schopnost </a:t>
            </a:r>
            <a:r>
              <a:rPr lang="cs-CZ" dirty="0" err="1" smtClean="0"/>
              <a:t>sales</a:t>
            </a:r>
            <a:r>
              <a:rPr lang="cs-CZ" dirty="0" smtClean="0"/>
              <a:t> člověka, prodat </a:t>
            </a:r>
            <a:r>
              <a:rPr lang="cs-CZ" dirty="0" err="1" smtClean="0"/>
              <a:t>ci</a:t>
            </a:r>
            <a:r>
              <a:rPr lang="cs-CZ" dirty="0" smtClean="0"/>
              <a:t>, marketing, toto chceme a přesvědčit o tom ostatní</a:t>
            </a:r>
          </a:p>
          <a:p>
            <a:endParaRPr lang="cs-CZ" dirty="0" smtClean="0"/>
          </a:p>
          <a:p>
            <a:r>
              <a:rPr lang="cs-CZ" dirty="0" err="1" smtClean="0"/>
              <a:t>ci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r>
              <a:rPr lang="cs-CZ" dirty="0" smtClean="0"/>
              <a:t> - řídit procesy a lidi celého cyklu, manažerské kompetence (najit!!!), řídit a motivovat lidi, představa o týmu, co dělají jednotlivý lidi. aby to zapadlo do firmy, do služeb, </a:t>
            </a:r>
            <a:r>
              <a:rPr lang="cs-CZ" dirty="0" err="1" smtClean="0"/>
              <a:t>rozumnět</a:t>
            </a:r>
            <a:r>
              <a:rPr lang="cs-CZ" dirty="0" smtClean="0"/>
              <a:t> strategickým cílům, jasně mluvit s vedením, umět říct nepříjemné věci, politicky schopný, umět jednat s nadřízenými i podřízenými, aby to přinášelo plusy nahoru i dolu, prezentační schopnosti, odlišit důležité od nedůležitého poznat </a:t>
            </a:r>
            <a:r>
              <a:rPr lang="cs-CZ" dirty="0" err="1" smtClean="0"/>
              <a:t>KITs</a:t>
            </a:r>
            <a:r>
              <a:rPr lang="cs-CZ" dirty="0" smtClean="0"/>
              <a:t>, </a:t>
            </a:r>
            <a:r>
              <a:rPr lang="cs-CZ" dirty="0" err="1" smtClean="0"/>
              <a:t>rozumnět</a:t>
            </a:r>
            <a:r>
              <a:rPr lang="cs-CZ" dirty="0" smtClean="0"/>
              <a:t> misi podniku</a:t>
            </a:r>
          </a:p>
          <a:p>
            <a:endParaRPr lang="cs-CZ" dirty="0" smtClean="0"/>
          </a:p>
          <a:p>
            <a:r>
              <a:rPr lang="cs-CZ" dirty="0" err="1" smtClean="0"/>
              <a:t>brokers</a:t>
            </a:r>
            <a:r>
              <a:rPr lang="cs-CZ" dirty="0" smtClean="0"/>
              <a:t> - umět hledat informace, vyhledávací strategie, techniky, </a:t>
            </a:r>
            <a:r>
              <a:rPr lang="cs-CZ" dirty="0" err="1" smtClean="0"/>
              <a:t>rozumnět</a:t>
            </a:r>
            <a:r>
              <a:rPr lang="cs-CZ" dirty="0" smtClean="0"/>
              <a:t> zadání, hlavní misi. najít co je relevantní a co ne</a:t>
            </a:r>
          </a:p>
          <a:p>
            <a:endParaRPr lang="cs-CZ" dirty="0" smtClean="0"/>
          </a:p>
          <a:p>
            <a:r>
              <a:rPr lang="cs-CZ" dirty="0" err="1" smtClean="0"/>
              <a:t>gatekeeper</a:t>
            </a:r>
            <a:r>
              <a:rPr lang="cs-CZ" dirty="0" smtClean="0"/>
              <a:t> – </a:t>
            </a:r>
            <a:r>
              <a:rPr lang="cs-CZ" dirty="0" err="1" smtClean="0"/>
              <a:t>vybira</a:t>
            </a:r>
            <a:r>
              <a:rPr lang="cs-CZ" dirty="0" smtClean="0"/>
              <a:t> co je </a:t>
            </a:r>
            <a:r>
              <a:rPr lang="cs-CZ" dirty="0" err="1" smtClean="0"/>
              <a:t>dulezite</a:t>
            </a:r>
            <a:r>
              <a:rPr lang="cs-CZ" dirty="0" smtClean="0"/>
              <a:t>, co je ve </a:t>
            </a:r>
            <a:r>
              <a:rPr lang="cs-CZ" dirty="0" err="1" smtClean="0"/>
              <a:t>scope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KIT, </a:t>
            </a:r>
            <a:r>
              <a:rPr lang="cs-CZ" dirty="0" err="1" smtClean="0"/>
              <a:t>hlida</a:t>
            </a:r>
            <a:r>
              <a:rPr lang="cs-CZ" dirty="0" smtClean="0"/>
              <a:t>, aby nebyl GIGO, stanovuje </a:t>
            </a:r>
            <a:r>
              <a:rPr lang="cs-CZ" dirty="0" err="1" smtClean="0"/>
              <a:t>rules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Analytik -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HUMINT – </a:t>
            </a:r>
            <a:r>
              <a:rPr lang="cs-CZ" dirty="0" err="1" smtClean="0"/>
              <a:t>primarni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 smtClean="0"/>
          </a:p>
          <a:p>
            <a:r>
              <a:rPr lang="cs-CZ" dirty="0" err="1" smtClean="0"/>
              <a:t>Ziskavani</a:t>
            </a:r>
            <a:r>
              <a:rPr lang="cs-CZ" dirty="0" smtClean="0"/>
              <a:t> informaci</a:t>
            </a:r>
          </a:p>
          <a:p>
            <a:r>
              <a:rPr lang="cs-CZ" dirty="0" smtClean="0"/>
              <a:t>Typy </a:t>
            </a:r>
            <a:r>
              <a:rPr lang="cs-CZ" dirty="0" err="1" smtClean="0"/>
              <a:t>vyjednavaní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Komunikace s </a:t>
            </a:r>
            <a:r>
              <a:rPr lang="cs-CZ" dirty="0" err="1" smtClean="0"/>
              <a:t>vedenim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ztráta dat a informací - člověk je nejslabší článek v bezpečnosti</a:t>
            </a:r>
          </a:p>
          <a:p>
            <a:endParaRPr lang="cs-CZ" dirty="0" smtClean="0"/>
          </a:p>
          <a:p>
            <a:r>
              <a:rPr lang="cs-CZ" dirty="0" smtClean="0"/>
              <a:t>vnímání 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anchoring</a:t>
            </a:r>
            <a:r>
              <a:rPr lang="cs-CZ" dirty="0" smtClean="0"/>
              <a:t>, člověk jinak vnímá jinak reprezentovaná stejná čísla</a:t>
            </a:r>
          </a:p>
          <a:p>
            <a:r>
              <a:rPr lang="cs-CZ" dirty="0" smtClean="0"/>
              <a:t>ovlivňují ho i </a:t>
            </a:r>
            <a:r>
              <a:rPr lang="cs-CZ" dirty="0" err="1" smtClean="0"/>
              <a:t>nahodná</a:t>
            </a:r>
            <a:r>
              <a:rPr lang="cs-CZ" dirty="0" smtClean="0"/>
              <a:t> čísla, která vnímá</a:t>
            </a:r>
          </a:p>
          <a:p>
            <a:r>
              <a:rPr lang="cs-CZ" dirty="0" smtClean="0"/>
              <a:t>sebevědomí a pravda - absolutně nesouvisí</a:t>
            </a:r>
          </a:p>
          <a:p>
            <a:endParaRPr lang="cs-CZ" dirty="0" smtClean="0"/>
          </a:p>
          <a:p>
            <a:r>
              <a:rPr lang="cs-CZ" dirty="0" smtClean="0"/>
              <a:t>Etika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Lidský faktor v CI - 2</a:t>
            </a:r>
          </a:p>
          <a:p>
            <a:r>
              <a:rPr lang="cs-CZ" dirty="0" smtClean="0"/>
              <a:t>Organizace a role - 6</a:t>
            </a:r>
          </a:p>
          <a:p>
            <a:r>
              <a:rPr lang="cs-CZ" dirty="0" smtClean="0"/>
              <a:t>Kompetence a školení - 10</a:t>
            </a:r>
          </a:p>
          <a:p>
            <a:r>
              <a:rPr lang="cs-CZ" dirty="0" smtClean="0"/>
              <a:t>Komunikace a etika - 8</a:t>
            </a:r>
          </a:p>
          <a:p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- </a:t>
            </a:r>
            <a:r>
              <a:rPr lang="cs-CZ" dirty="0" smtClean="0"/>
              <a:t>15</a:t>
            </a:r>
            <a:endParaRPr lang="cs-CZ" dirty="0" smtClean="0"/>
          </a:p>
          <a:p>
            <a:pPr lvl="1"/>
            <a:r>
              <a:rPr lang="cs-CZ" dirty="0" smtClean="0"/>
              <a:t>Význam - 5</a:t>
            </a:r>
          </a:p>
          <a:p>
            <a:pPr lvl="1"/>
            <a:r>
              <a:rPr lang="cs-CZ" dirty="0" smtClean="0"/>
              <a:t>Techniky - 5</a:t>
            </a:r>
          </a:p>
          <a:p>
            <a:pPr lvl="1"/>
            <a:r>
              <a:rPr lang="cs-CZ" smtClean="0"/>
              <a:t>Úskalí  - 5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kupina 22"/>
          <p:cNvGrpSpPr/>
          <p:nvPr/>
        </p:nvGrpSpPr>
        <p:grpSpPr>
          <a:xfrm>
            <a:off x="370136" y="190381"/>
            <a:ext cx="8378328" cy="6334963"/>
            <a:chOff x="370136" y="190381"/>
            <a:chExt cx="8378328" cy="6334963"/>
          </a:xfrm>
        </p:grpSpPr>
        <p:sp>
          <p:nvSpPr>
            <p:cNvPr id="4" name="TextovéPole 3"/>
            <p:cNvSpPr txBox="1"/>
            <p:nvPr/>
          </p:nvSpPr>
          <p:spPr>
            <a:xfrm>
              <a:off x="2248084" y="1486525"/>
              <a:ext cx="13878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b="1" dirty="0" smtClean="0"/>
                <a:t>KIT</a:t>
              </a:r>
              <a:endParaRPr lang="cs-CZ" b="1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370136" y="3778081"/>
              <a:ext cx="2448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/>
                <a:t>Zpravodajský expert</a:t>
              </a:r>
              <a:endParaRPr lang="cs-CZ" sz="2000" b="1" dirty="0"/>
            </a:p>
          </p:txBody>
        </p:sp>
        <p:sp>
          <p:nvSpPr>
            <p:cNvPr id="7" name="Šipka doprava 6"/>
            <p:cNvSpPr/>
            <p:nvPr/>
          </p:nvSpPr>
          <p:spPr>
            <a:xfrm>
              <a:off x="2915816" y="3778081"/>
              <a:ext cx="720080" cy="51334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400" b="1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067944" y="3785681"/>
              <a:ext cx="2376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err="1" smtClean="0"/>
                <a:t>Gatekeeper</a:t>
              </a:r>
              <a:endParaRPr lang="cs-CZ" sz="2000" b="1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6957138" y="3781489"/>
              <a:ext cx="17913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000" b="1" dirty="0" smtClean="0"/>
                <a:t>Analytik</a:t>
              </a:r>
              <a:endParaRPr lang="cs-CZ" sz="2000" b="1" dirty="0"/>
            </a:p>
          </p:txBody>
        </p:sp>
        <p:sp>
          <p:nvSpPr>
            <p:cNvPr id="12" name="Ohnutá šipka 11"/>
            <p:cNvSpPr/>
            <p:nvPr/>
          </p:nvSpPr>
          <p:spPr>
            <a:xfrm rot="10800000">
              <a:off x="6228185" y="4222829"/>
              <a:ext cx="1440160" cy="1152128"/>
            </a:xfrm>
            <a:prstGeom prst="bentArrow">
              <a:avLst>
                <a:gd name="adj1" fmla="val 18386"/>
                <a:gd name="adj2" fmla="val 25000"/>
                <a:gd name="adj3" fmla="val 25000"/>
                <a:gd name="adj4" fmla="val 4375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>
                <a:solidFill>
                  <a:schemeClr val="tx1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2760412" y="4726885"/>
              <a:ext cx="36837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200" b="1" dirty="0" smtClean="0"/>
                <a:t>Výsledná CI zpráva</a:t>
              </a:r>
              <a:endParaRPr lang="cs-CZ" sz="3200" b="1" dirty="0"/>
            </a:p>
          </p:txBody>
        </p:sp>
        <p:sp>
          <p:nvSpPr>
            <p:cNvPr id="15" name="Šipka doprava 14"/>
            <p:cNvSpPr/>
            <p:nvPr/>
          </p:nvSpPr>
          <p:spPr>
            <a:xfrm rot="1386498">
              <a:off x="2854771" y="2628938"/>
              <a:ext cx="4580849" cy="423943"/>
            </a:xfrm>
            <a:prstGeom prst="rightArrow">
              <a:avLst>
                <a:gd name="adj1" fmla="val 21328"/>
                <a:gd name="adj2" fmla="val 873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/>
            </a:p>
          </p:txBody>
        </p:sp>
        <p:sp>
          <p:nvSpPr>
            <p:cNvPr id="16" name="Šipka doprava 15"/>
            <p:cNvSpPr/>
            <p:nvPr/>
          </p:nvSpPr>
          <p:spPr>
            <a:xfrm>
              <a:off x="5868144" y="3790781"/>
              <a:ext cx="720080" cy="51334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400" b="1"/>
            </a:p>
          </p:txBody>
        </p:sp>
        <p:sp>
          <p:nvSpPr>
            <p:cNvPr id="17" name="Šipka dolů 16"/>
            <p:cNvSpPr/>
            <p:nvPr/>
          </p:nvSpPr>
          <p:spPr>
            <a:xfrm>
              <a:off x="3635896" y="5374957"/>
              <a:ext cx="1872208" cy="50405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3131840" y="5879013"/>
              <a:ext cx="2880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b="1" dirty="0" smtClean="0"/>
                <a:t>Management</a:t>
              </a:r>
              <a:endParaRPr lang="cs-CZ" b="1" dirty="0"/>
            </a:p>
          </p:txBody>
        </p:sp>
        <p:sp>
          <p:nvSpPr>
            <p:cNvPr id="19" name="Šipka doprava 18"/>
            <p:cNvSpPr/>
            <p:nvPr/>
          </p:nvSpPr>
          <p:spPr>
            <a:xfrm rot="2532584">
              <a:off x="2440013" y="2719082"/>
              <a:ext cx="2546638" cy="423943"/>
            </a:xfrm>
            <a:prstGeom prst="rightArrow">
              <a:avLst>
                <a:gd name="adj1" fmla="val 21328"/>
                <a:gd name="adj2" fmla="val 873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/>
            </a:p>
          </p:txBody>
        </p:sp>
        <p:sp>
          <p:nvSpPr>
            <p:cNvPr id="20" name="Šipka doprava 19"/>
            <p:cNvSpPr/>
            <p:nvPr/>
          </p:nvSpPr>
          <p:spPr>
            <a:xfrm rot="7093595">
              <a:off x="980882" y="2725802"/>
              <a:ext cx="1958217" cy="423943"/>
            </a:xfrm>
            <a:prstGeom prst="rightArrow">
              <a:avLst>
                <a:gd name="adj1" fmla="val 21328"/>
                <a:gd name="adj2" fmla="val 87305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/>
            </a:p>
          </p:txBody>
        </p:sp>
        <p:sp>
          <p:nvSpPr>
            <p:cNvPr id="21" name="Šipka dolů 20"/>
            <p:cNvSpPr/>
            <p:nvPr/>
          </p:nvSpPr>
          <p:spPr>
            <a:xfrm>
              <a:off x="1763688" y="838453"/>
              <a:ext cx="1872208" cy="50405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1259632" y="190381"/>
              <a:ext cx="28803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3600" b="1" dirty="0" smtClean="0"/>
                <a:t>Management</a:t>
              </a:r>
              <a:endParaRPr lang="cs-CZ" b="1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54401"/>
            <a:ext cx="8229600" cy="4417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910628"/>
            <a:ext cx="8229600" cy="3905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1187" y="1810544"/>
            <a:ext cx="53816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611560" y="5877272"/>
            <a:ext cx="153827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 smtClean="0"/>
              <a:t>http://www.</a:t>
            </a:r>
            <a:r>
              <a:rPr lang="cs-CZ" sz="800" dirty="0" err="1" smtClean="0"/>
              <a:t>google.com</a:t>
            </a:r>
            <a:r>
              <a:rPr lang="cs-CZ" sz="800" dirty="0" smtClean="0"/>
              <a:t>/</a:t>
            </a:r>
            <a:r>
              <a:rPr lang="cs-CZ" sz="800" dirty="0" err="1" smtClean="0"/>
              <a:t>url</a:t>
            </a:r>
            <a:r>
              <a:rPr lang="cs-CZ" sz="800" dirty="0" smtClean="0"/>
              <a:t>?</a:t>
            </a:r>
            <a:r>
              <a:rPr lang="cs-CZ" sz="800" dirty="0" err="1" smtClean="0"/>
              <a:t>sa</a:t>
            </a:r>
            <a:r>
              <a:rPr lang="cs-CZ" sz="800" dirty="0" smtClean="0"/>
              <a:t>=t&amp;</a:t>
            </a:r>
            <a:r>
              <a:rPr lang="cs-CZ" sz="800" dirty="0" err="1" smtClean="0"/>
              <a:t>rct</a:t>
            </a:r>
            <a:r>
              <a:rPr lang="cs-CZ" sz="800" dirty="0" smtClean="0"/>
              <a:t>=j&amp;q=</a:t>
            </a:r>
            <a:r>
              <a:rPr lang="cs-CZ" sz="800" dirty="0" err="1" smtClean="0"/>
              <a:t>analitic</a:t>
            </a:r>
            <a:r>
              <a:rPr lang="cs-CZ" sz="800" dirty="0" smtClean="0"/>
              <a:t>+</a:t>
            </a:r>
            <a:r>
              <a:rPr lang="cs-CZ" sz="800" dirty="0" err="1" smtClean="0"/>
              <a:t>researcher</a:t>
            </a:r>
            <a:r>
              <a:rPr lang="cs-CZ" sz="800" dirty="0" smtClean="0"/>
              <a:t>+</a:t>
            </a:r>
            <a:r>
              <a:rPr lang="cs-CZ" sz="800" dirty="0" err="1" smtClean="0"/>
              <a:t>gate</a:t>
            </a:r>
            <a:r>
              <a:rPr lang="cs-CZ" sz="800" dirty="0" smtClean="0"/>
              <a:t>+</a:t>
            </a:r>
            <a:r>
              <a:rPr lang="cs-CZ" sz="800" dirty="0" err="1" smtClean="0"/>
              <a:t>keeper</a:t>
            </a:r>
            <a:r>
              <a:rPr lang="cs-CZ" sz="800" dirty="0" smtClean="0"/>
              <a:t>+</a:t>
            </a:r>
            <a:r>
              <a:rPr lang="cs-CZ" sz="800" dirty="0" err="1" smtClean="0"/>
              <a:t>competitive</a:t>
            </a:r>
            <a:r>
              <a:rPr lang="cs-CZ" sz="800" dirty="0" smtClean="0"/>
              <a:t>+</a:t>
            </a:r>
            <a:r>
              <a:rPr lang="cs-CZ" sz="800" dirty="0" err="1" smtClean="0"/>
              <a:t>intelligence</a:t>
            </a:r>
            <a:r>
              <a:rPr lang="cs-CZ" sz="800" dirty="0" smtClean="0"/>
              <a:t>+</a:t>
            </a:r>
            <a:r>
              <a:rPr lang="cs-CZ" sz="800" dirty="0" err="1" smtClean="0"/>
              <a:t>michaeli</a:t>
            </a:r>
            <a:r>
              <a:rPr lang="cs-CZ" sz="800" dirty="0" smtClean="0"/>
              <a:t>&amp;</a:t>
            </a:r>
            <a:r>
              <a:rPr lang="cs-CZ" sz="800" dirty="0" err="1" smtClean="0"/>
              <a:t>source</a:t>
            </a:r>
            <a:r>
              <a:rPr lang="cs-CZ" sz="800" dirty="0" smtClean="0"/>
              <a:t>=web&amp;cd=18&amp;</a:t>
            </a:r>
            <a:r>
              <a:rPr lang="cs-CZ" sz="800" dirty="0" err="1" smtClean="0"/>
              <a:t>ved</a:t>
            </a:r>
            <a:r>
              <a:rPr lang="cs-CZ" sz="800" dirty="0" smtClean="0"/>
              <a:t>=0CL4BEBYwEQ&amp;</a:t>
            </a:r>
            <a:r>
              <a:rPr lang="cs-CZ" sz="800" dirty="0" err="1" smtClean="0"/>
              <a:t>url</a:t>
            </a:r>
            <a:r>
              <a:rPr lang="cs-CZ" sz="800" dirty="0" smtClean="0"/>
              <a:t>=http%3A%2F%2Fciteseerx.ist.psu.edu%2Fviewdoc%2Fdownload%3Fdoi%3D10.1.1.66.3146%26rep%3Drep1%26type%3Dpdf&amp;</a:t>
            </a:r>
            <a:r>
              <a:rPr lang="cs-CZ" sz="800" dirty="0" err="1" smtClean="0"/>
              <a:t>ei</a:t>
            </a:r>
            <a:r>
              <a:rPr lang="cs-CZ" sz="800" dirty="0" smtClean="0"/>
              <a:t>=VirdTv3TNYrZsga8uNmuCg&amp;</a:t>
            </a:r>
            <a:r>
              <a:rPr lang="cs-CZ" sz="800" dirty="0" err="1" smtClean="0"/>
              <a:t>usg</a:t>
            </a:r>
            <a:r>
              <a:rPr lang="cs-CZ" sz="800" dirty="0" smtClean="0"/>
              <a:t>=</a:t>
            </a:r>
            <a:r>
              <a:rPr lang="cs-CZ" sz="800" dirty="0" err="1" smtClean="0"/>
              <a:t>AFQjCNGFsG</a:t>
            </a:r>
            <a:r>
              <a:rPr lang="cs-CZ" sz="800" dirty="0" smtClean="0"/>
              <a:t>_mxZaVlDI1eLXV_B8stynUkA</a:t>
            </a:r>
            <a:endParaRPr lang="cs-CZ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3668" y="1600200"/>
            <a:ext cx="383666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 smtClean="0"/>
              <a:t>2.3.3.4 </a:t>
            </a:r>
            <a:r>
              <a:rPr lang="cs-CZ" b="1" dirty="0" err="1" smtClean="0"/>
              <a:t>Contributors</a:t>
            </a:r>
            <a:endParaRPr lang="cs-CZ" b="1" dirty="0" smtClean="0"/>
          </a:p>
          <a:p>
            <a:r>
              <a:rPr lang="en-US" dirty="0" smtClean="0"/>
              <a:t>People who do not have any key roles in the intelligence system but still contribute with</a:t>
            </a:r>
          </a:p>
          <a:p>
            <a:r>
              <a:rPr lang="en-US" dirty="0" smtClean="0"/>
              <a:t>information that they have seen or heard are called “contributors”. A gatekeeper of one</a:t>
            </a:r>
          </a:p>
          <a:p>
            <a:r>
              <a:rPr lang="en-US" dirty="0" smtClean="0"/>
              <a:t>technology may also get some information about a technology that is outside his</a:t>
            </a:r>
          </a:p>
          <a:p>
            <a:r>
              <a:rPr lang="en-US" dirty="0" smtClean="0"/>
              <a:t>responsibility. By submitting that information, the gatekeeper plays the role of a</a:t>
            </a:r>
          </a:p>
          <a:p>
            <a:r>
              <a:rPr lang="cs-CZ" dirty="0" smtClean="0"/>
              <a:t>2 </a:t>
            </a:r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Intelligence</a:t>
            </a:r>
            <a:r>
              <a:rPr lang="cs-CZ" dirty="0" smtClean="0"/>
              <a:t> 28</a:t>
            </a:r>
          </a:p>
          <a:p>
            <a:r>
              <a:rPr lang="cs-CZ" dirty="0" smtClean="0"/>
              <a:t>Max </a:t>
            </a:r>
            <a:r>
              <a:rPr lang="cs-CZ" dirty="0" err="1" smtClean="0"/>
              <a:t>Mether</a:t>
            </a:r>
            <a:endParaRPr lang="cs-CZ" dirty="0" smtClean="0"/>
          </a:p>
          <a:p>
            <a:r>
              <a:rPr lang="en-US" i="1" dirty="0" smtClean="0"/>
              <a:t>Systematic Management of Technical Intelligence in a Small High-Tech Company</a:t>
            </a:r>
          </a:p>
          <a:p>
            <a:r>
              <a:rPr lang="en-US" dirty="0" smtClean="0"/>
              <a:t>contributor in the other topic. Almost all employees have some information to</a:t>
            </a:r>
          </a:p>
          <a:p>
            <a:r>
              <a:rPr lang="en-US" dirty="0" smtClean="0"/>
              <a:t>contribute. It is well known that the employees of a company usually are the best</a:t>
            </a:r>
          </a:p>
          <a:p>
            <a:r>
              <a:rPr lang="en-US" dirty="0" smtClean="0"/>
              <a:t>information sources [Att99]. Hence, everyone in the company should be a contributor.</a:t>
            </a:r>
          </a:p>
          <a:p>
            <a:r>
              <a:rPr lang="cs-CZ" b="1" dirty="0" smtClean="0"/>
              <a:t>2.3.3.5 </a:t>
            </a:r>
            <a:r>
              <a:rPr lang="cs-CZ" b="1" dirty="0" err="1" smtClean="0"/>
              <a:t>Decision</a:t>
            </a:r>
            <a:r>
              <a:rPr lang="cs-CZ" b="1" dirty="0" smtClean="0"/>
              <a:t>-</a:t>
            </a:r>
            <a:r>
              <a:rPr lang="cs-CZ" b="1" dirty="0" err="1" smtClean="0"/>
              <a:t>makers</a:t>
            </a:r>
            <a:endParaRPr lang="cs-CZ" b="1" dirty="0" smtClean="0"/>
          </a:p>
          <a:p>
            <a:r>
              <a:rPr lang="en-US" dirty="0" smtClean="0"/>
              <a:t>Decision-makers are the clients or users of the intelligence system. The goal of the</a:t>
            </a:r>
          </a:p>
          <a:p>
            <a:r>
              <a:rPr lang="en-US" dirty="0" smtClean="0"/>
              <a:t>intelligence system is to provide DMs with analyses that enhance their decision-making.</a:t>
            </a:r>
          </a:p>
          <a:p>
            <a:r>
              <a:rPr lang="en-US" dirty="0" smtClean="0"/>
              <a:t>Hence, the DMs are not directly part of the system, but act as clients and evaluate the</a:t>
            </a:r>
          </a:p>
          <a:p>
            <a:r>
              <a:rPr lang="en-US" dirty="0" smtClean="0"/>
              <a:t>end product i.e. the intelligence, and provide feedback. The task of the DMs from the</a:t>
            </a:r>
          </a:p>
          <a:p>
            <a:r>
              <a:rPr lang="en-US" dirty="0" smtClean="0"/>
              <a:t>system’s point of view is thus to provide feedback so that the system can be improved.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b="1" dirty="0" smtClean="0"/>
              <a:t>2.3.4.1 </a:t>
            </a:r>
            <a:r>
              <a:rPr lang="cs-CZ" b="1" dirty="0" err="1" smtClean="0"/>
              <a:t>Interviewing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decision</a:t>
            </a:r>
            <a:r>
              <a:rPr lang="cs-CZ" b="1" dirty="0" smtClean="0"/>
              <a:t>-</a:t>
            </a:r>
            <a:r>
              <a:rPr lang="cs-CZ" b="1" dirty="0" err="1" smtClean="0"/>
              <a:t>makers</a:t>
            </a:r>
            <a:endParaRPr lang="cs-CZ" b="1" dirty="0" smtClean="0"/>
          </a:p>
          <a:p>
            <a:r>
              <a:rPr lang="en-US" dirty="0" smtClean="0"/>
              <a:t>The first step in designing an IS, is to interview the management and other key </a:t>
            </a:r>
            <a:r>
              <a:rPr lang="en-US" dirty="0" err="1" smtClean="0"/>
              <a:t>decisionmakers</a:t>
            </a:r>
            <a:endParaRPr lang="en-US" dirty="0" smtClean="0"/>
          </a:p>
          <a:p>
            <a:r>
              <a:rPr lang="en-US" dirty="0" smtClean="0"/>
              <a:t>that will be the possible users of the system. There are two main objectives with</a:t>
            </a:r>
          </a:p>
          <a:p>
            <a:r>
              <a:rPr lang="cs-CZ" dirty="0" smtClean="0"/>
              <a:t>these </a:t>
            </a:r>
            <a:r>
              <a:rPr lang="cs-CZ" dirty="0" err="1" smtClean="0"/>
              <a:t>interviews</a:t>
            </a:r>
            <a:r>
              <a:rPr lang="cs-CZ" dirty="0" smtClean="0"/>
              <a:t>:</a:t>
            </a:r>
          </a:p>
          <a:p>
            <a:r>
              <a:rPr lang="en-US" dirty="0" smtClean="0"/>
              <a:t>• To get the decision-makers acquainted with the proposed system</a:t>
            </a:r>
          </a:p>
          <a:p>
            <a:r>
              <a:rPr lang="en-US" dirty="0" smtClean="0"/>
              <a:t>• To obtain the decision-makers’ opinions on the goals and objectives of the</a:t>
            </a:r>
          </a:p>
          <a:p>
            <a:r>
              <a:rPr lang="cs-CZ" dirty="0" err="1" smtClean="0"/>
              <a:t>system</a:t>
            </a:r>
            <a:r>
              <a:rPr lang="cs-CZ" dirty="0" smtClean="0"/>
              <a:t>.</a:t>
            </a:r>
          </a:p>
          <a:p>
            <a:r>
              <a:rPr lang="en-US" dirty="0" smtClean="0"/>
              <a:t>2 Combination of the steps defined in [McD1997] and [Kah1996]</a:t>
            </a:r>
          </a:p>
          <a:p>
            <a:r>
              <a:rPr lang="en-US" dirty="0" smtClean="0"/>
              <a:t>The key information sought is the type of analysis that is wanted from the system and</a:t>
            </a:r>
          </a:p>
          <a:p>
            <a:r>
              <a:rPr lang="en-US" dirty="0" smtClean="0"/>
              <a:t>what its use would be. It is also important to win the support of the management at this</a:t>
            </a:r>
          </a:p>
          <a:p>
            <a:r>
              <a:rPr lang="en-US" dirty="0" smtClean="0"/>
              <a:t>stage and if possible, to find champions that promote the system in the </a:t>
            </a:r>
            <a:r>
              <a:rPr lang="en-US" dirty="0" err="1" smtClean="0"/>
              <a:t>organisation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interviews also indicate what technologies/companies need to be monitored.</a:t>
            </a:r>
          </a:p>
          <a:p>
            <a:r>
              <a:rPr lang="en-US" dirty="0" smtClean="0"/>
              <a:t>After the interaction with the decision-makers, the key topics that the system should</a:t>
            </a:r>
          </a:p>
          <a:p>
            <a:r>
              <a:rPr lang="en-US" dirty="0" smtClean="0"/>
              <a:t>start with should be defined. The monitored topics are likely to change later on, and one</a:t>
            </a:r>
          </a:p>
          <a:p>
            <a:r>
              <a:rPr lang="en-US" dirty="0" smtClean="0"/>
              <a:t>should not start with too many topics so that the introduction of the system is not too</a:t>
            </a:r>
          </a:p>
          <a:p>
            <a:r>
              <a:rPr lang="en-US" dirty="0" smtClean="0"/>
              <a:t>difficult. It is easy to add topics later when the system is already running.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2.3.4.2 </a:t>
            </a:r>
            <a:r>
              <a:rPr lang="cs-CZ" b="1" dirty="0" err="1" smtClean="0"/>
              <a:t>Selection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gatekeepers</a:t>
            </a:r>
            <a:endParaRPr lang="cs-CZ" b="1" dirty="0" smtClean="0"/>
          </a:p>
          <a:p>
            <a:r>
              <a:rPr lang="en-US" dirty="0" smtClean="0"/>
              <a:t>The next step is to choose gatekeepers. The aim is to find gatekeepers with the</a:t>
            </a:r>
          </a:p>
          <a:p>
            <a:r>
              <a:rPr lang="en-US" dirty="0" smtClean="0"/>
              <a:t>characteristics described in the previous chapter (2.3.3 Roles). The management group of</a:t>
            </a:r>
          </a:p>
          <a:p>
            <a:r>
              <a:rPr lang="en-US" dirty="0" smtClean="0"/>
              <a:t>the company often suggests proficient gatekeepers. An obstacle with selecting</a:t>
            </a:r>
          </a:p>
          <a:p>
            <a:r>
              <a:rPr lang="en-US" dirty="0" smtClean="0"/>
              <a:t>gatekeepers is often their lack of availability. Since the gatekeepers should be experts in</a:t>
            </a:r>
          </a:p>
          <a:p>
            <a:r>
              <a:rPr lang="en-US" dirty="0" smtClean="0"/>
              <a:t>their areas, they often already have a heavy workload, and if their manager doesn’t see</a:t>
            </a:r>
          </a:p>
          <a:p>
            <a:r>
              <a:rPr lang="en-US" dirty="0" smtClean="0"/>
              <a:t>the importance of the IS it may be difficult to get them assigned as gatekeepers.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2.3.4.5 </a:t>
            </a:r>
            <a:r>
              <a:rPr lang="cs-CZ" b="1" dirty="0" err="1" smtClean="0"/>
              <a:t>Training</a:t>
            </a:r>
            <a:endParaRPr lang="cs-CZ" b="1" dirty="0" smtClean="0"/>
          </a:p>
          <a:p>
            <a:r>
              <a:rPr lang="en-US" dirty="0" smtClean="0"/>
              <a:t>Once the system has been designed, the gatekeepers and other key participants need to</a:t>
            </a:r>
          </a:p>
          <a:p>
            <a:r>
              <a:rPr lang="en-US" dirty="0" smtClean="0"/>
              <a:t>be trained. The participants need to understand the purpose of the system and how it is</a:t>
            </a:r>
          </a:p>
          <a:p>
            <a:r>
              <a:rPr lang="en-US" dirty="0" smtClean="0"/>
              <a:t>designed so that they can use it easily. Everyone should know how the system works and</a:t>
            </a:r>
          </a:p>
          <a:p>
            <a:r>
              <a:rPr lang="en-US" dirty="0" smtClean="0"/>
              <a:t>what its purpose is; it is also a good idea to have special training for gatekeepers and</a:t>
            </a:r>
          </a:p>
          <a:p>
            <a:r>
              <a:rPr lang="en-US" dirty="0" smtClean="0"/>
              <a:t>analysts. The gatekeepers may need to refine their information collection technique and</a:t>
            </a:r>
          </a:p>
          <a:p>
            <a:r>
              <a:rPr lang="en-US" dirty="0" smtClean="0"/>
              <a:t>get new ideas about possible sources. The analysts should be aware of what types of</a:t>
            </a:r>
          </a:p>
          <a:p>
            <a:r>
              <a:rPr lang="en-US" dirty="0" smtClean="0"/>
              <a:t>analyses are expected of them and the tools and methodologies available for the analyses.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2.3.5.1 Top management </a:t>
            </a:r>
            <a:r>
              <a:rPr lang="cs-CZ" b="1" dirty="0" err="1" smtClean="0"/>
              <a:t>involvement</a:t>
            </a:r>
            <a:endParaRPr lang="cs-CZ" b="1" dirty="0" smtClean="0"/>
          </a:p>
          <a:p>
            <a:r>
              <a:rPr lang="en-US" dirty="0" smtClean="0"/>
              <a:t>According to </a:t>
            </a:r>
            <a:r>
              <a:rPr lang="en-US" dirty="0" err="1" smtClean="0"/>
              <a:t>Kahaner</a:t>
            </a:r>
            <a:r>
              <a:rPr lang="en-US" dirty="0" smtClean="0"/>
              <a:t>, the single biggest reason why intelligence programs fail is the lack</a:t>
            </a:r>
          </a:p>
          <a:p>
            <a:r>
              <a:rPr lang="en-US" dirty="0" smtClean="0"/>
              <a:t>of top management involvement [Kah96]. Herring calls the involvement of the top</a:t>
            </a:r>
          </a:p>
          <a:p>
            <a:r>
              <a:rPr lang="en-US" dirty="0" smtClean="0"/>
              <a:t>management “the critical element for success” [Her97]. The function of the intelligent</a:t>
            </a:r>
          </a:p>
          <a:p>
            <a:r>
              <a:rPr lang="en-US" dirty="0" smtClean="0"/>
              <a:t>system is to provide analyses for the top management, so without the top management</a:t>
            </a:r>
          </a:p>
          <a:p>
            <a:r>
              <a:rPr lang="en-US" dirty="0" smtClean="0"/>
              <a:t>support this cannot succeed. Another reason why top management involvement is</a:t>
            </a:r>
          </a:p>
          <a:p>
            <a:r>
              <a:rPr lang="en-US" dirty="0" smtClean="0"/>
              <a:t>essential is that, without top management endorsement, information will not be passed</a:t>
            </a:r>
          </a:p>
          <a:p>
            <a:r>
              <a:rPr lang="en-US" dirty="0" smtClean="0"/>
              <a:t>on to the system, since the contributors are less motivated [Cos96].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1736</Words>
  <Application>Microsoft Office PowerPoint</Application>
  <PresentationFormat>Předvádění na obrazovce (4:3)</PresentationFormat>
  <Paragraphs>130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Petik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Petik</dc:creator>
  <cp:lastModifiedBy>Petik</cp:lastModifiedBy>
  <cp:revision>20</cp:revision>
  <dcterms:created xsi:type="dcterms:W3CDTF">2011-07-20T20:43:16Z</dcterms:created>
  <dcterms:modified xsi:type="dcterms:W3CDTF">2011-12-05T23:26:37Z</dcterms:modified>
</cp:coreProperties>
</file>