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73" r:id="rId3"/>
    <p:sldId id="274" r:id="rId4"/>
    <p:sldId id="295" r:id="rId5"/>
    <p:sldId id="275" r:id="rId6"/>
    <p:sldId id="296" r:id="rId7"/>
    <p:sldId id="276" r:id="rId8"/>
    <p:sldId id="277" r:id="rId9"/>
    <p:sldId id="281" r:id="rId10"/>
    <p:sldId id="293" r:id="rId11"/>
    <p:sldId id="294" r:id="rId12"/>
    <p:sldId id="257" r:id="rId13"/>
    <p:sldId id="283" r:id="rId14"/>
    <p:sldId id="268" r:id="rId15"/>
    <p:sldId id="284" r:id="rId16"/>
    <p:sldId id="260" r:id="rId17"/>
    <p:sldId id="285" r:id="rId18"/>
    <p:sldId id="261" r:id="rId19"/>
    <p:sldId id="262" r:id="rId20"/>
    <p:sldId id="287" r:id="rId21"/>
    <p:sldId id="263" r:id="rId22"/>
    <p:sldId id="288" r:id="rId23"/>
    <p:sldId id="264" r:id="rId24"/>
    <p:sldId id="270" r:id="rId25"/>
    <p:sldId id="289" r:id="rId26"/>
    <p:sldId id="290" r:id="rId27"/>
    <p:sldId id="291" r:id="rId28"/>
    <p:sldId id="292" r:id="rId29"/>
    <p:sldId id="279" r:id="rId30"/>
    <p:sldId id="280" r:id="rId31"/>
    <p:sldId id="269" r:id="rId32"/>
    <p:sldId id="267" r:id="rId33"/>
    <p:sldId id="271" r:id="rId34"/>
    <p:sldId id="272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CC5E-5385-43C3-83F9-B2721E4F7B16}" type="datetimeFigureOut">
              <a:rPr lang="cs-CZ" smtClean="0"/>
              <a:pPr/>
              <a:t>23.1.2012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D44F-9180-4155-8C9A-24CB966367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CC5E-5385-43C3-83F9-B2721E4F7B16}" type="datetimeFigureOut">
              <a:rPr lang="cs-CZ" smtClean="0"/>
              <a:pPr/>
              <a:t>23.1.2012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D44F-9180-4155-8C9A-24CB966367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CC5E-5385-43C3-83F9-B2721E4F7B16}" type="datetimeFigureOut">
              <a:rPr lang="cs-CZ" smtClean="0"/>
              <a:pPr/>
              <a:t>23.1.2012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D44F-9180-4155-8C9A-24CB966367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CC5E-5385-43C3-83F9-B2721E4F7B16}" type="datetimeFigureOut">
              <a:rPr lang="cs-CZ" smtClean="0"/>
              <a:pPr/>
              <a:t>23.1.2012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D44F-9180-4155-8C9A-24CB966367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CC5E-5385-43C3-83F9-B2721E4F7B16}" type="datetimeFigureOut">
              <a:rPr lang="cs-CZ" smtClean="0"/>
              <a:pPr/>
              <a:t>23.1.2012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D44F-9180-4155-8C9A-24CB966367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CC5E-5385-43C3-83F9-B2721E4F7B16}" type="datetimeFigureOut">
              <a:rPr lang="cs-CZ" smtClean="0"/>
              <a:pPr/>
              <a:t>23.1.2012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D44F-9180-4155-8C9A-24CB966367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CC5E-5385-43C3-83F9-B2721E4F7B16}" type="datetimeFigureOut">
              <a:rPr lang="cs-CZ" smtClean="0"/>
              <a:pPr/>
              <a:t>23.1.2012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D44F-9180-4155-8C9A-24CB966367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CC5E-5385-43C3-83F9-B2721E4F7B16}" type="datetimeFigureOut">
              <a:rPr lang="cs-CZ" smtClean="0"/>
              <a:pPr/>
              <a:t>23.1.2012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D44F-9180-4155-8C9A-24CB966367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CC5E-5385-43C3-83F9-B2721E4F7B16}" type="datetimeFigureOut">
              <a:rPr lang="cs-CZ" smtClean="0"/>
              <a:pPr/>
              <a:t>23.1.2012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D44F-9180-4155-8C9A-24CB966367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CC5E-5385-43C3-83F9-B2721E4F7B16}" type="datetimeFigureOut">
              <a:rPr lang="cs-CZ" smtClean="0"/>
              <a:pPr/>
              <a:t>23.1.2012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D44F-9180-4155-8C9A-24CB966367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CC5E-5385-43C3-83F9-B2721E4F7B16}" type="datetimeFigureOut">
              <a:rPr lang="cs-CZ" smtClean="0"/>
              <a:pPr/>
              <a:t>23.1.2012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D44F-9180-4155-8C9A-24CB966367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0CC5E-5385-43C3-83F9-B2721E4F7B16}" type="datetimeFigureOut">
              <a:rPr lang="cs-CZ" smtClean="0"/>
              <a:pPr/>
              <a:t>23.1.2012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FD44F-9180-4155-8C9A-24CB9663675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HNKCSuX_E1A" TargetMode="External"/><Relationship Id="rId2" Type="http://schemas.openxmlformats.org/officeDocument/2006/relationships/hyperlink" Target="http://vimeo.com/4169912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tecturemixedreality.com/Augmented_Virtuality/Augmented_Virtuality.gif" TargetMode="External"/><Relationship Id="rId2" Type="http://schemas.openxmlformats.org/officeDocument/2006/relationships/hyperlink" Target="http://www.youtube.com/watch?v=9DJr8QwgLE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avBDStDmXc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.be/b64_16K2e08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2uH-jrsSxs" TargetMode="External"/><Relationship Id="rId2" Type="http://schemas.openxmlformats.org/officeDocument/2006/relationships/hyperlink" Target="http://www.wired.com/gadgetlab/tag/augmented-reality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feature=endscreen&amp;NR=1&amp;v=e_T1XRuPyBY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GvdGggusRY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Graphical_user_interface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GkXSk-z4Xj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XJEMfAg5l2w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eliveryimages.acm.org/10.1145/1570000/1562772/figs/uf1.jpg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9DJr8QwgLE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Všudypřítomné programování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o</a:t>
            </a:r>
            <a:r>
              <a:rPr lang="en-US" dirty="0" smtClean="0"/>
              <a:t>ne to one (</a:t>
            </a:r>
            <a:r>
              <a:rPr lang="en-US" dirty="0" err="1" smtClean="0"/>
              <a:t>sms</a:t>
            </a:r>
            <a:r>
              <a:rPr lang="en-US" dirty="0" smtClean="0"/>
              <a:t>) </a:t>
            </a:r>
            <a:endParaRPr lang="cs-CZ" dirty="0" smtClean="0"/>
          </a:p>
          <a:p>
            <a:r>
              <a:rPr lang="cs-CZ" dirty="0" smtClean="0"/>
              <a:t>o</a:t>
            </a:r>
            <a:r>
              <a:rPr lang="en-US" dirty="0" smtClean="0"/>
              <a:t>ne to many (email)</a:t>
            </a:r>
            <a:endParaRPr lang="cs-CZ" dirty="0" smtClean="0"/>
          </a:p>
          <a:p>
            <a:r>
              <a:rPr lang="en-US" dirty="0" smtClean="0"/>
              <a:t>many to many (chat rooms)</a:t>
            </a:r>
            <a:endParaRPr lang="cs-CZ" dirty="0" smtClean="0"/>
          </a:p>
          <a:p>
            <a:r>
              <a:rPr lang="cs-CZ" dirty="0" smtClean="0"/>
              <a:t>many to </a:t>
            </a:r>
            <a:r>
              <a:rPr lang="cs-CZ" dirty="0" err="1" smtClean="0"/>
              <a:t>one</a:t>
            </a:r>
            <a:r>
              <a:rPr lang="cs-CZ" dirty="0" smtClean="0"/>
              <a:t> (UC - </a:t>
            </a:r>
            <a:r>
              <a:rPr lang="cs-CZ" dirty="0" err="1" smtClean="0"/>
              <a:t>Ubiquitous</a:t>
            </a:r>
            <a:r>
              <a:rPr lang="cs-CZ" dirty="0" smtClean="0"/>
              <a:t> </a:t>
            </a:r>
            <a:r>
              <a:rPr lang="cs-CZ" dirty="0" err="1" smtClean="0"/>
              <a:t>Computing</a:t>
            </a:r>
            <a:r>
              <a:rPr lang="cs-CZ" dirty="0" smtClean="0"/>
              <a:t>)</a:t>
            </a:r>
          </a:p>
          <a:p>
            <a:r>
              <a:rPr lang="cs-CZ" dirty="0" smtClean="0"/>
              <a:t>užívání předmětů s UC </a:t>
            </a:r>
          </a:p>
          <a:p>
            <a:pPr>
              <a:buNone/>
            </a:pPr>
            <a:r>
              <a:rPr lang="cs-CZ" dirty="0" smtClean="0"/>
              <a:t>→ zastarávání rozdílu</a:t>
            </a:r>
            <a:r>
              <a:rPr lang="en-US" dirty="0" smtClean="0"/>
              <a:t> </a:t>
            </a:r>
            <a:r>
              <a:rPr lang="cs-CZ" dirty="0" smtClean="0"/>
              <a:t>mezi </a:t>
            </a:r>
            <a:r>
              <a:rPr lang="en-US" dirty="0" smtClean="0"/>
              <a:t>'online' a 'offline'</a:t>
            </a:r>
            <a:r>
              <a:rPr lang="cs-CZ" dirty="0" smtClean="0"/>
              <a:t>  </a:t>
            </a:r>
          </a:p>
          <a:p>
            <a:r>
              <a:rPr lang="cs-CZ" dirty="0" smtClean="0"/>
              <a:t>začlenění a spoléhání na virtualitu v každodenní osobní realitě </a:t>
            </a:r>
          </a:p>
          <a:p>
            <a:pPr>
              <a:buNone/>
            </a:pPr>
            <a:r>
              <a:rPr lang="cs-CZ" dirty="0" smtClean="0"/>
              <a:t>→ rozmazání rozdílu mezi realitou a virtualitou </a:t>
            </a:r>
            <a:endParaRPr lang="cs-CZ" dirty="0" smtClean="0"/>
          </a:p>
          <a:p>
            <a:r>
              <a:rPr lang="cs-CZ" dirty="0" smtClean="0">
                <a:hlinkClick r:id="rId2"/>
              </a:rPr>
              <a:t>http://youtu.be/2HHEQuspi4o</a:t>
            </a:r>
          </a:p>
          <a:p>
            <a:r>
              <a:rPr lang="cs-CZ" dirty="0" smtClean="0">
                <a:hlinkClick r:id="rId2"/>
              </a:rPr>
              <a:t>http</a:t>
            </a:r>
            <a:r>
              <a:rPr lang="cs-CZ" dirty="0" smtClean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vimeo.com/4169912</a:t>
            </a:r>
            <a:r>
              <a:rPr lang="cs-CZ" dirty="0" smtClean="0"/>
              <a:t> </a:t>
            </a:r>
          </a:p>
          <a:p>
            <a:r>
              <a:rPr lang="cs-CZ" dirty="0" smtClean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youtu.be/HNKCSuX_E1A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Internet věcí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„nejdůmyslnější technologie jsou ty, které zmizí .. zapleteny do pletiva každodenního života“</a:t>
            </a:r>
          </a:p>
          <a:p>
            <a:r>
              <a:rPr lang="cs-CZ" dirty="0" smtClean="0"/>
              <a:t>změna internetu z akademické sítě na síť masového obchodu, orientovanou na konzumenta</a:t>
            </a:r>
          </a:p>
          <a:p>
            <a:r>
              <a:rPr lang="cs-CZ" dirty="0" smtClean="0"/>
              <a:t>Internet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Things</a:t>
            </a:r>
            <a:r>
              <a:rPr lang="cs-CZ" dirty="0" smtClean="0"/>
              <a:t> – vedle internetu lidí další síť, </a:t>
            </a:r>
            <a:r>
              <a:rPr lang="cs-CZ" dirty="0" err="1" smtClean="0"/>
              <a:t>síť</a:t>
            </a:r>
            <a:r>
              <a:rPr lang="cs-CZ" dirty="0" smtClean="0"/>
              <a:t> věcí</a:t>
            </a:r>
          </a:p>
          <a:p>
            <a:r>
              <a:rPr lang="cs-CZ" dirty="0" smtClean="0"/>
              <a:t>komunikace mezi lidmi a věcmi i mezi věcmi samotnými</a:t>
            </a:r>
          </a:p>
          <a:p>
            <a:r>
              <a:rPr lang="cs-CZ" dirty="0" smtClean="0"/>
              <a:t>Technologie: </a:t>
            </a:r>
          </a:p>
          <a:p>
            <a:r>
              <a:rPr lang="cs-CZ" dirty="0" smtClean="0"/>
              <a:t>RFID (</a:t>
            </a:r>
            <a:r>
              <a:rPr lang="cs-CZ" dirty="0" err="1" smtClean="0"/>
              <a:t>radio</a:t>
            </a:r>
            <a:r>
              <a:rPr lang="cs-CZ" dirty="0" smtClean="0"/>
              <a:t>-</a:t>
            </a:r>
            <a:r>
              <a:rPr lang="cs-CZ" dirty="0" err="1" smtClean="0"/>
              <a:t>frequency</a:t>
            </a:r>
            <a:r>
              <a:rPr lang="cs-CZ" dirty="0" smtClean="0"/>
              <a:t> </a:t>
            </a:r>
            <a:r>
              <a:rPr lang="cs-CZ" dirty="0" err="1" smtClean="0"/>
              <a:t>identification</a:t>
            </a:r>
            <a:r>
              <a:rPr lang="cs-CZ" dirty="0" smtClean="0"/>
              <a:t>)  - identifikace věcí, </a:t>
            </a:r>
          </a:p>
          <a:p>
            <a:r>
              <a:rPr lang="cs-CZ" dirty="0" smtClean="0"/>
              <a:t>technologie čidel – detekují změnu fyzického stavu věcí</a:t>
            </a:r>
          </a:p>
          <a:p>
            <a:r>
              <a:rPr lang="cs-CZ" dirty="0" smtClean="0"/>
              <a:t>vložená inteligence (</a:t>
            </a:r>
            <a:r>
              <a:rPr lang="cs-CZ" dirty="0" err="1" smtClean="0"/>
              <a:t>embedded</a:t>
            </a:r>
            <a:r>
              <a:rPr lang="cs-CZ" dirty="0" smtClean="0"/>
              <a:t>  </a:t>
            </a:r>
            <a:r>
              <a:rPr lang="cs-CZ" dirty="0" err="1" smtClean="0"/>
              <a:t>intelligence</a:t>
            </a:r>
            <a:r>
              <a:rPr lang="cs-CZ" dirty="0" smtClean="0"/>
              <a:t>) – schopnost zpracovávat informace samotnými věcmi</a:t>
            </a:r>
          </a:p>
          <a:p>
            <a:r>
              <a:rPr lang="cs-CZ" dirty="0" err="1" smtClean="0"/>
              <a:t>nanotechnologie</a:t>
            </a:r>
            <a:r>
              <a:rPr lang="cs-CZ" dirty="0" smtClean="0"/>
              <a:t> – miniaturizace, využití </a:t>
            </a:r>
            <a:r>
              <a:rPr lang="cs-CZ" dirty="0" err="1" smtClean="0"/>
              <a:t>tagování</a:t>
            </a:r>
            <a:r>
              <a:rPr lang="cs-CZ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Internet věcí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Použití:</a:t>
            </a:r>
          </a:p>
          <a:p>
            <a:r>
              <a:rPr lang="cs-CZ" dirty="0" smtClean="0"/>
              <a:t>RFID čipy při vybírání dálničních poplatků, </a:t>
            </a:r>
            <a:r>
              <a:rPr lang="cs-CZ" dirty="0" err="1" smtClean="0"/>
              <a:t>manežmentu</a:t>
            </a:r>
            <a:r>
              <a:rPr lang="cs-CZ" dirty="0" smtClean="0"/>
              <a:t> zásobování, farmaceutika (ochrana proti padělání), e-</a:t>
            </a:r>
            <a:r>
              <a:rPr lang="cs-CZ" dirty="0" err="1" smtClean="0"/>
              <a:t>zdarví</a:t>
            </a:r>
            <a:r>
              <a:rPr lang="cs-CZ" dirty="0" smtClean="0"/>
              <a:t> (monitoring pacientů), sport (ski pasy), bezpečnost (</a:t>
            </a:r>
            <a:r>
              <a:rPr lang="cs-CZ" dirty="0" err="1" smtClean="0"/>
              <a:t>čipování</a:t>
            </a:r>
            <a:r>
              <a:rPr lang="cs-CZ" dirty="0" smtClean="0"/>
              <a:t> dětí, domácích zvířat), e-</a:t>
            </a:r>
            <a:r>
              <a:rPr lang="cs-CZ" dirty="0" err="1" smtClean="0"/>
              <a:t>government</a:t>
            </a:r>
            <a:endParaRPr lang="cs-CZ" dirty="0" smtClean="0"/>
          </a:p>
          <a:p>
            <a:r>
              <a:rPr lang="cs-CZ" dirty="0" err="1" smtClean="0"/>
              <a:t>Baja</a:t>
            </a:r>
            <a:r>
              <a:rPr lang="cs-CZ" dirty="0" smtClean="0"/>
              <a:t> </a:t>
            </a:r>
            <a:r>
              <a:rPr lang="cs-CZ" dirty="0" err="1" smtClean="0"/>
              <a:t>Beach</a:t>
            </a:r>
            <a:r>
              <a:rPr lang="cs-CZ" dirty="0" smtClean="0"/>
              <a:t> </a:t>
            </a:r>
            <a:r>
              <a:rPr lang="cs-CZ" dirty="0" err="1" smtClean="0"/>
              <a:t>Club</a:t>
            </a:r>
            <a:r>
              <a:rPr lang="cs-CZ" dirty="0" smtClean="0"/>
              <a:t> v Barceloně</a:t>
            </a:r>
          </a:p>
          <a:p>
            <a:r>
              <a:rPr lang="cs-CZ" dirty="0" smtClean="0"/>
              <a:t>tvorba informací na základě vědomí o kontextu (např. elektronická vesta,hrozící defekt automobilu)</a:t>
            </a:r>
          </a:p>
          <a:p>
            <a:r>
              <a:rPr lang="cs-CZ" dirty="0" smtClean="0"/>
              <a:t>mohutnost informačního zpracování – chytré domy a auta (chytré sporáky, ledničky)  </a:t>
            </a:r>
          </a:p>
          <a:p>
            <a:r>
              <a:rPr lang="cs-CZ" dirty="0" smtClean="0"/>
              <a:t>Obavy: nebezpečí zneužití dat a narušení soukromí</a:t>
            </a:r>
          </a:p>
          <a:p>
            <a:r>
              <a:rPr lang="cs-CZ" dirty="0" smtClean="0"/>
              <a:t>sledování pohybu uživatelů, jejich zvyků a preferencí</a:t>
            </a:r>
          </a:p>
          <a:p>
            <a:r>
              <a:rPr lang="cs-CZ" dirty="0" smtClean="0"/>
              <a:t>zajistit platnost principu poučeného souhlasu, důvěrnosti a bezpečnosti dat</a:t>
            </a:r>
          </a:p>
          <a:p>
            <a:r>
              <a:rPr lang="cs-CZ" dirty="0" smtClean="0"/>
              <a:t>problémy se standardizací, právní problémy, sociálně-etické problémy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cs-CZ" b="1" dirty="0" smtClean="0"/>
              <a:t>Kontinuum virtuality</a:t>
            </a:r>
            <a:endParaRPr lang="cs-CZ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071546"/>
            <a:ext cx="628654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928934"/>
            <a:ext cx="3652176" cy="354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2500298" y="6429396"/>
            <a:ext cx="47149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http://en.wikipedia.org/wiki/File:Mediated_reality_continuum_2d.png</a:t>
            </a:r>
            <a:endParaRPr lang="cs-CZ" sz="1100" dirty="0"/>
          </a:p>
        </p:txBody>
      </p:sp>
      <p:sp>
        <p:nvSpPr>
          <p:cNvPr id="6" name="Obdélník 5"/>
          <p:cNvSpPr/>
          <p:nvPr/>
        </p:nvSpPr>
        <p:spPr>
          <a:xfrm>
            <a:off x="357158" y="2357430"/>
            <a:ext cx="85725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/>
              <a:t>Milgram</a:t>
            </a:r>
            <a:r>
              <a:rPr lang="en-US" sz="1100" dirty="0" smtClean="0"/>
              <a:t>, Paul; H. </a:t>
            </a:r>
            <a:r>
              <a:rPr lang="en-US" sz="1100" dirty="0" err="1" smtClean="0"/>
              <a:t>Takemura</a:t>
            </a:r>
            <a:r>
              <a:rPr lang="en-US" sz="1100" dirty="0" smtClean="0"/>
              <a:t>, A. </a:t>
            </a:r>
            <a:r>
              <a:rPr lang="en-US" sz="1100" dirty="0" err="1" smtClean="0"/>
              <a:t>Utsumi</a:t>
            </a:r>
            <a:r>
              <a:rPr lang="en-US" sz="1100" dirty="0" smtClean="0"/>
              <a:t>, F. </a:t>
            </a:r>
            <a:r>
              <a:rPr lang="en-US" sz="1100" dirty="0" err="1" smtClean="0"/>
              <a:t>Kishino</a:t>
            </a:r>
            <a:r>
              <a:rPr lang="en-US" sz="1100" dirty="0" smtClean="0"/>
              <a:t> (1994).</a:t>
            </a:r>
            <a:r>
              <a:rPr lang="cs-CZ" sz="1100" dirty="0" smtClean="0"/>
              <a:t> </a:t>
            </a:r>
            <a:r>
              <a:rPr lang="cs-CZ" sz="1100" dirty="0" err="1" smtClean="0"/>
              <a:t>Augmented</a:t>
            </a:r>
            <a:r>
              <a:rPr lang="cs-CZ" sz="1100" dirty="0" smtClean="0"/>
              <a:t> Reality: A </a:t>
            </a:r>
            <a:r>
              <a:rPr lang="cs-CZ" sz="1100" dirty="0" err="1" smtClean="0"/>
              <a:t>class</a:t>
            </a:r>
            <a:r>
              <a:rPr lang="cs-CZ" sz="1100" dirty="0" smtClean="0"/>
              <a:t> </a:t>
            </a:r>
            <a:r>
              <a:rPr lang="cs-CZ" sz="1100" dirty="0" err="1" smtClean="0"/>
              <a:t>of</a:t>
            </a:r>
            <a:r>
              <a:rPr lang="cs-CZ" sz="1100" dirty="0" smtClean="0"/>
              <a:t> </a:t>
            </a:r>
            <a:r>
              <a:rPr lang="cs-CZ" sz="1100" dirty="0" err="1" smtClean="0"/>
              <a:t>displays</a:t>
            </a:r>
            <a:r>
              <a:rPr lang="cs-CZ" sz="1100" dirty="0" smtClean="0"/>
              <a:t> on </a:t>
            </a:r>
            <a:r>
              <a:rPr lang="cs-CZ" sz="1100" dirty="0" err="1" smtClean="0"/>
              <a:t>the</a:t>
            </a:r>
            <a:r>
              <a:rPr lang="cs-CZ" sz="1100" dirty="0" smtClean="0"/>
              <a:t> reality-virtuality </a:t>
            </a:r>
            <a:r>
              <a:rPr lang="cs-CZ" sz="1100" dirty="0" err="1" smtClean="0"/>
              <a:t>continuum</a:t>
            </a:r>
            <a:r>
              <a:rPr lang="cs-CZ" sz="1100" dirty="0" smtClean="0"/>
              <a:t>. </a:t>
            </a:r>
            <a:r>
              <a:rPr lang="en-US" sz="1100" i="1" dirty="0" smtClean="0"/>
              <a:t>Proceedings of </a:t>
            </a:r>
            <a:r>
              <a:rPr lang="en-US" sz="1100" i="1" dirty="0" err="1" smtClean="0"/>
              <a:t>Telemanipulator</a:t>
            </a:r>
            <a:r>
              <a:rPr lang="en-US" sz="1100" i="1" dirty="0" smtClean="0"/>
              <a:t> and </a:t>
            </a:r>
            <a:r>
              <a:rPr lang="en-US" sz="1100" i="1" dirty="0" err="1" smtClean="0"/>
              <a:t>Telepresence</a:t>
            </a:r>
            <a:r>
              <a:rPr lang="en-US" sz="1100" i="1" dirty="0" smtClean="0"/>
              <a:t> Technologies</a:t>
            </a:r>
            <a:r>
              <a:rPr lang="en-US" sz="1100" dirty="0" smtClean="0"/>
              <a:t>. 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Kontinuum virtuality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r>
              <a:rPr lang="cs-CZ" sz="2400" dirty="0" smtClean="0"/>
              <a:t>označení pro kontinuální škálu mezi realitou a virtuální realitou</a:t>
            </a:r>
          </a:p>
          <a:p>
            <a:r>
              <a:rPr lang="cs-CZ" sz="2400" dirty="0" smtClean="0"/>
              <a:t>2 dimenzionální rovina</a:t>
            </a:r>
            <a:r>
              <a:rPr lang="en-US" sz="2400" dirty="0" smtClean="0"/>
              <a:t> </a:t>
            </a:r>
            <a:r>
              <a:rPr lang="cs-CZ" sz="2400" dirty="0" smtClean="0"/>
              <a:t>„v</a:t>
            </a:r>
            <a:r>
              <a:rPr lang="en-US" sz="2400" dirty="0" err="1" smtClean="0"/>
              <a:t>irtuality</a:t>
            </a:r>
            <a:r>
              <a:rPr lang="en-US" sz="2400" dirty="0" smtClean="0"/>
              <a:t>" a “</a:t>
            </a:r>
            <a:r>
              <a:rPr lang="cs-CZ" sz="2400" dirty="0" smtClean="0"/>
              <a:t>zprostředkovanosti“</a:t>
            </a:r>
          </a:p>
          <a:p>
            <a:r>
              <a:rPr lang="en-US" sz="2400" dirty="0" smtClean="0"/>
              <a:t>R </a:t>
            </a:r>
            <a:r>
              <a:rPr lang="cs-CZ" sz="2400" dirty="0" smtClean="0"/>
              <a:t>značí nemodifikovanou</a:t>
            </a:r>
            <a:r>
              <a:rPr lang="en-US" sz="2400" dirty="0" smtClean="0"/>
              <a:t> </a:t>
            </a:r>
            <a:r>
              <a:rPr lang="en-US" sz="2400" dirty="0" err="1" smtClean="0"/>
              <a:t>realit</a:t>
            </a:r>
            <a:r>
              <a:rPr lang="cs-CZ" sz="2400" dirty="0" smtClean="0"/>
              <a:t>u</a:t>
            </a:r>
            <a:r>
              <a:rPr lang="en-US" sz="2400" dirty="0" smtClean="0"/>
              <a:t> </a:t>
            </a:r>
            <a:endParaRPr lang="cs-CZ" sz="2400" dirty="0" smtClean="0"/>
          </a:p>
          <a:p>
            <a:r>
              <a:rPr lang="cs-CZ" sz="2400" dirty="0" smtClean="0"/>
              <a:t>osa virtuality zahrnuje realitu rozšířenou grafikou (rozšířená realita), grafiku rozšířenou realitou </a:t>
            </a:r>
            <a:r>
              <a:rPr lang="en-US" sz="2400" dirty="0" smtClean="0"/>
              <a:t>(</a:t>
            </a:r>
            <a:r>
              <a:rPr lang="cs-CZ" sz="2400" dirty="0" smtClean="0"/>
              <a:t>rozšířená virtualita</a:t>
            </a:r>
            <a:r>
              <a:rPr lang="en-US" sz="2400" dirty="0" smtClean="0"/>
              <a:t>) </a:t>
            </a:r>
            <a:endParaRPr lang="cs-CZ" sz="2400" dirty="0" smtClean="0"/>
          </a:p>
          <a:p>
            <a:r>
              <a:rPr lang="cs-CZ" sz="2400" dirty="0" smtClean="0"/>
              <a:t>osa zprostředkovanosti zahrnuje modifikaci reality a virtuality podle míry zprostředkování – zprostředkovaná realita, zprostředkovaná virtualita. Zahrnuje násobené efekty – modulace – redukce reality. </a:t>
            </a:r>
          </a:p>
          <a:p>
            <a:r>
              <a:rPr lang="cs-CZ" sz="2400" dirty="0" smtClean="0"/>
              <a:t>nahoře vpravo jsou virtuální světy – silně modifikovaný verze reality </a:t>
            </a:r>
          </a:p>
          <a:p>
            <a:r>
              <a:rPr lang="cs-CZ" sz="2400" dirty="0" smtClean="0"/>
              <a:t>předpoklad: realita může být modifikována různými způsoby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Kontinuum virtuality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857364"/>
            <a:ext cx="55245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2285984" y="578645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 smtClean="0"/>
              <a:t>http://www.</a:t>
            </a:r>
            <a:r>
              <a:rPr lang="cs-CZ" sz="1100" dirty="0" err="1" smtClean="0"/>
              <a:t>flatrock.org.nz</a:t>
            </a:r>
            <a:r>
              <a:rPr lang="cs-CZ" sz="1100" dirty="0" smtClean="0"/>
              <a:t>/</a:t>
            </a:r>
            <a:r>
              <a:rPr lang="cs-CZ" sz="1100" dirty="0" err="1" smtClean="0"/>
              <a:t>topics</a:t>
            </a:r>
            <a:r>
              <a:rPr lang="cs-CZ" sz="1100" dirty="0" smtClean="0"/>
              <a:t>/</a:t>
            </a:r>
            <a:r>
              <a:rPr lang="cs-CZ" sz="1100" dirty="0" err="1" smtClean="0"/>
              <a:t>info</a:t>
            </a:r>
            <a:r>
              <a:rPr lang="cs-CZ" sz="1100" dirty="0" smtClean="0"/>
              <a:t>_</a:t>
            </a:r>
            <a:r>
              <a:rPr lang="cs-CZ" sz="1100" dirty="0" err="1" smtClean="0"/>
              <a:t>and</a:t>
            </a:r>
            <a:r>
              <a:rPr lang="cs-CZ" sz="1100" dirty="0" smtClean="0"/>
              <a:t>_</a:t>
            </a:r>
            <a:r>
              <a:rPr lang="cs-CZ" sz="1100" dirty="0" err="1" smtClean="0"/>
              <a:t>tech</a:t>
            </a:r>
            <a:r>
              <a:rPr lang="cs-CZ" sz="1100" dirty="0" smtClean="0"/>
              <a:t>/</a:t>
            </a:r>
            <a:r>
              <a:rPr lang="cs-CZ" sz="1100" dirty="0" err="1" smtClean="0"/>
              <a:t>assets</a:t>
            </a:r>
            <a:r>
              <a:rPr lang="cs-CZ" sz="1100" dirty="0" smtClean="0"/>
              <a:t>/</a:t>
            </a:r>
            <a:r>
              <a:rPr lang="cs-CZ" sz="1100" dirty="0" err="1" smtClean="0"/>
              <a:t>mixed</a:t>
            </a:r>
            <a:r>
              <a:rPr lang="cs-CZ" sz="1100" dirty="0" smtClean="0"/>
              <a:t>_reality.</a:t>
            </a:r>
            <a:r>
              <a:rPr lang="cs-CZ" sz="1100" dirty="0" err="1" smtClean="0"/>
              <a:t>jpg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Kontinuum virtuality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Steve</a:t>
            </a:r>
            <a:r>
              <a:rPr lang="cs-CZ" dirty="0" smtClean="0"/>
              <a:t> </a:t>
            </a:r>
            <a:r>
              <a:rPr lang="cs-CZ" dirty="0" err="1" smtClean="0"/>
              <a:t>Woolgar</a:t>
            </a:r>
            <a:r>
              <a:rPr lang="cs-CZ" dirty="0" smtClean="0"/>
              <a:t> - 4 pravidla virtuality:</a:t>
            </a:r>
            <a:endParaRPr lang="en-US" dirty="0" smtClean="0"/>
          </a:p>
          <a:p>
            <a:r>
              <a:rPr lang="cs-CZ" dirty="0" smtClean="0"/>
              <a:t>způsob, kterým média a technologie ovlivňují lidi, závisí na jejich netechnickém pozadí, které zahrnuje pohlaví, věk, sociální status, příjem apod.. </a:t>
            </a:r>
            <a:endParaRPr lang="en-US" dirty="0" smtClean="0"/>
          </a:p>
          <a:p>
            <a:r>
              <a:rPr lang="cs-CZ" dirty="0" smtClean="0"/>
              <a:t>nebezpečí a obavy z nových médií a technologií jsou nerovnoměrně sociálně distribuovány</a:t>
            </a:r>
            <a:endParaRPr lang="en-US" dirty="0" smtClean="0"/>
          </a:p>
          <a:p>
            <a:r>
              <a:rPr lang="cs-CZ" dirty="0" smtClean="0"/>
              <a:t>mediální a technologický pokrok spíše doplňuje než nahrazuje v realitě prováděné činnosti</a:t>
            </a:r>
            <a:endParaRPr lang="en-US" dirty="0" smtClean="0"/>
          </a:p>
          <a:p>
            <a:r>
              <a:rPr lang="cs-CZ" dirty="0" smtClean="0"/>
              <a:t>nová média a technologie směřují k tvorbě nových druhů lokality spíše než podpoře </a:t>
            </a:r>
            <a:r>
              <a:rPr lang="cs-CZ" dirty="0" err="1" smtClean="0"/>
              <a:t>globality</a:t>
            </a:r>
            <a:endParaRPr lang="en-US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Počítačem-zprostředkovaná realita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0333" y="1600200"/>
            <a:ext cx="450333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2195736" y="6093296"/>
            <a:ext cx="4680520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/>
              <a:t>http://en.wikipedia.org/wiki/File:Viraugmixmodmediated_reality.png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Zprostředkovaná realita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rámec zprostředkované reality popisuje zařízení záměrně či nepředvídatelně modifikující realitu </a:t>
            </a:r>
          </a:p>
          <a:p>
            <a:r>
              <a:rPr lang="cs-CZ" dirty="0" smtClean="0"/>
              <a:t>schopnost přidávat, nebo odebírat informace či jinak manipulovat s vnímáním reality pomocí přenosných počítačů  a ručních zařízení jako </a:t>
            </a:r>
            <a:r>
              <a:rPr lang="cs-CZ" dirty="0" err="1" smtClean="0"/>
              <a:t>Smart</a:t>
            </a:r>
            <a:r>
              <a:rPr lang="cs-CZ" dirty="0" smtClean="0"/>
              <a:t> </a:t>
            </a:r>
            <a:r>
              <a:rPr lang="cs-CZ" dirty="0" err="1" smtClean="0"/>
              <a:t>Phone</a:t>
            </a:r>
            <a:r>
              <a:rPr lang="cs-CZ" dirty="0" smtClean="0"/>
              <a:t> </a:t>
            </a:r>
          </a:p>
          <a:p>
            <a:r>
              <a:rPr lang="cs-CZ" dirty="0" smtClean="0"/>
              <a:t>vizuální percepce prostředí je </a:t>
            </a:r>
            <a:r>
              <a:rPr lang="cs-CZ" dirty="0" smtClean="0"/>
              <a:t>zprostředkována</a:t>
            </a:r>
            <a:endParaRPr lang="cs-CZ" dirty="0" smtClean="0"/>
          </a:p>
          <a:p>
            <a:r>
              <a:rPr lang="cs-CZ" dirty="0" smtClean="0"/>
              <a:t>elektronická zařízení fungují jako filtr mezi skutečným a vnímaným světem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00108"/>
          </a:xfrm>
        </p:spPr>
        <p:txBody>
          <a:bodyPr/>
          <a:lstStyle/>
          <a:p>
            <a:r>
              <a:rPr lang="cs-CZ" b="1" dirty="0" smtClean="0"/>
              <a:t>Zprostředkovaná realita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6"/>
            <a:ext cx="2357434" cy="234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0" y="378619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100" dirty="0" smtClean="0"/>
              <a:t>http://techie-pinoy.com/wp-content/uploads/2009/08/DynaVox-Xpress-Handheld-Device.jpg</a:t>
            </a:r>
            <a:endParaRPr lang="cs-CZ" sz="1100" dirty="0"/>
          </a:p>
        </p:txBody>
      </p:sp>
      <p:sp>
        <p:nvSpPr>
          <p:cNvPr id="6" name="Obdélník 5"/>
          <p:cNvSpPr/>
          <p:nvPr/>
        </p:nvSpPr>
        <p:spPr>
          <a:xfrm>
            <a:off x="0" y="928670"/>
            <a:ext cx="4429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200" dirty="0" smtClean="0"/>
              <a:t>ručních zařízení (</a:t>
            </a:r>
            <a:r>
              <a:rPr lang="en-US" sz="2200" dirty="0" smtClean="0"/>
              <a:t>hand-held device</a:t>
            </a:r>
            <a:r>
              <a:rPr lang="cs-CZ" sz="2200" dirty="0" smtClean="0"/>
              <a:t>)</a:t>
            </a:r>
            <a:r>
              <a:rPr lang="en-US" sz="2200" dirty="0" smtClean="0"/>
              <a:t> </a:t>
            </a:r>
            <a:endParaRPr lang="cs-CZ" sz="2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714884"/>
            <a:ext cx="24765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357158" y="6357958"/>
            <a:ext cx="32861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http://www.</a:t>
            </a:r>
            <a:r>
              <a:rPr lang="cs-CZ" sz="1100" dirty="0" err="1" smtClean="0"/>
              <a:t>deseretnews.com</a:t>
            </a:r>
            <a:r>
              <a:rPr lang="cs-CZ" sz="1100" dirty="0" smtClean="0"/>
              <a:t>/</a:t>
            </a:r>
            <a:r>
              <a:rPr lang="cs-CZ" sz="1100" dirty="0" err="1" smtClean="0"/>
              <a:t>photos</a:t>
            </a:r>
            <a:r>
              <a:rPr lang="cs-CZ" sz="1100" dirty="0" smtClean="0"/>
              <a:t>/1693963.jpg</a:t>
            </a:r>
            <a:endParaRPr lang="cs-CZ" sz="11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3" y="1643050"/>
            <a:ext cx="4648091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642910" y="4214818"/>
            <a:ext cx="2500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Eye</a:t>
            </a:r>
            <a:r>
              <a:rPr lang="cs-CZ" sz="2400" dirty="0" smtClean="0"/>
              <a:t> </a:t>
            </a:r>
            <a:r>
              <a:rPr lang="cs-CZ" sz="2400" dirty="0" err="1" smtClean="0"/>
              <a:t>tap</a:t>
            </a:r>
            <a:r>
              <a:rPr lang="cs-CZ" sz="2400" dirty="0" smtClean="0"/>
              <a:t> </a:t>
            </a:r>
            <a:endParaRPr lang="cs-CZ" sz="2400" dirty="0"/>
          </a:p>
        </p:txBody>
      </p:sp>
      <p:sp>
        <p:nvSpPr>
          <p:cNvPr id="12" name="Obdélník 11"/>
          <p:cNvSpPr/>
          <p:nvPr/>
        </p:nvSpPr>
        <p:spPr>
          <a:xfrm>
            <a:off x="4429124" y="628652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100" dirty="0" smtClean="0"/>
              <a:t>http://eddieespinal.com/wp-content/uploads/2009/03/sixthsense.jpg</a:t>
            </a:r>
            <a:endParaRPr lang="cs-CZ" sz="1100" dirty="0"/>
          </a:p>
        </p:txBody>
      </p:sp>
      <p:sp>
        <p:nvSpPr>
          <p:cNvPr id="14" name="Obdélník 13"/>
          <p:cNvSpPr/>
          <p:nvPr/>
        </p:nvSpPr>
        <p:spPr>
          <a:xfrm>
            <a:off x="4214810" y="928670"/>
            <a:ext cx="4857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200" dirty="0" smtClean="0"/>
              <a:t>přenosný počítač (</a:t>
            </a:r>
            <a:r>
              <a:rPr lang="cs-CZ" sz="2200" dirty="0" err="1" smtClean="0"/>
              <a:t>wearable</a:t>
            </a:r>
            <a:r>
              <a:rPr lang="cs-CZ" sz="2200" dirty="0" smtClean="0"/>
              <a:t> </a:t>
            </a:r>
            <a:r>
              <a:rPr lang="cs-CZ" sz="2200" dirty="0" err="1" smtClean="0"/>
              <a:t>computers</a:t>
            </a:r>
            <a:r>
              <a:rPr lang="cs-CZ" sz="2200" dirty="0" smtClean="0"/>
              <a:t>)</a:t>
            </a:r>
            <a:endParaRPr lang="cs-CZ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Smíšená</a:t>
            </a:r>
            <a:r>
              <a:rPr lang="en-US" b="1" dirty="0" smtClean="0"/>
              <a:t> </a:t>
            </a:r>
            <a:r>
              <a:rPr lang="en-US" b="1" dirty="0" err="1" smtClean="0"/>
              <a:t>realit</a:t>
            </a:r>
            <a:r>
              <a:rPr lang="cs-CZ" b="1" dirty="0" smtClean="0"/>
              <a:t>a</a:t>
            </a: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643050"/>
            <a:ext cx="5143536" cy="388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2143108" y="6000768"/>
            <a:ext cx="49291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100" dirty="0" smtClean="0"/>
              <a:t>http://www.</a:t>
            </a:r>
            <a:r>
              <a:rPr lang="cs-CZ" sz="1100" dirty="0" err="1" smtClean="0"/>
              <a:t>vtt.fi</a:t>
            </a:r>
            <a:r>
              <a:rPr lang="cs-CZ" sz="1100" dirty="0" smtClean="0"/>
              <a:t>/</a:t>
            </a:r>
            <a:r>
              <a:rPr lang="cs-CZ" sz="1100" dirty="0" err="1" smtClean="0"/>
              <a:t>img</a:t>
            </a:r>
            <a:r>
              <a:rPr lang="cs-CZ" sz="1100" dirty="0" smtClean="0"/>
              <a:t>/</a:t>
            </a:r>
            <a:r>
              <a:rPr lang="cs-CZ" sz="1100" dirty="0" err="1" smtClean="0"/>
              <a:t>research</a:t>
            </a:r>
            <a:r>
              <a:rPr lang="cs-CZ" sz="1100" dirty="0" smtClean="0"/>
              <a:t>/</a:t>
            </a:r>
            <a:r>
              <a:rPr lang="cs-CZ" sz="1100" dirty="0" err="1" smtClean="0"/>
              <a:t>ict</a:t>
            </a:r>
            <a:r>
              <a:rPr lang="cs-CZ" sz="1100" dirty="0" smtClean="0"/>
              <a:t>/</a:t>
            </a:r>
            <a:r>
              <a:rPr lang="cs-CZ" sz="1100" dirty="0" err="1" smtClean="0"/>
              <a:t>mixedreality</a:t>
            </a:r>
            <a:r>
              <a:rPr lang="cs-CZ" sz="1100" dirty="0" smtClean="0"/>
              <a:t>_640.jpg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Všudypřítomné programování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14488"/>
            <a:ext cx="640529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Smíšená</a:t>
            </a:r>
            <a:r>
              <a:rPr lang="en-US" b="1" dirty="0" smtClean="0"/>
              <a:t> </a:t>
            </a:r>
            <a:r>
              <a:rPr lang="en-US" b="1" dirty="0" err="1" smtClean="0"/>
              <a:t>realit</a:t>
            </a:r>
            <a:r>
              <a:rPr lang="cs-CZ" b="1" dirty="0" smtClean="0"/>
              <a:t>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Mixed reality (MR)</a:t>
            </a:r>
            <a:r>
              <a:rPr lang="en-US" dirty="0" smtClean="0"/>
              <a:t> </a:t>
            </a:r>
            <a:endParaRPr lang="cs-CZ" dirty="0" smtClean="0"/>
          </a:p>
          <a:p>
            <a:r>
              <a:rPr lang="cs-CZ" dirty="0" smtClean="0"/>
              <a:t>realita v níž jsou propojeny reálné a virtuální světy v novém prostředí či vizualizaci, v níž koexistují a interagují fyzické a digitální objekty ve skutečném čase </a:t>
            </a:r>
          </a:p>
          <a:p>
            <a:r>
              <a:rPr lang="cs-CZ" dirty="0" smtClean="0"/>
              <a:t>směs reality, rozšířené reality, rozšířené virtuality a virtuální </a:t>
            </a:r>
            <a:r>
              <a:rPr lang="cs-CZ" dirty="0" smtClean="0"/>
              <a:t>reality</a:t>
            </a:r>
          </a:p>
          <a:p>
            <a:endParaRPr lang="cs-CZ" dirty="0" smtClean="0">
              <a:hlinkClick r:id="rId2"/>
            </a:endParaRPr>
          </a:p>
          <a:p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architecturemixedreality.com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Augmented</a:t>
            </a:r>
            <a:r>
              <a:rPr lang="cs-CZ" dirty="0" smtClean="0">
                <a:hlinkClick r:id="rId3"/>
              </a:rPr>
              <a:t>_Virtuality/</a:t>
            </a:r>
            <a:r>
              <a:rPr lang="cs-CZ" dirty="0" err="1" smtClean="0">
                <a:hlinkClick r:id="rId3"/>
              </a:rPr>
              <a:t>Augmented</a:t>
            </a:r>
            <a:r>
              <a:rPr lang="cs-CZ" dirty="0" smtClean="0">
                <a:hlinkClick r:id="rId3"/>
              </a:rPr>
              <a:t>_Virtuality.</a:t>
            </a:r>
            <a:r>
              <a:rPr lang="cs-CZ" dirty="0" err="1" smtClean="0">
                <a:hlinkClick r:id="rId3"/>
              </a:rPr>
              <a:t>gif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http://www.</a:t>
            </a:r>
            <a:r>
              <a:rPr lang="cs-CZ" dirty="0" err="1" smtClean="0">
                <a:hlinkClick r:id="rId4"/>
              </a:rPr>
              <a:t>youtube.com</a:t>
            </a:r>
            <a:r>
              <a:rPr lang="cs-CZ" dirty="0" smtClean="0">
                <a:hlinkClick r:id="rId4"/>
              </a:rPr>
              <a:t>/</a:t>
            </a:r>
            <a:r>
              <a:rPr lang="cs-CZ" dirty="0" err="1" smtClean="0">
                <a:hlinkClick r:id="rId4"/>
              </a:rPr>
              <a:t>watch</a:t>
            </a:r>
            <a:r>
              <a:rPr lang="cs-CZ" dirty="0" smtClean="0">
                <a:hlinkClick r:id="rId4"/>
              </a:rPr>
              <a:t>?v=</a:t>
            </a:r>
            <a:r>
              <a:rPr lang="cs-CZ" dirty="0" err="1" smtClean="0">
                <a:hlinkClick r:id="rId4"/>
              </a:rPr>
              <a:t>avBDStDmXcg</a:t>
            </a:r>
            <a:r>
              <a:rPr lang="cs-CZ" dirty="0" smtClean="0"/>
              <a:t> 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Rozšířená virtualita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00174"/>
            <a:ext cx="6096000" cy="4057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Obdélník 4"/>
          <p:cNvSpPr/>
          <p:nvPr/>
        </p:nvSpPr>
        <p:spPr>
          <a:xfrm>
            <a:off x="3714744" y="5786454"/>
            <a:ext cx="26003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 smtClean="0"/>
              <a:t>http://kommerz.at/Files/176/mriMRI1.jpg</a:t>
            </a:r>
            <a:endParaRPr lang="cs-CZ" sz="1100" dirty="0"/>
          </a:p>
        </p:txBody>
      </p:sp>
      <p:sp>
        <p:nvSpPr>
          <p:cNvPr id="6" name="Obdélník 5"/>
          <p:cNvSpPr/>
          <p:nvPr/>
        </p:nvSpPr>
        <p:spPr>
          <a:xfrm>
            <a:off x="214282" y="6215082"/>
            <a:ext cx="8786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http://www.</a:t>
            </a:r>
            <a:r>
              <a:rPr lang="cs-CZ" dirty="0" err="1" smtClean="0"/>
              <a:t>architecturemixedreality.com</a:t>
            </a:r>
            <a:r>
              <a:rPr lang="cs-CZ" dirty="0" smtClean="0"/>
              <a:t>/</a:t>
            </a:r>
            <a:r>
              <a:rPr lang="cs-CZ" dirty="0" err="1" smtClean="0"/>
              <a:t>Augmented</a:t>
            </a:r>
            <a:r>
              <a:rPr lang="cs-CZ" dirty="0" smtClean="0"/>
              <a:t>_Virtuality/</a:t>
            </a:r>
            <a:r>
              <a:rPr lang="cs-CZ" dirty="0" err="1" smtClean="0"/>
              <a:t>Augmented</a:t>
            </a:r>
            <a:r>
              <a:rPr lang="cs-CZ" dirty="0" smtClean="0"/>
              <a:t>_Virtuality.</a:t>
            </a:r>
            <a:r>
              <a:rPr lang="cs-CZ" dirty="0" err="1" smtClean="0"/>
              <a:t>gif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Rozšířená virtualita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začleňuje objekty reálného světa do virtuálního světa, možnost ovládat digitální objekty hmatatelnými předměty</a:t>
            </a:r>
          </a:p>
          <a:p>
            <a:r>
              <a:rPr lang="cs-CZ" dirty="0" smtClean="0"/>
              <a:t>označuje převážně virtuální světy, v nichž jsou fyzické elementy, tj. fyzické objekty a lidé, dynamicky integrováni do virtuálního světa v němž mohou interagovat </a:t>
            </a:r>
          </a:p>
          <a:p>
            <a:r>
              <a:rPr lang="cs-CZ" dirty="0" smtClean="0"/>
              <a:t>Různé techniky: s</a:t>
            </a:r>
            <a:r>
              <a:rPr lang="en-US" dirty="0" err="1" smtClean="0"/>
              <a:t>tream</a:t>
            </a:r>
            <a:r>
              <a:rPr lang="cs-CZ" dirty="0" err="1" smtClean="0"/>
              <a:t>ované</a:t>
            </a:r>
            <a:r>
              <a:rPr lang="en-US" dirty="0" smtClean="0"/>
              <a:t> video </a:t>
            </a:r>
            <a:r>
              <a:rPr lang="cs-CZ" dirty="0" smtClean="0"/>
              <a:t>z fyzických prostorů - přes </a:t>
            </a:r>
            <a:r>
              <a:rPr lang="en-US" dirty="0" smtClean="0"/>
              <a:t>web</a:t>
            </a:r>
            <a:r>
              <a:rPr lang="cs-CZ" dirty="0" smtClean="0"/>
              <a:t>kameru,</a:t>
            </a:r>
            <a:r>
              <a:rPr lang="en-US" dirty="0" smtClean="0"/>
              <a:t> 3-</a:t>
            </a:r>
            <a:r>
              <a:rPr lang="cs-CZ" dirty="0" smtClean="0"/>
              <a:t>rozměrnou</a:t>
            </a:r>
            <a:r>
              <a:rPr lang="en-US" dirty="0" smtClean="0"/>
              <a:t> </a:t>
            </a:r>
            <a:r>
              <a:rPr lang="en-US" dirty="0" err="1" smtClean="0"/>
              <a:t>digitali</a:t>
            </a:r>
            <a:r>
              <a:rPr lang="cs-CZ" dirty="0" smtClean="0"/>
              <a:t>z</a:t>
            </a:r>
            <a:r>
              <a:rPr lang="en-US" dirty="0" smtClean="0"/>
              <a:t>a</a:t>
            </a:r>
            <a:r>
              <a:rPr lang="cs-CZ" dirty="0" err="1" smtClean="0"/>
              <a:t>ci</a:t>
            </a:r>
            <a:r>
              <a:rPr lang="cs-CZ" dirty="0" smtClean="0"/>
              <a:t> fyzických objektů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Rozšířená realita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1571604" y="6211669"/>
            <a:ext cx="60007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100" dirty="0" smtClean="0"/>
              <a:t>http://en.wikipedia.org/wiki/File:C-130J_Co_Pilot%27s_Head-up_display.jpg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3176125" cy="226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357158" y="3214686"/>
            <a:ext cx="32861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100" dirty="0" smtClean="0"/>
              <a:t>http://www.</a:t>
            </a:r>
            <a:r>
              <a:rPr lang="cs-CZ" sz="1100" dirty="0" err="1" smtClean="0"/>
              <a:t>slipperybrick.com</a:t>
            </a:r>
            <a:r>
              <a:rPr lang="cs-CZ" sz="1100" dirty="0" smtClean="0"/>
              <a:t>/</a:t>
            </a:r>
            <a:r>
              <a:rPr lang="cs-CZ" sz="1100" dirty="0" err="1" smtClean="0"/>
              <a:t>wp</a:t>
            </a:r>
            <a:r>
              <a:rPr lang="cs-CZ" sz="1100" dirty="0" smtClean="0"/>
              <a:t>-</a:t>
            </a:r>
            <a:r>
              <a:rPr lang="cs-CZ" sz="1100" dirty="0" err="1" smtClean="0"/>
              <a:t>content</a:t>
            </a:r>
            <a:r>
              <a:rPr lang="cs-CZ" sz="1100" dirty="0" smtClean="0"/>
              <a:t>/</a:t>
            </a:r>
            <a:r>
              <a:rPr lang="cs-CZ" sz="1100" dirty="0" err="1" smtClean="0"/>
              <a:t>uploads</a:t>
            </a:r>
            <a:r>
              <a:rPr lang="cs-CZ" sz="1100" dirty="0" smtClean="0"/>
              <a:t>/2009/01/wrap2_view1.jpg</a:t>
            </a:r>
            <a:endParaRPr lang="cs-CZ" sz="1100" dirty="0"/>
          </a:p>
        </p:txBody>
      </p:sp>
      <p:sp>
        <p:nvSpPr>
          <p:cNvPr id="6" name="Obdélník 5"/>
          <p:cNvSpPr/>
          <p:nvPr/>
        </p:nvSpPr>
        <p:spPr>
          <a:xfrm>
            <a:off x="428596" y="285728"/>
            <a:ext cx="2642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en-US" dirty="0" smtClean="0"/>
              <a:t>Head Mounted Displays 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572000" y="214290"/>
            <a:ext cx="2076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 smtClean="0"/>
              <a:t> </a:t>
            </a:r>
            <a:r>
              <a:rPr lang="en-US" dirty="0" smtClean="0"/>
              <a:t>Handheld Displays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642918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élník 11"/>
          <p:cNvSpPr/>
          <p:nvPr/>
        </p:nvSpPr>
        <p:spPr>
          <a:xfrm>
            <a:off x="4643438" y="3286124"/>
            <a:ext cx="42862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100" dirty="0" smtClean="0"/>
              <a:t>http://www.</a:t>
            </a:r>
            <a:r>
              <a:rPr lang="cs-CZ" sz="1100" dirty="0" err="1" smtClean="0"/>
              <a:t>digitaltrends.com</a:t>
            </a:r>
            <a:r>
              <a:rPr lang="cs-CZ" sz="1100" dirty="0" smtClean="0"/>
              <a:t>/</a:t>
            </a:r>
            <a:r>
              <a:rPr lang="cs-CZ" sz="1100" dirty="0" err="1" smtClean="0"/>
              <a:t>wp</a:t>
            </a:r>
            <a:r>
              <a:rPr lang="cs-CZ" sz="1100" dirty="0" smtClean="0"/>
              <a:t>-</a:t>
            </a:r>
            <a:r>
              <a:rPr lang="cs-CZ" sz="1100" dirty="0" err="1" smtClean="0"/>
              <a:t>content</a:t>
            </a:r>
            <a:r>
              <a:rPr lang="cs-CZ" sz="1100" dirty="0" smtClean="0"/>
              <a:t>/</a:t>
            </a:r>
            <a:r>
              <a:rPr lang="cs-CZ" sz="1100" dirty="0" err="1" smtClean="0"/>
              <a:t>uploads</a:t>
            </a:r>
            <a:r>
              <a:rPr lang="cs-CZ" sz="1100" dirty="0" smtClean="0"/>
              <a:t>/2009/11/</a:t>
            </a:r>
            <a:r>
              <a:rPr lang="cs-CZ" sz="1100" dirty="0" err="1" smtClean="0"/>
              <a:t>layar.jpg</a:t>
            </a:r>
            <a:endParaRPr lang="cs-CZ" sz="11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143380"/>
            <a:ext cx="3643338" cy="242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bdélník 13"/>
          <p:cNvSpPr/>
          <p:nvPr/>
        </p:nvSpPr>
        <p:spPr>
          <a:xfrm>
            <a:off x="500034" y="3714752"/>
            <a:ext cx="1802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 smtClean="0"/>
              <a:t> </a:t>
            </a:r>
            <a:r>
              <a:rPr lang="cs-CZ" dirty="0" err="1" smtClean="0"/>
              <a:t>Spatial</a:t>
            </a:r>
            <a:r>
              <a:rPr lang="cs-CZ" dirty="0" smtClean="0"/>
              <a:t> </a:t>
            </a:r>
            <a:r>
              <a:rPr lang="cs-CZ" dirty="0" err="1" smtClean="0"/>
              <a:t>Displays</a:t>
            </a:r>
            <a:endParaRPr lang="cs-CZ" dirty="0" smtClean="0"/>
          </a:p>
        </p:txBody>
      </p:sp>
      <p:sp>
        <p:nvSpPr>
          <p:cNvPr id="16" name="Obdélník 15"/>
          <p:cNvSpPr/>
          <p:nvPr/>
        </p:nvSpPr>
        <p:spPr>
          <a:xfrm>
            <a:off x="0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 smtClean="0"/>
              <a:t>http://cdn.cbsi.com.au/story_media/339300314/samsung-monitors_1.jpg</a:t>
            </a:r>
            <a:endParaRPr lang="cs-CZ" sz="1100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071942"/>
            <a:ext cx="3335913" cy="23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bdélník 17"/>
          <p:cNvSpPr/>
          <p:nvPr/>
        </p:nvSpPr>
        <p:spPr>
          <a:xfrm>
            <a:off x="4429124" y="6427113"/>
            <a:ext cx="4714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smtClean="0"/>
              <a:t>http://www.</a:t>
            </a:r>
            <a:r>
              <a:rPr lang="cs-CZ" sz="1000" dirty="0" err="1" smtClean="0"/>
              <a:t>architecturemixedreality.com</a:t>
            </a:r>
            <a:r>
              <a:rPr lang="cs-CZ" sz="1000" dirty="0" smtClean="0"/>
              <a:t>/</a:t>
            </a:r>
            <a:r>
              <a:rPr lang="cs-CZ" sz="1000" dirty="0" err="1" smtClean="0"/>
              <a:t>Virtual</a:t>
            </a:r>
            <a:r>
              <a:rPr lang="cs-CZ" sz="1000" dirty="0" smtClean="0"/>
              <a:t>_Reality_</a:t>
            </a:r>
            <a:r>
              <a:rPr lang="cs-CZ" sz="1000" dirty="0" err="1" smtClean="0"/>
              <a:t>Gloves</a:t>
            </a:r>
            <a:r>
              <a:rPr lang="cs-CZ" sz="1000" dirty="0" smtClean="0"/>
              <a:t>/</a:t>
            </a:r>
            <a:r>
              <a:rPr lang="cs-CZ" sz="1000" dirty="0" err="1" smtClean="0"/>
              <a:t>Virtual</a:t>
            </a:r>
            <a:r>
              <a:rPr lang="cs-CZ" sz="1000" dirty="0" smtClean="0"/>
              <a:t>_Reality_</a:t>
            </a:r>
            <a:r>
              <a:rPr lang="cs-CZ" sz="1000" dirty="0" err="1" smtClean="0"/>
              <a:t>Gloves.htm</a:t>
            </a:r>
            <a:endParaRPr lang="cs-CZ" sz="1000" dirty="0"/>
          </a:p>
        </p:txBody>
      </p:sp>
      <p:sp>
        <p:nvSpPr>
          <p:cNvPr id="19" name="Obdélník 18"/>
          <p:cNvSpPr/>
          <p:nvPr/>
        </p:nvSpPr>
        <p:spPr>
          <a:xfrm>
            <a:off x="4786314" y="3643314"/>
            <a:ext cx="2333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Input </a:t>
            </a:r>
            <a:r>
              <a:rPr lang="cs-CZ" dirty="0" err="1" smtClean="0"/>
              <a:t>devices</a:t>
            </a:r>
            <a:r>
              <a:rPr lang="cs-CZ" dirty="0" smtClean="0"/>
              <a:t> - </a:t>
            </a:r>
            <a:r>
              <a:rPr lang="cs-CZ" dirty="0" err="1" smtClean="0"/>
              <a:t>gloves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Rozšířená realita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youtu.be/b64_16K2e08</a:t>
            </a:r>
            <a:endParaRPr lang="cs-CZ" dirty="0" smtClean="0"/>
          </a:p>
          <a:p>
            <a:r>
              <a:rPr lang="cs-CZ" dirty="0" smtClean="0"/>
              <a:t>rozšiřuje </a:t>
            </a:r>
            <a:r>
              <a:rPr lang="cs-CZ" dirty="0" smtClean="0"/>
              <a:t>realitu o informace generované počítačem (syntetické informace) </a:t>
            </a:r>
          </a:p>
          <a:p>
            <a:r>
              <a:rPr lang="cs-CZ" dirty="0" smtClean="0"/>
              <a:t>funkce technologií posilují naše běžné vnímání reality</a:t>
            </a:r>
          </a:p>
          <a:p>
            <a:r>
              <a:rPr lang="cs-CZ" dirty="0" smtClean="0"/>
              <a:t>augmentace se uskutečňuje obvykle v reálném čase a v sémantickém kontextu s prvky prostředí. Př. Zobrazení skóre během sportovního zápasu </a:t>
            </a:r>
          </a:p>
          <a:p>
            <a:r>
              <a:rPr lang="cs-CZ" dirty="0" smtClean="0"/>
              <a:t>S pomocí pokročilých AR technologií (přidáním digitalizovaného zpracování obrazu a rozpoznávání objektů) se informace o okolním světě uživatele stávají interaktivní.</a:t>
            </a:r>
          </a:p>
          <a:p>
            <a:r>
              <a:rPr lang="cs-CZ" dirty="0" smtClean="0"/>
              <a:t>Umělé informace o prostředí a objektech mohou být uloženy a vyhledány jako informační vrstvy (</a:t>
            </a:r>
            <a:r>
              <a:rPr lang="en-US" dirty="0" smtClean="0"/>
              <a:t>information layer</a:t>
            </a:r>
            <a:r>
              <a:rPr lang="cs-CZ" dirty="0" smtClean="0"/>
              <a:t>) překrývající </a:t>
            </a:r>
            <a:r>
              <a:rPr lang="cs-CZ" dirty="0" err="1" smtClean="0"/>
              <a:t>pohhled</a:t>
            </a:r>
            <a:r>
              <a:rPr lang="cs-CZ" dirty="0" smtClean="0"/>
              <a:t> na skutečný svět </a:t>
            </a:r>
          </a:p>
          <a:p>
            <a:r>
              <a:rPr lang="cs-CZ" dirty="0" smtClean="0"/>
              <a:t>Předpokládá se, že termín </a:t>
            </a:r>
            <a:r>
              <a:rPr lang="cs-CZ" dirty="0" err="1" smtClean="0"/>
              <a:t>augmentovaná</a:t>
            </a:r>
            <a:r>
              <a:rPr lang="cs-CZ" dirty="0" smtClean="0"/>
              <a:t> realita byl poprvé použit v roce 1990 </a:t>
            </a:r>
            <a:r>
              <a:rPr lang="en-US" dirty="0" smtClean="0"/>
              <a:t>Thomas</a:t>
            </a:r>
            <a:r>
              <a:rPr lang="cs-CZ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Caudell</a:t>
            </a:r>
            <a:r>
              <a:rPr lang="cs-CZ" dirty="0" err="1" smtClean="0"/>
              <a:t>em</a:t>
            </a:r>
            <a:r>
              <a:rPr lang="en-US" dirty="0" smtClean="0"/>
              <a:t>,</a:t>
            </a:r>
            <a:r>
              <a:rPr lang="cs-CZ" dirty="0" smtClean="0"/>
              <a:t> zaměstnaným v té době u firmy </a:t>
            </a:r>
            <a:r>
              <a:rPr lang="en-US" dirty="0" smtClean="0"/>
              <a:t>Boeing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Rozšířená realita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35785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wired.com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gadgetlab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tag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augmented</a:t>
            </a:r>
            <a:r>
              <a:rPr lang="cs-CZ" dirty="0" smtClean="0">
                <a:hlinkClick r:id="rId2"/>
              </a:rPr>
              <a:t>-reality/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youtube.com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watch</a:t>
            </a:r>
            <a:r>
              <a:rPr lang="cs-CZ" dirty="0" smtClean="0">
                <a:hlinkClick r:id="rId3"/>
              </a:rPr>
              <a:t>?v=U2uH-</a:t>
            </a:r>
            <a:r>
              <a:rPr lang="cs-CZ" dirty="0" err="1" smtClean="0">
                <a:hlinkClick r:id="rId3"/>
              </a:rPr>
              <a:t>jrsSxs</a:t>
            </a:r>
            <a:r>
              <a:rPr lang="cs-CZ" dirty="0" smtClean="0"/>
              <a:t> 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http://www.</a:t>
            </a:r>
            <a:r>
              <a:rPr lang="cs-CZ" dirty="0" err="1" smtClean="0">
                <a:hlinkClick r:id="rId4"/>
              </a:rPr>
              <a:t>youtube.com</a:t>
            </a:r>
            <a:r>
              <a:rPr lang="cs-CZ" dirty="0" smtClean="0">
                <a:hlinkClick r:id="rId4"/>
              </a:rPr>
              <a:t>/</a:t>
            </a:r>
            <a:r>
              <a:rPr lang="cs-CZ" dirty="0" err="1" smtClean="0">
                <a:hlinkClick r:id="rId4"/>
              </a:rPr>
              <a:t>watch</a:t>
            </a:r>
            <a:r>
              <a:rPr lang="cs-CZ" dirty="0" smtClean="0">
                <a:hlinkClick r:id="rId4"/>
              </a:rPr>
              <a:t>?feature=</a:t>
            </a:r>
            <a:r>
              <a:rPr lang="cs-CZ" dirty="0" err="1" smtClean="0">
                <a:hlinkClick r:id="rId4"/>
              </a:rPr>
              <a:t>endscreen</a:t>
            </a:r>
            <a:r>
              <a:rPr lang="cs-CZ" dirty="0" smtClean="0">
                <a:hlinkClick r:id="rId4"/>
              </a:rPr>
              <a:t>&amp;NR=1&amp;v=e_T1XRuPyBY</a:t>
            </a:r>
            <a:r>
              <a:rPr lang="cs-CZ" dirty="0" smtClean="0"/>
              <a:t> </a:t>
            </a:r>
            <a:endParaRPr lang="cs-CZ" dirty="0" smtClean="0"/>
          </a:p>
          <a:p>
            <a:r>
              <a:rPr lang="cs-CZ" dirty="0" smtClean="0"/>
              <a:t>Uznávané definice:</a:t>
            </a:r>
          </a:p>
          <a:p>
            <a:r>
              <a:rPr lang="en-US" dirty="0" smtClean="0"/>
              <a:t>1997</a:t>
            </a:r>
            <a:r>
              <a:rPr lang="cs-CZ" dirty="0" smtClean="0"/>
              <a:t>,</a:t>
            </a:r>
            <a:r>
              <a:rPr lang="en-US" dirty="0" smtClean="0"/>
              <a:t> </a:t>
            </a:r>
            <a:r>
              <a:rPr lang="cs-CZ" dirty="0" smtClean="0"/>
              <a:t>definice AR dle </a:t>
            </a:r>
            <a:r>
              <a:rPr lang="en-US" dirty="0" smtClean="0"/>
              <a:t>Ronald</a:t>
            </a:r>
            <a:r>
              <a:rPr lang="cs-CZ" dirty="0" smtClean="0"/>
              <a:t>a</a:t>
            </a:r>
            <a:r>
              <a:rPr lang="en-US" dirty="0" smtClean="0"/>
              <a:t> Azuma</a:t>
            </a:r>
            <a:r>
              <a:rPr lang="cs-CZ" dirty="0" smtClean="0"/>
              <a:t>:</a:t>
            </a:r>
            <a:endParaRPr lang="en-US" dirty="0" smtClean="0"/>
          </a:p>
          <a:p>
            <a:r>
              <a:rPr lang="cs-CZ" dirty="0" smtClean="0"/>
              <a:t>kombinuje reálné a </a:t>
            </a:r>
            <a:r>
              <a:rPr lang="cs-CZ" dirty="0" err="1" smtClean="0"/>
              <a:t>virtuánlí</a:t>
            </a:r>
            <a:endParaRPr lang="en-US" dirty="0" smtClean="0"/>
          </a:p>
          <a:p>
            <a:r>
              <a:rPr lang="cs-CZ" dirty="0" smtClean="0"/>
              <a:t>je </a:t>
            </a:r>
            <a:r>
              <a:rPr lang="en-US" dirty="0" err="1" smtClean="0"/>
              <a:t>intera</a:t>
            </a:r>
            <a:r>
              <a:rPr lang="cs-CZ" dirty="0" smtClean="0"/>
              <a:t>k</a:t>
            </a:r>
            <a:r>
              <a:rPr lang="en-US" dirty="0" err="1" smtClean="0"/>
              <a:t>tiv</a:t>
            </a:r>
            <a:r>
              <a:rPr lang="cs-CZ" dirty="0" smtClean="0"/>
              <a:t>ní</a:t>
            </a:r>
            <a:r>
              <a:rPr lang="en-US" dirty="0" smtClean="0"/>
              <a:t> </a:t>
            </a:r>
            <a:r>
              <a:rPr lang="cs-CZ" dirty="0" smtClean="0"/>
              <a:t>v</a:t>
            </a:r>
            <a:r>
              <a:rPr lang="en-US" dirty="0" smtClean="0"/>
              <a:t> re</a:t>
            </a:r>
            <a:r>
              <a:rPr lang="cs-CZ" dirty="0" smtClean="0"/>
              <a:t>á</a:t>
            </a:r>
            <a:r>
              <a:rPr lang="en-US" dirty="0" smtClean="0"/>
              <a:t>l</a:t>
            </a:r>
            <a:r>
              <a:rPr lang="cs-CZ" dirty="0" err="1" smtClean="0"/>
              <a:t>ném</a:t>
            </a:r>
            <a:r>
              <a:rPr lang="en-US" dirty="0" smtClean="0"/>
              <a:t> </a:t>
            </a:r>
            <a:r>
              <a:rPr lang="cs-CZ" dirty="0" smtClean="0"/>
              <a:t>čase</a:t>
            </a:r>
            <a:endParaRPr lang="en-US" dirty="0" smtClean="0"/>
          </a:p>
          <a:p>
            <a:r>
              <a:rPr lang="cs-CZ" dirty="0" smtClean="0"/>
              <a:t>je zaznamenána v 3</a:t>
            </a:r>
            <a:r>
              <a:rPr lang="en-US" dirty="0" smtClean="0"/>
              <a:t>D</a:t>
            </a:r>
          </a:p>
          <a:p>
            <a:r>
              <a:rPr lang="cs-CZ" dirty="0" smtClean="0"/>
              <a:t>1994,</a:t>
            </a:r>
            <a:r>
              <a:rPr lang="en-US" dirty="0" smtClean="0"/>
              <a:t> Paul </a:t>
            </a:r>
            <a:r>
              <a:rPr lang="en-US" dirty="0" err="1" smtClean="0"/>
              <a:t>Milgram</a:t>
            </a:r>
            <a:r>
              <a:rPr lang="en-US" dirty="0" smtClean="0"/>
              <a:t> and Fumio </a:t>
            </a:r>
            <a:r>
              <a:rPr lang="en-US" dirty="0" err="1" smtClean="0"/>
              <a:t>Kishino</a:t>
            </a:r>
            <a:r>
              <a:rPr lang="en-US" dirty="0" smtClean="0"/>
              <a:t> </a:t>
            </a:r>
            <a:r>
              <a:rPr lang="cs-CZ" dirty="0" smtClean="0"/>
              <a:t>definovali</a:t>
            </a:r>
            <a:r>
              <a:rPr lang="en-US" dirty="0" smtClean="0"/>
              <a:t> </a:t>
            </a:r>
            <a:r>
              <a:rPr lang="en-US" b="1" dirty="0" err="1" smtClean="0"/>
              <a:t>Milgram</a:t>
            </a:r>
            <a:r>
              <a:rPr lang="cs-CZ" b="1" dirty="0" err="1" smtClean="0"/>
              <a:t>ovo</a:t>
            </a:r>
            <a:r>
              <a:rPr lang="en-US" b="1" dirty="0" smtClean="0"/>
              <a:t> </a:t>
            </a:r>
            <a:r>
              <a:rPr lang="cs-CZ" b="1" dirty="0" smtClean="0"/>
              <a:t>skutečné</a:t>
            </a:r>
            <a:r>
              <a:rPr lang="en-US" b="1" dirty="0" smtClean="0"/>
              <a:t>-</a:t>
            </a:r>
            <a:r>
              <a:rPr lang="cs-CZ" b="1" dirty="0" smtClean="0"/>
              <a:t>v</a:t>
            </a:r>
            <a:r>
              <a:rPr lang="en-US" b="1" dirty="0" err="1" smtClean="0"/>
              <a:t>irtu</a:t>
            </a:r>
            <a:r>
              <a:rPr lang="cs-CZ" b="1" dirty="0" err="1" smtClean="0"/>
              <a:t>ální</a:t>
            </a:r>
            <a:r>
              <a:rPr lang="en-US" b="1" dirty="0" smtClean="0"/>
              <a:t> </a:t>
            </a:r>
            <a:r>
              <a:rPr lang="cs-CZ" b="1" dirty="0" smtClean="0"/>
              <a:t>k</a:t>
            </a:r>
            <a:r>
              <a:rPr lang="en-US" b="1" dirty="0" err="1" smtClean="0"/>
              <a:t>ontinuum</a:t>
            </a:r>
            <a:r>
              <a:rPr lang="en-US" dirty="0" smtClean="0"/>
              <a:t> </a:t>
            </a:r>
            <a:r>
              <a:rPr lang="cs-CZ" dirty="0" smtClean="0"/>
              <a:t> - mezi reálným prostředím a čistým virtuálním prostředím je rozšířená realita (blíže k skutečnému prostředí) a rozšířená virtualita blíže k virtuálnímu prostředí).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Rozšířená realita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smtClean="0"/>
              <a:t>Displeje:</a:t>
            </a:r>
          </a:p>
          <a:p>
            <a:r>
              <a:rPr lang="en-US" b="1" dirty="0" err="1" smtClean="0"/>
              <a:t>Displ</a:t>
            </a:r>
            <a:r>
              <a:rPr lang="cs-CZ" b="1" dirty="0" err="1" smtClean="0"/>
              <a:t>eje</a:t>
            </a:r>
            <a:r>
              <a:rPr lang="cs-CZ" b="1" dirty="0" smtClean="0"/>
              <a:t> upevněné na hlavu</a:t>
            </a:r>
            <a:endParaRPr lang="en-US" b="1" dirty="0" smtClean="0"/>
          </a:p>
          <a:p>
            <a:r>
              <a:rPr lang="en-US" dirty="0" smtClean="0"/>
              <a:t>A </a:t>
            </a:r>
            <a:r>
              <a:rPr lang="cs-CZ" dirty="0" err="1" smtClean="0"/>
              <a:t>Head</a:t>
            </a:r>
            <a:r>
              <a:rPr lang="cs-CZ" dirty="0" smtClean="0"/>
              <a:t> </a:t>
            </a:r>
            <a:r>
              <a:rPr lang="cs-CZ" dirty="0" err="1" smtClean="0"/>
              <a:t>Mounted</a:t>
            </a:r>
            <a:r>
              <a:rPr lang="cs-CZ" dirty="0" smtClean="0"/>
              <a:t> Display</a:t>
            </a:r>
            <a:r>
              <a:rPr lang="en-US" dirty="0" smtClean="0"/>
              <a:t> (HMD) </a:t>
            </a:r>
            <a:r>
              <a:rPr lang="cs-CZ" dirty="0" smtClean="0"/>
              <a:t>umisťují zobrazení virtuálních grafických objektů přes výhled uživatele na reálný svět</a:t>
            </a:r>
          </a:p>
          <a:p>
            <a:r>
              <a:rPr lang="cs-CZ" b="1" dirty="0" smtClean="0"/>
              <a:t>Ruční </a:t>
            </a:r>
            <a:r>
              <a:rPr lang="cs-CZ" b="1" dirty="0" err="1" smtClean="0"/>
              <a:t>dispeje</a:t>
            </a:r>
            <a:r>
              <a:rPr lang="cs-CZ" b="1" dirty="0" smtClean="0"/>
              <a:t> </a:t>
            </a:r>
          </a:p>
          <a:p>
            <a:r>
              <a:rPr lang="cs-CZ" dirty="0" smtClean="0"/>
              <a:t>H</a:t>
            </a:r>
            <a:r>
              <a:rPr lang="en-US" dirty="0" err="1" smtClean="0"/>
              <a:t>andheld</a:t>
            </a:r>
            <a:r>
              <a:rPr lang="en-US" dirty="0" smtClean="0"/>
              <a:t> Displays</a:t>
            </a:r>
            <a:r>
              <a:rPr lang="cs-CZ" dirty="0" smtClean="0"/>
              <a:t> – malá programovací zařízení</a:t>
            </a:r>
            <a:endParaRPr lang="en-US" dirty="0" smtClean="0"/>
          </a:p>
          <a:p>
            <a:r>
              <a:rPr lang="cs-CZ" b="1" dirty="0" smtClean="0"/>
              <a:t>Prostorové displeje</a:t>
            </a:r>
          </a:p>
          <a:p>
            <a:r>
              <a:rPr lang="cs-CZ" dirty="0" err="1" smtClean="0"/>
              <a:t>Spatial</a:t>
            </a:r>
            <a:r>
              <a:rPr lang="cs-CZ" dirty="0" smtClean="0"/>
              <a:t> </a:t>
            </a:r>
            <a:r>
              <a:rPr lang="cs-CZ" dirty="0" err="1" smtClean="0"/>
              <a:t>Displays</a:t>
            </a:r>
            <a:r>
              <a:rPr lang="cs-CZ" dirty="0" smtClean="0"/>
              <a:t> – používají </a:t>
            </a:r>
            <a:r>
              <a:rPr lang="en-US" dirty="0" smtClean="0"/>
              <a:t>digit</a:t>
            </a:r>
            <a:r>
              <a:rPr lang="cs-CZ" dirty="0" smtClean="0"/>
              <a:t>á</a:t>
            </a:r>
            <a:r>
              <a:rPr lang="en-US" dirty="0" smtClean="0"/>
              <a:t>l</a:t>
            </a:r>
            <a:r>
              <a:rPr lang="cs-CZ" dirty="0" smtClean="0"/>
              <a:t>ní</a:t>
            </a:r>
            <a:r>
              <a:rPr lang="en-US" dirty="0" smtClean="0"/>
              <a:t> </a:t>
            </a:r>
            <a:r>
              <a:rPr lang="en-US" dirty="0" err="1" smtClean="0"/>
              <a:t>proje</a:t>
            </a:r>
            <a:r>
              <a:rPr lang="cs-CZ" dirty="0" smtClean="0"/>
              <a:t>k</a:t>
            </a:r>
            <a:r>
              <a:rPr lang="en-US" dirty="0" smtClean="0"/>
              <a:t>tor</a:t>
            </a:r>
            <a:r>
              <a:rPr lang="cs-CZ" dirty="0" smtClean="0"/>
              <a:t>y</a:t>
            </a:r>
            <a:r>
              <a:rPr lang="en-US" dirty="0" smtClean="0"/>
              <a:t> </a:t>
            </a:r>
            <a:r>
              <a:rPr lang="cs-CZ" dirty="0" smtClean="0"/>
              <a:t>ke zobrazení grafických informací na fyzické objekty. Displej je oddělený od uživatele systému. Protože displej není propojený s každým uživatelem, rozšířená realita se rozšiřuje na skupinu uživatelů a umožňuje  kolaboraci mezi uživateli v daném místě </a:t>
            </a:r>
          </a:p>
          <a:p>
            <a:r>
              <a:rPr lang="cs-CZ" b="1" dirty="0" smtClean="0"/>
              <a:t>Sledování</a:t>
            </a:r>
            <a:endParaRPr lang="en-US" b="1" dirty="0" smtClean="0"/>
          </a:p>
          <a:p>
            <a:r>
              <a:rPr lang="en-US" dirty="0" smtClean="0"/>
              <a:t>Modern</a:t>
            </a:r>
            <a:r>
              <a:rPr lang="cs-CZ" dirty="0" smtClean="0"/>
              <a:t>í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cs-CZ" dirty="0" smtClean="0"/>
              <a:t>ní systémy rozšířené reality používají tyto sledovací technologie: digitální kamery, optická čidla, </a:t>
            </a:r>
            <a:r>
              <a:rPr lang="en-US" dirty="0" err="1" smtClean="0"/>
              <a:t>akcelerometr</a:t>
            </a:r>
            <a:r>
              <a:rPr lang="cs-CZ" dirty="0" smtClean="0"/>
              <a:t>y</a:t>
            </a:r>
            <a:r>
              <a:rPr lang="en-US" dirty="0" smtClean="0"/>
              <a:t>,</a:t>
            </a:r>
            <a:r>
              <a:rPr lang="cs-CZ" dirty="0" smtClean="0"/>
              <a:t> GPS, </a:t>
            </a:r>
            <a:r>
              <a:rPr lang="en-US" dirty="0" err="1" smtClean="0"/>
              <a:t>gyroskop</a:t>
            </a:r>
            <a:r>
              <a:rPr lang="cs-CZ" dirty="0" smtClean="0"/>
              <a:t>y, </a:t>
            </a:r>
            <a:r>
              <a:rPr lang="en-US" dirty="0" smtClean="0"/>
              <a:t> </a:t>
            </a:r>
            <a:r>
              <a:rPr lang="cs-CZ" dirty="0" smtClean="0"/>
              <a:t>RFID, kompasy pevných částic, bezdrátové sítě. </a:t>
            </a:r>
          </a:p>
          <a:p>
            <a:r>
              <a:rPr lang="cs-CZ" dirty="0" smtClean="0"/>
              <a:t>Vstupní zařízení (rukavice) počítač, software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Rozšířená realita - aplikace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lékařství – vizualizace vnitřních orgánů, vnitřních zákroků (punkce, biopsie), vizualizace údajů z MRI či CT, neviditelných pouhým okem, instrukce k postupu zákroku pro nováčky</a:t>
            </a:r>
          </a:p>
          <a:p>
            <a:r>
              <a:rPr lang="cs-CZ" dirty="0" smtClean="0"/>
              <a:t>automobilismus – informace na předním skle auta o směru, okolních objektech</a:t>
            </a:r>
          </a:p>
          <a:p>
            <a:r>
              <a:rPr lang="cs-CZ" dirty="0" smtClean="0"/>
              <a:t>vojenská letadla – navigační a letové informace, mířidla</a:t>
            </a:r>
          </a:p>
          <a:p>
            <a:r>
              <a:rPr lang="cs-CZ" dirty="0" smtClean="0"/>
              <a:t>průmysl – vizualizace oprav a úprav složitých strojů (</a:t>
            </a:r>
            <a:r>
              <a:rPr lang="cs-CZ" dirty="0" err="1" smtClean="0"/>
              <a:t>Boeing</a:t>
            </a:r>
            <a:r>
              <a:rPr lang="cs-CZ" dirty="0" smtClean="0"/>
              <a:t>)</a:t>
            </a:r>
          </a:p>
          <a:p>
            <a:r>
              <a:rPr lang="cs-CZ" dirty="0" smtClean="0"/>
              <a:t>turismus – orientace v prostředí</a:t>
            </a:r>
          </a:p>
          <a:p>
            <a:r>
              <a:rPr lang="cs-CZ" dirty="0" smtClean="0"/>
              <a:t>zábavní průmysl</a:t>
            </a:r>
          </a:p>
          <a:p>
            <a:r>
              <a:rPr lang="cs-CZ" dirty="0" smtClean="0"/>
              <a:t>vzdělávání – m-</a:t>
            </a:r>
            <a:r>
              <a:rPr lang="cs-CZ" dirty="0" err="1" smtClean="0"/>
              <a:t>learning</a:t>
            </a:r>
            <a:r>
              <a:rPr lang="cs-CZ" dirty="0" smtClean="0"/>
              <a:t>, s-</a:t>
            </a:r>
            <a:r>
              <a:rPr lang="cs-CZ" dirty="0" err="1" smtClean="0"/>
              <a:t>learning</a:t>
            </a:r>
            <a:r>
              <a:rPr lang="cs-CZ" dirty="0" smtClean="0"/>
              <a:t> (projekt </a:t>
            </a:r>
            <a:r>
              <a:rPr lang="cs-CZ" dirty="0" err="1" smtClean="0"/>
              <a:t>ARiSE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QR kódy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Smart</a:t>
            </a:r>
            <a:r>
              <a:rPr lang="cs-CZ" dirty="0" smtClean="0"/>
              <a:t> </a:t>
            </a:r>
            <a:r>
              <a:rPr lang="cs-CZ" dirty="0" err="1" smtClean="0"/>
              <a:t>dust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764704"/>
            <a:ext cx="4286280" cy="582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179512" y="836712"/>
            <a:ext cx="38884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 </a:t>
            </a:r>
            <a:r>
              <a:rPr lang="en-US" sz="2400" b="1" dirty="0" smtClean="0"/>
              <a:t>Smart</a:t>
            </a:r>
            <a:r>
              <a:rPr lang="cs-CZ" sz="2400" b="1" dirty="0" smtClean="0"/>
              <a:t> </a:t>
            </a:r>
            <a:r>
              <a:rPr lang="en-US" sz="2400" b="1" dirty="0" smtClean="0"/>
              <a:t>dust</a:t>
            </a:r>
            <a:r>
              <a:rPr lang="en-US" sz="2400" dirty="0" smtClean="0"/>
              <a:t> </a:t>
            </a:r>
            <a:r>
              <a:rPr lang="cs-CZ" sz="2400" dirty="0" smtClean="0"/>
              <a:t>je hypotetický systém mnoha drobných </a:t>
            </a:r>
            <a:r>
              <a:rPr lang="cs-CZ" sz="2400" dirty="0" err="1" smtClean="0"/>
              <a:t>mikroelektromecha</a:t>
            </a:r>
            <a:r>
              <a:rPr lang="cs-CZ" sz="2400" dirty="0" smtClean="0"/>
              <a:t>-</a:t>
            </a:r>
            <a:r>
              <a:rPr lang="cs-CZ" sz="2400" dirty="0" err="1" smtClean="0"/>
              <a:t>nických</a:t>
            </a:r>
            <a:r>
              <a:rPr lang="cs-CZ" sz="2400" dirty="0" smtClean="0"/>
              <a:t> systémů (MEMS), rozmístěných v nějakém prostoru, které jsou bezdrátově propojené. Mohou zjišťovat informace o světle, teplotě, vlhkosti, chemikáliích,  apod. 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smtClean="0"/>
              <a:t>lze je rozprašovat do prostředí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Arial" charset="0"/>
                <a:cs typeface="Arial" charset="0"/>
              </a:rPr>
              <a:t> </a:t>
            </a:r>
            <a:r>
              <a:rPr lang="cs-CZ" sz="2400" dirty="0" smtClean="0">
                <a:latin typeface="+mj-lt"/>
                <a:cs typeface="Arial" charset="0"/>
              </a:rPr>
              <a:t>př.</a:t>
            </a:r>
            <a:r>
              <a:rPr lang="en-GB" sz="2400" dirty="0" smtClean="0">
                <a:latin typeface="+mj-lt"/>
                <a:cs typeface="Arial" charset="0"/>
              </a:rPr>
              <a:t> </a:t>
            </a:r>
            <a:r>
              <a:rPr lang="en-GB" sz="2400" dirty="0" smtClean="0">
                <a:latin typeface="+mj-lt"/>
                <a:cs typeface="Arial" charset="0"/>
              </a:rPr>
              <a:t>Smart Dust project</a:t>
            </a:r>
            <a:endParaRPr lang="cs-CZ" sz="2400" dirty="0" smtClean="0">
              <a:latin typeface="+mj-lt"/>
            </a:endParaRPr>
          </a:p>
          <a:p>
            <a:endParaRPr lang="cs-CZ" sz="2400" dirty="0"/>
          </a:p>
        </p:txBody>
      </p:sp>
      <p:sp>
        <p:nvSpPr>
          <p:cNvPr id="5" name="Obdélník 4"/>
          <p:cNvSpPr/>
          <p:nvPr/>
        </p:nvSpPr>
        <p:spPr>
          <a:xfrm>
            <a:off x="0" y="6488668"/>
            <a:ext cx="3258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hlinkClick r:id="rId3"/>
              </a:rPr>
              <a:t> http</a:t>
            </a:r>
            <a:r>
              <a:rPr lang="cs-CZ" dirty="0" smtClean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youtu.be/GvdGggusRYU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Vrstvová technologie</a:t>
            </a:r>
            <a:endParaRPr lang="cs-CZ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10341"/>
            <a:ext cx="8229600" cy="350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785926"/>
            <a:ext cx="5038722" cy="28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Oblasti smíšené reality </a:t>
            </a:r>
            <a:r>
              <a:rPr lang="cs-CZ" dirty="0" err="1" smtClean="0"/>
              <a:t>Antikytherského</a:t>
            </a:r>
            <a:r>
              <a:rPr lang="cs-CZ" dirty="0" smtClean="0"/>
              <a:t> mechanismu</a:t>
            </a:r>
            <a:endParaRPr lang="cs-CZ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785926"/>
            <a:ext cx="6927905" cy="247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1071538" y="4357694"/>
            <a:ext cx="15001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National </a:t>
            </a:r>
            <a:r>
              <a:rPr lang="en-US" sz="1200" dirty="0" err="1" smtClean="0"/>
              <a:t>Archaelogical</a:t>
            </a:r>
            <a:r>
              <a:rPr lang="en-US" sz="1200" dirty="0" smtClean="0"/>
              <a:t> Museum of Athens where the </a:t>
            </a:r>
            <a:r>
              <a:rPr lang="en-US" sz="1200" dirty="0" err="1" smtClean="0"/>
              <a:t>Antikythera</a:t>
            </a:r>
            <a:r>
              <a:rPr lang="en-US" sz="1200" dirty="0" smtClean="0"/>
              <a:t> Mechanism is exhibited and studied: </a:t>
            </a:r>
            <a:r>
              <a:rPr lang="en-US" sz="1200" b="1" dirty="0" smtClean="0"/>
              <a:t>a Physical Reality space</a:t>
            </a:r>
            <a:endParaRPr lang="cs-CZ" sz="1200" dirty="0"/>
          </a:p>
        </p:txBody>
      </p:sp>
      <p:sp>
        <p:nvSpPr>
          <p:cNvPr id="8" name="Obdélník 7"/>
          <p:cNvSpPr/>
          <p:nvPr/>
        </p:nvSpPr>
        <p:spPr>
          <a:xfrm>
            <a:off x="2571736" y="4357694"/>
            <a:ext cx="19288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My Mixed Reality Lab, where I study a physical reconstruction of the </a:t>
            </a:r>
            <a:r>
              <a:rPr lang="en-US" sz="1200" dirty="0" err="1" smtClean="0"/>
              <a:t>Antikythera</a:t>
            </a:r>
            <a:r>
              <a:rPr lang="en-US" sz="1200" dirty="0" smtClean="0"/>
              <a:t> Mechanism in conjunction with animated virtual gears: </a:t>
            </a:r>
            <a:r>
              <a:rPr lang="en-US" sz="1200" b="1" dirty="0" smtClean="0"/>
              <a:t>an Augmented Reality space</a:t>
            </a:r>
            <a:endParaRPr lang="cs-CZ" sz="1200" dirty="0"/>
          </a:p>
        </p:txBody>
      </p:sp>
      <p:sp>
        <p:nvSpPr>
          <p:cNvPr id="9" name="Obdélník 8"/>
          <p:cNvSpPr/>
          <p:nvPr/>
        </p:nvSpPr>
        <p:spPr>
          <a:xfrm>
            <a:off x="4429124" y="4357694"/>
            <a:ext cx="2071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A three-dimensional digital space, where we interact with virtual and physical representations (streaming video on the video-wall): </a:t>
            </a:r>
            <a:r>
              <a:rPr lang="en-US" sz="1200" b="1" dirty="0" smtClean="0"/>
              <a:t>an Augmented </a:t>
            </a:r>
            <a:r>
              <a:rPr lang="en-US" sz="1200" b="1" dirty="0" err="1" smtClean="0"/>
              <a:t>Virtuality</a:t>
            </a:r>
            <a:r>
              <a:rPr lang="en-US" sz="1200" b="1" dirty="0" smtClean="0"/>
              <a:t> space</a:t>
            </a:r>
            <a:endParaRPr lang="cs-CZ" sz="1200" dirty="0"/>
          </a:p>
        </p:txBody>
      </p:sp>
      <p:sp>
        <p:nvSpPr>
          <p:cNvPr id="10" name="Obdélník 9"/>
          <p:cNvSpPr/>
          <p:nvPr/>
        </p:nvSpPr>
        <p:spPr>
          <a:xfrm>
            <a:off x="6643702" y="4357694"/>
            <a:ext cx="13573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A three-dimensional digital space, where we interact with a virtual reconstruction of the </a:t>
            </a:r>
            <a:r>
              <a:rPr lang="en-US" sz="1200" dirty="0" err="1" smtClean="0"/>
              <a:t>Antikythera</a:t>
            </a:r>
            <a:r>
              <a:rPr lang="en-US" sz="1200" dirty="0" smtClean="0"/>
              <a:t> Mechanism: </a:t>
            </a:r>
            <a:r>
              <a:rPr lang="en-US" sz="1200" b="1" dirty="0" smtClean="0"/>
              <a:t>a Virtual Reality space </a:t>
            </a:r>
            <a:endParaRPr lang="cs-CZ" sz="1200" dirty="0"/>
          </a:p>
        </p:txBody>
      </p:sp>
      <p:sp>
        <p:nvSpPr>
          <p:cNvPr id="11" name="Obdélník 10"/>
          <p:cNvSpPr/>
          <p:nvPr/>
        </p:nvSpPr>
        <p:spPr>
          <a:xfrm>
            <a:off x="214282" y="6429396"/>
            <a:ext cx="87868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100" dirty="0" smtClean="0"/>
              <a:t>http://www.</a:t>
            </a:r>
            <a:r>
              <a:rPr lang="cs-CZ" sz="1100" dirty="0" err="1" smtClean="0"/>
              <a:t>architecturemixedreality.com</a:t>
            </a:r>
            <a:r>
              <a:rPr lang="cs-CZ" sz="1100" dirty="0" smtClean="0"/>
              <a:t>/</a:t>
            </a:r>
            <a:r>
              <a:rPr lang="cs-CZ" sz="1100" dirty="0" err="1" smtClean="0"/>
              <a:t>Antikythera</a:t>
            </a:r>
            <a:r>
              <a:rPr lang="cs-CZ" sz="1100" dirty="0" smtClean="0"/>
              <a:t>_</a:t>
            </a:r>
            <a:r>
              <a:rPr lang="cs-CZ" sz="1100" dirty="0" err="1" smtClean="0"/>
              <a:t>Mechanism</a:t>
            </a:r>
            <a:r>
              <a:rPr lang="cs-CZ" sz="1100" dirty="0" smtClean="0"/>
              <a:t>/</a:t>
            </a:r>
            <a:r>
              <a:rPr lang="cs-CZ" sz="1100" dirty="0" err="1" smtClean="0"/>
              <a:t>Antikythera</a:t>
            </a:r>
            <a:r>
              <a:rPr lang="cs-CZ" sz="1100" dirty="0" smtClean="0"/>
              <a:t>_</a:t>
            </a:r>
            <a:r>
              <a:rPr lang="cs-CZ" sz="1100" dirty="0" err="1" smtClean="0"/>
              <a:t>Mechanism.htm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43956" cy="11430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Computer</a:t>
            </a:r>
            <a:r>
              <a:rPr lang="cs-CZ" dirty="0" smtClean="0"/>
              <a:t> </a:t>
            </a:r>
            <a:r>
              <a:rPr lang="cs-CZ" dirty="0" err="1" smtClean="0"/>
              <a:t>supported</a:t>
            </a:r>
            <a:r>
              <a:rPr lang="cs-CZ" dirty="0" smtClean="0"/>
              <a:t> </a:t>
            </a:r>
            <a:r>
              <a:rPr lang="cs-CZ" dirty="0" err="1" smtClean="0"/>
              <a:t>cooperative</a:t>
            </a:r>
            <a:r>
              <a:rPr lang="cs-CZ" dirty="0" smtClean="0"/>
              <a:t> </a:t>
            </a:r>
            <a:r>
              <a:rPr lang="cs-CZ" dirty="0" err="1" smtClean="0"/>
              <a:t>work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142984"/>
            <a:ext cx="612955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1428728" y="6211669"/>
            <a:ext cx="664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/>
              <a:t>http://en.wikipedia.org/wiki/File:Cscwmatrix.jpg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Computer</a:t>
            </a:r>
            <a:r>
              <a:rPr lang="cs-CZ" dirty="0" smtClean="0"/>
              <a:t> </a:t>
            </a:r>
            <a:r>
              <a:rPr lang="cs-CZ" dirty="0" err="1" smtClean="0"/>
              <a:t>supported</a:t>
            </a:r>
            <a:r>
              <a:rPr lang="cs-CZ" dirty="0" smtClean="0"/>
              <a:t> </a:t>
            </a:r>
            <a:r>
              <a:rPr lang="cs-CZ" dirty="0" err="1" smtClean="0"/>
              <a:t>cooperative</a:t>
            </a:r>
            <a:r>
              <a:rPr lang="cs-CZ" dirty="0" smtClean="0"/>
              <a:t> </a:t>
            </a:r>
            <a:r>
              <a:rPr lang="cs-CZ" dirty="0" err="1" smtClean="0"/>
              <a:t>work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cs-CZ" dirty="0" smtClean="0"/>
              <a:t>CMC – </a:t>
            </a:r>
            <a:r>
              <a:rPr lang="cs-CZ" dirty="0" err="1" smtClean="0"/>
              <a:t>computer</a:t>
            </a:r>
            <a:r>
              <a:rPr lang="cs-CZ" dirty="0" smtClean="0"/>
              <a:t> </a:t>
            </a:r>
            <a:r>
              <a:rPr lang="cs-CZ" dirty="0" err="1" smtClean="0"/>
              <a:t>mediated</a:t>
            </a:r>
            <a:r>
              <a:rPr lang="cs-CZ" dirty="0" smtClean="0"/>
              <a:t> </a:t>
            </a:r>
            <a:r>
              <a:rPr lang="cs-CZ" dirty="0" err="1" smtClean="0"/>
              <a:t>communication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cs-CZ" dirty="0" smtClean="0"/>
              <a:t>T-v-T – F-t-T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cs-CZ" dirty="0" smtClean="0"/>
              <a:t>GUI – </a:t>
            </a:r>
            <a:r>
              <a:rPr lang="cs-CZ" dirty="0" err="1" smtClean="0"/>
              <a:t>Graphical</a:t>
            </a:r>
            <a:r>
              <a:rPr lang="cs-CZ" dirty="0" smtClean="0"/>
              <a:t> user interface</a:t>
            </a:r>
            <a:r>
              <a:rPr lang="cs-CZ" sz="2800" dirty="0" smtClean="0">
                <a:hlinkClick r:id="rId2"/>
              </a:rPr>
              <a:t> </a:t>
            </a:r>
            <a:r>
              <a:rPr lang="cs-CZ" sz="28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cs-CZ" sz="2800" dirty="0" smtClean="0"/>
              <a:t>GDSS – </a:t>
            </a:r>
            <a:r>
              <a:rPr lang="cs-CZ" sz="2800" dirty="0" err="1" smtClean="0"/>
              <a:t>group</a:t>
            </a:r>
            <a:r>
              <a:rPr lang="cs-CZ" sz="2800" dirty="0" smtClean="0"/>
              <a:t> </a:t>
            </a:r>
            <a:r>
              <a:rPr lang="cs-CZ" sz="2800" dirty="0" err="1" smtClean="0"/>
              <a:t>decision</a:t>
            </a:r>
            <a:r>
              <a:rPr lang="cs-CZ" sz="2800" dirty="0" smtClean="0"/>
              <a:t> support </a:t>
            </a:r>
            <a:r>
              <a:rPr lang="cs-CZ" sz="2800" dirty="0" err="1" smtClean="0"/>
              <a:t>system</a:t>
            </a:r>
            <a:r>
              <a:rPr lang="cs-CZ" sz="2800" dirty="0" smtClean="0"/>
              <a:t> </a:t>
            </a:r>
            <a:r>
              <a:rPr lang="cs-CZ" sz="2800" dirty="0" err="1" smtClean="0"/>
              <a:t>group</a:t>
            </a:r>
            <a:r>
              <a:rPr lang="cs-CZ" sz="28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cs-CZ" sz="2800" dirty="0" smtClean="0"/>
              <a:t>GCSS – </a:t>
            </a:r>
            <a:r>
              <a:rPr lang="cs-CZ" sz="2800" dirty="0" err="1" smtClean="0"/>
              <a:t>group</a:t>
            </a:r>
            <a:r>
              <a:rPr lang="cs-CZ" sz="2800" dirty="0" smtClean="0"/>
              <a:t> </a:t>
            </a:r>
            <a:r>
              <a:rPr lang="cs-CZ" sz="2800" dirty="0" err="1" smtClean="0"/>
              <a:t>communication</a:t>
            </a:r>
            <a:r>
              <a:rPr lang="cs-CZ" sz="2800" dirty="0" smtClean="0"/>
              <a:t> support </a:t>
            </a:r>
            <a:r>
              <a:rPr lang="cs-CZ" sz="2800" dirty="0" err="1" smtClean="0"/>
              <a:t>system</a:t>
            </a:r>
            <a:endParaRPr lang="cs-CZ" sz="2800" dirty="0" smtClean="0"/>
          </a:p>
          <a:p>
            <a:pPr>
              <a:buFont typeface="Wingdings" pitchFamily="2" charset="2"/>
              <a:buChar char="Ø"/>
            </a:pPr>
            <a:r>
              <a:rPr lang="cs-CZ" sz="2800" dirty="0" smtClean="0"/>
              <a:t>MUVE - </a:t>
            </a:r>
            <a:r>
              <a:rPr lang="cs-CZ" sz="2800" dirty="0" err="1" smtClean="0"/>
              <a:t>Multi</a:t>
            </a:r>
            <a:r>
              <a:rPr lang="cs-CZ" sz="2800" dirty="0" smtClean="0"/>
              <a:t>-User </a:t>
            </a:r>
            <a:r>
              <a:rPr lang="cs-CZ" sz="2800" dirty="0" err="1" smtClean="0"/>
              <a:t>Virtual</a:t>
            </a:r>
            <a:r>
              <a:rPr lang="cs-CZ" sz="2800" dirty="0" smtClean="0"/>
              <a:t> </a:t>
            </a:r>
            <a:r>
              <a:rPr lang="cs-CZ" sz="2800" dirty="0" err="1" smtClean="0"/>
              <a:t>Environments</a:t>
            </a:r>
            <a:endParaRPr lang="cs-CZ" sz="2800" dirty="0" smtClean="0"/>
          </a:p>
          <a:p>
            <a:pPr>
              <a:buFont typeface="Wingdings" pitchFamily="2" charset="2"/>
              <a:buChar char="Ø"/>
            </a:pPr>
            <a:r>
              <a:rPr lang="cs-CZ" sz="2800" dirty="0" err="1" smtClean="0"/>
              <a:t>MUDs</a:t>
            </a:r>
            <a:r>
              <a:rPr lang="cs-CZ" sz="2800" dirty="0" smtClean="0"/>
              <a:t> - </a:t>
            </a:r>
            <a:r>
              <a:rPr lang="cs-CZ" sz="2800" dirty="0" err="1" smtClean="0"/>
              <a:t>Multi</a:t>
            </a:r>
            <a:r>
              <a:rPr lang="cs-CZ" sz="2800" dirty="0" smtClean="0"/>
              <a:t>-User </a:t>
            </a:r>
            <a:r>
              <a:rPr lang="cs-CZ" sz="2800" dirty="0" err="1" smtClean="0"/>
              <a:t>Dungeon</a:t>
            </a:r>
            <a:r>
              <a:rPr lang="cs-CZ" sz="2800" dirty="0" smtClean="0"/>
              <a:t>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68346"/>
          </a:xfrm>
        </p:spPr>
        <p:txBody>
          <a:bodyPr/>
          <a:lstStyle/>
          <a:p>
            <a:r>
              <a:rPr lang="cs-CZ" dirty="0" err="1" smtClean="0"/>
              <a:t>World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smtClean="0"/>
              <a:t>Warcraft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14356"/>
            <a:ext cx="7185472" cy="556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0" y="6286520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http://www.</a:t>
            </a:r>
            <a:r>
              <a:rPr lang="cs-CZ" sz="1100" dirty="0" err="1" smtClean="0"/>
              <a:t>philoking.com</a:t>
            </a:r>
            <a:r>
              <a:rPr lang="cs-CZ" sz="1100" dirty="0" smtClean="0"/>
              <a:t>/</a:t>
            </a:r>
            <a:r>
              <a:rPr lang="cs-CZ" sz="1100" dirty="0" err="1" smtClean="0"/>
              <a:t>wp</a:t>
            </a:r>
            <a:r>
              <a:rPr lang="cs-CZ" sz="1100" dirty="0" smtClean="0"/>
              <a:t>-</a:t>
            </a:r>
            <a:r>
              <a:rPr lang="cs-CZ" sz="1100" dirty="0" err="1" smtClean="0"/>
              <a:t>content</a:t>
            </a:r>
            <a:r>
              <a:rPr lang="cs-CZ" sz="1100" dirty="0" smtClean="0"/>
              <a:t>/</a:t>
            </a:r>
            <a:r>
              <a:rPr lang="cs-CZ" sz="1100" dirty="0" err="1" smtClean="0"/>
              <a:t>uploads</a:t>
            </a:r>
            <a:r>
              <a:rPr lang="cs-CZ" sz="1100" dirty="0" smtClean="0"/>
              <a:t>/2007/01/</a:t>
            </a:r>
            <a:r>
              <a:rPr lang="cs-CZ" sz="1100" dirty="0" err="1" smtClean="0"/>
              <a:t>WindowsLiveWriter</a:t>
            </a:r>
            <a:r>
              <a:rPr lang="cs-CZ" sz="1100" dirty="0" smtClean="0"/>
              <a:t>/</a:t>
            </a:r>
            <a:r>
              <a:rPr lang="cs-CZ" sz="1100" dirty="0" err="1" smtClean="0"/>
              <a:t>WorldofWarcraftPoorFrameRatesonWindowsVi</a:t>
            </a:r>
            <a:r>
              <a:rPr lang="cs-CZ" sz="1100" dirty="0" smtClean="0"/>
              <a:t>_F89F/screenshotwow21.jpg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Smart</a:t>
            </a:r>
            <a:r>
              <a:rPr lang="cs-CZ" dirty="0" smtClean="0"/>
              <a:t> skin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18288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látka z vodivých a světlo vyzařujících polymerů, do níž mohou být případně vetkány MEMS , tvořících propojenou </a:t>
            </a:r>
            <a:r>
              <a:rPr lang="cs-CZ" dirty="0" smtClean="0"/>
              <a:t>síť – flexibilní, elastická, připevnitelná k nějakému povrchu. Lze ji umístit na lidské tělo – tzv. </a:t>
            </a:r>
            <a:r>
              <a:rPr lang="cs-CZ" dirty="0" smtClean="0"/>
              <a:t>elektronické tetování. </a:t>
            </a:r>
            <a:r>
              <a:rPr lang="cs-CZ" dirty="0" smtClean="0"/>
              <a:t>Může tvořit i </a:t>
            </a:r>
            <a:r>
              <a:rPr lang="cs-CZ" dirty="0" smtClean="0"/>
              <a:t>oblečení či různé </a:t>
            </a:r>
            <a:r>
              <a:rPr lang="cs-CZ" dirty="0" smtClean="0"/>
              <a:t>závěsy (</a:t>
            </a:r>
            <a:r>
              <a:rPr lang="cs-CZ" dirty="0" err="1" smtClean="0"/>
              <a:t>smart</a:t>
            </a:r>
            <a:r>
              <a:rPr lang="cs-CZ" dirty="0" smtClean="0"/>
              <a:t> </a:t>
            </a:r>
            <a:r>
              <a:rPr lang="cs-CZ" dirty="0" err="1" smtClean="0"/>
              <a:t>surfaces</a:t>
            </a:r>
            <a:r>
              <a:rPr lang="cs-CZ" dirty="0" smtClean="0"/>
              <a:t>).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996952"/>
            <a:ext cx="4392488" cy="292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3851920" y="6021288"/>
            <a:ext cx="51125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http://2003-2008.telic.info/</a:t>
            </a:r>
            <a:r>
              <a:rPr lang="cs-CZ" sz="1100" dirty="0" err="1" smtClean="0"/>
              <a:t>wordpress</a:t>
            </a:r>
            <a:r>
              <a:rPr lang="cs-CZ" sz="1100" dirty="0" smtClean="0"/>
              <a:t>/</a:t>
            </a:r>
            <a:r>
              <a:rPr lang="cs-CZ" sz="1100" dirty="0" err="1" smtClean="0"/>
              <a:t>wp</a:t>
            </a:r>
            <a:r>
              <a:rPr lang="cs-CZ" sz="1100" dirty="0" smtClean="0"/>
              <a:t>-</a:t>
            </a:r>
            <a:r>
              <a:rPr lang="cs-CZ" sz="1100" dirty="0" err="1" smtClean="0"/>
              <a:t>content</a:t>
            </a:r>
            <a:r>
              <a:rPr lang="cs-CZ" sz="1100" dirty="0" smtClean="0"/>
              <a:t>/</a:t>
            </a:r>
            <a:r>
              <a:rPr lang="cs-CZ" sz="1100" dirty="0" err="1" smtClean="0"/>
              <a:t>uploads</a:t>
            </a:r>
            <a:r>
              <a:rPr lang="cs-CZ" sz="1100" dirty="0" smtClean="0"/>
              <a:t>/2007/03/</a:t>
            </a:r>
            <a:r>
              <a:rPr lang="cs-CZ" sz="1100" dirty="0" err="1" smtClean="0"/>
              <a:t>gessler</a:t>
            </a:r>
            <a:r>
              <a:rPr lang="cs-CZ" sz="1100" dirty="0" smtClean="0"/>
              <a:t>-500.jpg</a:t>
            </a:r>
            <a:endParaRPr lang="cs-CZ" sz="1100" dirty="0"/>
          </a:p>
        </p:txBody>
      </p:sp>
      <p:sp>
        <p:nvSpPr>
          <p:cNvPr id="6" name="Obdélník 5"/>
          <p:cNvSpPr/>
          <p:nvPr/>
        </p:nvSpPr>
        <p:spPr>
          <a:xfrm>
            <a:off x="467544" y="3717032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hlinkClick r:id="rId3"/>
              </a:rPr>
              <a:t> http</a:t>
            </a:r>
            <a:r>
              <a:rPr lang="cs-CZ" dirty="0" smtClean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youtu.be/GkXSk-z4XjU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Smart</a:t>
            </a:r>
            <a:r>
              <a:rPr lang="cs-CZ" dirty="0" smtClean="0"/>
              <a:t> </a:t>
            </a:r>
            <a:r>
              <a:rPr lang="cs-CZ" dirty="0" err="1" smtClean="0"/>
              <a:t>Clay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179512" y="4941168"/>
            <a:ext cx="4824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100" dirty="0" smtClean="0"/>
              <a:t>http://farm1.static.flickr.com/4/9198170_aafc422ef4.jpg?v=0</a:t>
            </a:r>
            <a:endParaRPr lang="cs-CZ" sz="1100" dirty="0"/>
          </a:p>
        </p:txBody>
      </p:sp>
      <p:sp>
        <p:nvSpPr>
          <p:cNvPr id="6" name="Obdélník 5"/>
          <p:cNvSpPr/>
          <p:nvPr/>
        </p:nvSpPr>
        <p:spPr>
          <a:xfrm>
            <a:off x="323528" y="5301208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dirty="0" err="1" smtClean="0"/>
              <a:t>Smart</a:t>
            </a:r>
            <a:r>
              <a:rPr lang="cs-CZ" dirty="0" smtClean="0"/>
              <a:t> </a:t>
            </a:r>
            <a:r>
              <a:rPr lang="cs-CZ" dirty="0" err="1" smtClean="0"/>
              <a:t>Clay</a:t>
            </a:r>
            <a:r>
              <a:rPr lang="cs-CZ" dirty="0" smtClean="0"/>
              <a:t> tvoří skupina MEMS ve tvaru  3D objektů napodobujících různé fyzické objekty </a:t>
            </a:r>
            <a:r>
              <a:rPr lang="cs-CZ" dirty="0" smtClean="0"/>
              <a:t> - plastická programovatelná hmota.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dirty="0" err="1" smtClean="0"/>
              <a:t>claytronika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/>
              <a:t>Cíl: budování syntetické reality. </a:t>
            </a:r>
          </a:p>
          <a:p>
            <a:r>
              <a:rPr lang="cs-CZ" dirty="0" smtClean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youtu.be/XJEMfAg5l2w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196752"/>
            <a:ext cx="36480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5220072" y="3356992"/>
            <a:ext cx="3779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hlinkClick r:id="rId5"/>
              </a:rPr>
              <a:t>http://</a:t>
            </a:r>
            <a:r>
              <a:rPr lang="cs-CZ" sz="1200" dirty="0" smtClean="0">
                <a:hlinkClick r:id="rId5"/>
              </a:rPr>
              <a:t>deliveryimages.acm.org/10.1145/1570000/1562772/figs/uf1.jpg</a:t>
            </a:r>
            <a:r>
              <a:rPr lang="cs-CZ" sz="1200" dirty="0" smtClean="0"/>
              <a:t> 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/>
          <a:lstStyle/>
          <a:p>
            <a:r>
              <a:rPr lang="cs-CZ" dirty="0" smtClean="0"/>
              <a:t>Chytrá zařízení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2266848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2555776" y="6237312"/>
            <a:ext cx="51845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http://walyou.com/wp-content/uploads/2010/02/apple-iboard-imat-design-gadget.jpg</a:t>
            </a:r>
            <a:endParaRPr lang="cs-CZ" sz="1100" dirty="0"/>
          </a:p>
        </p:txBody>
      </p:sp>
      <p:sp>
        <p:nvSpPr>
          <p:cNvPr id="6" name="Obdélník 5"/>
          <p:cNvSpPr/>
          <p:nvPr/>
        </p:nvSpPr>
        <p:spPr>
          <a:xfrm>
            <a:off x="3059832" y="1700808"/>
            <a:ext cx="56166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Základní formy chytrých zařízení:</a:t>
            </a:r>
          </a:p>
          <a:p>
            <a:r>
              <a:rPr lang="en-US" sz="2800" i="1" dirty="0" smtClean="0"/>
              <a:t>Tabs</a:t>
            </a:r>
            <a:r>
              <a:rPr lang="en-US" sz="2800" dirty="0" smtClean="0"/>
              <a:t>: </a:t>
            </a:r>
            <a:r>
              <a:rPr lang="cs-CZ" sz="2800" dirty="0" smtClean="0"/>
              <a:t>přenosné záznamníky </a:t>
            </a:r>
            <a:r>
              <a:rPr lang="en-US" sz="2800" dirty="0" err="1" smtClean="0"/>
              <a:t>centimetr</a:t>
            </a:r>
            <a:r>
              <a:rPr lang="cs-CZ" sz="2800" dirty="0" err="1" smtClean="0"/>
              <a:t>ové</a:t>
            </a:r>
            <a:r>
              <a:rPr lang="cs-CZ" sz="2800" dirty="0" smtClean="0"/>
              <a:t> velikosti</a:t>
            </a:r>
          </a:p>
          <a:p>
            <a:r>
              <a:rPr lang="en-US" sz="2800" i="1" dirty="0" smtClean="0"/>
              <a:t>Pads</a:t>
            </a:r>
            <a:r>
              <a:rPr lang="en-US" sz="2800" dirty="0" smtClean="0"/>
              <a:t>: </a:t>
            </a:r>
            <a:r>
              <a:rPr lang="cs-CZ" sz="2800" dirty="0" smtClean="0"/>
              <a:t>ruční bloky </a:t>
            </a:r>
            <a:r>
              <a:rPr lang="en-US" sz="2800" dirty="0" err="1" smtClean="0"/>
              <a:t>decimetr</a:t>
            </a:r>
            <a:r>
              <a:rPr lang="cs-CZ" sz="2800" dirty="0" err="1" smtClean="0"/>
              <a:t>ové</a:t>
            </a:r>
            <a:r>
              <a:rPr lang="cs-CZ" sz="2800" dirty="0" smtClean="0"/>
              <a:t> velikosti </a:t>
            </a:r>
          </a:p>
          <a:p>
            <a:r>
              <a:rPr lang="en-US" sz="2800" i="1" dirty="0" smtClean="0"/>
              <a:t>Boards</a:t>
            </a:r>
            <a:r>
              <a:rPr lang="en-US" sz="2800" dirty="0" smtClean="0"/>
              <a:t>: </a:t>
            </a:r>
            <a:r>
              <a:rPr lang="cs-CZ" sz="2800" dirty="0" smtClean="0"/>
              <a:t>tabule </a:t>
            </a:r>
            <a:r>
              <a:rPr lang="en-US" sz="2800" dirty="0" err="1" smtClean="0"/>
              <a:t>metr</a:t>
            </a:r>
            <a:r>
              <a:rPr lang="cs-CZ" sz="2800" dirty="0" err="1" smtClean="0"/>
              <a:t>ové</a:t>
            </a:r>
            <a:r>
              <a:rPr lang="cs-CZ" sz="2800" dirty="0" smtClean="0"/>
              <a:t> velikosti </a:t>
            </a:r>
          </a:p>
          <a:p>
            <a:r>
              <a:rPr lang="cs-CZ" sz="2800" i="1" dirty="0" err="1" smtClean="0"/>
              <a:t>Mats</a:t>
            </a:r>
            <a:r>
              <a:rPr lang="cs-CZ" sz="2800" dirty="0" smtClean="0"/>
              <a:t>: desky několikametrové velikosti</a:t>
            </a:r>
            <a:endParaRPr lang="cs-CZ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Ubiquitous</a:t>
            </a:r>
            <a:r>
              <a:rPr lang="cs-CZ" dirty="0" smtClean="0"/>
              <a:t> </a:t>
            </a:r>
            <a:r>
              <a:rPr lang="cs-CZ" dirty="0" err="1" smtClean="0"/>
              <a:t>Computing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500306"/>
            <a:ext cx="4643470" cy="293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14488"/>
            <a:ext cx="8572560" cy="27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44" y="0"/>
            <a:ext cx="5643602" cy="1000108"/>
          </a:xfrm>
        </p:spPr>
        <p:txBody>
          <a:bodyPr/>
          <a:lstStyle/>
          <a:p>
            <a:r>
              <a:rPr lang="cs-CZ" dirty="0" err="1" smtClean="0"/>
              <a:t>Smart</a:t>
            </a:r>
            <a:r>
              <a:rPr lang="cs-CZ" dirty="0" smtClean="0"/>
              <a:t> House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1463" y="0"/>
            <a:ext cx="3912537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142844" y="1571612"/>
            <a:ext cx="5143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100" dirty="0" smtClean="0"/>
              <a:t>http://www.</a:t>
            </a:r>
            <a:r>
              <a:rPr lang="cs-CZ" sz="1100" dirty="0" err="1" smtClean="0"/>
              <a:t>myownspunk.com</a:t>
            </a:r>
            <a:r>
              <a:rPr lang="cs-CZ" sz="1100" dirty="0" smtClean="0"/>
              <a:t>/</a:t>
            </a:r>
            <a:r>
              <a:rPr lang="cs-CZ" sz="1100" dirty="0" err="1" smtClean="0"/>
              <a:t>wp</a:t>
            </a:r>
            <a:r>
              <a:rPr lang="cs-CZ" sz="1100" dirty="0" smtClean="0"/>
              <a:t>-</a:t>
            </a:r>
            <a:r>
              <a:rPr lang="cs-CZ" sz="1100" dirty="0" err="1" smtClean="0"/>
              <a:t>content</a:t>
            </a:r>
            <a:r>
              <a:rPr lang="cs-CZ" sz="1100" dirty="0" smtClean="0"/>
              <a:t>/</a:t>
            </a:r>
            <a:r>
              <a:rPr lang="cs-CZ" sz="1100" dirty="0" err="1" smtClean="0"/>
              <a:t>uploads</a:t>
            </a:r>
            <a:r>
              <a:rPr lang="cs-CZ" sz="1100" dirty="0" smtClean="0"/>
              <a:t>/2008/12/</a:t>
            </a:r>
            <a:r>
              <a:rPr lang="cs-CZ" sz="1100" dirty="0" err="1" smtClean="0"/>
              <a:t>nokia</a:t>
            </a:r>
            <a:r>
              <a:rPr lang="cs-CZ" sz="1100" dirty="0" smtClean="0"/>
              <a:t>-</a:t>
            </a:r>
            <a:r>
              <a:rPr lang="cs-CZ" sz="1100" dirty="0" err="1" smtClean="0"/>
              <a:t>smart</a:t>
            </a:r>
            <a:r>
              <a:rPr lang="cs-CZ" sz="1100" dirty="0" smtClean="0"/>
              <a:t>-</a:t>
            </a:r>
            <a:r>
              <a:rPr lang="cs-CZ" sz="1100" dirty="0" err="1" smtClean="0"/>
              <a:t>homes.jpg</a:t>
            </a:r>
            <a:endParaRPr lang="cs-CZ" sz="11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103120"/>
            <a:ext cx="6113144" cy="3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5500630" y="4000504"/>
            <a:ext cx="36433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100" dirty="0" smtClean="0"/>
              <a:t>http://www.</a:t>
            </a:r>
            <a:r>
              <a:rPr lang="cs-CZ" sz="1100" dirty="0" err="1" smtClean="0"/>
              <a:t>emeraldinsight.com</a:t>
            </a:r>
            <a:r>
              <a:rPr lang="cs-CZ" sz="1100" dirty="0" smtClean="0"/>
              <a:t>/</a:t>
            </a:r>
            <a:r>
              <a:rPr lang="cs-CZ" sz="1100" dirty="0" err="1" smtClean="0"/>
              <a:t>fig</a:t>
            </a:r>
            <a:r>
              <a:rPr lang="cs-CZ" sz="1100" dirty="0" smtClean="0"/>
              <a:t>/0330240205001.png</a:t>
            </a:r>
            <a:endParaRPr lang="cs-CZ" sz="1100" dirty="0"/>
          </a:p>
        </p:txBody>
      </p:sp>
      <p:sp>
        <p:nvSpPr>
          <p:cNvPr id="8" name="Obdélník 7"/>
          <p:cNvSpPr/>
          <p:nvPr/>
        </p:nvSpPr>
        <p:spPr>
          <a:xfrm>
            <a:off x="179512" y="908720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hlinkClick r:id="rId4"/>
              </a:rPr>
              <a:t> http</a:t>
            </a:r>
            <a:r>
              <a:rPr lang="cs-CZ" dirty="0" smtClean="0">
                <a:hlinkClick r:id="rId4"/>
              </a:rPr>
              <a:t>://www.</a:t>
            </a:r>
            <a:r>
              <a:rPr lang="cs-CZ" dirty="0" err="1" smtClean="0">
                <a:hlinkClick r:id="rId4"/>
              </a:rPr>
              <a:t>youtube.com</a:t>
            </a:r>
            <a:r>
              <a:rPr lang="cs-CZ" dirty="0" smtClean="0">
                <a:hlinkClick r:id="rId4"/>
              </a:rPr>
              <a:t>/</a:t>
            </a:r>
            <a:r>
              <a:rPr lang="cs-CZ" dirty="0" err="1" smtClean="0">
                <a:hlinkClick r:id="rId4"/>
              </a:rPr>
              <a:t>watch</a:t>
            </a:r>
            <a:r>
              <a:rPr lang="cs-CZ" dirty="0" smtClean="0">
                <a:hlinkClick r:id="rId4"/>
              </a:rPr>
              <a:t>?v=9DJr8QwgLEA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/>
          <a:lstStyle/>
          <a:p>
            <a:r>
              <a:rPr lang="cs-CZ" dirty="0" smtClean="0"/>
              <a:t>Internet věcí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42862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857232"/>
            <a:ext cx="4213779" cy="317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2450" y="3959940"/>
            <a:ext cx="3696938" cy="289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1470</Words>
  <Application>Microsoft Office PowerPoint</Application>
  <PresentationFormat>Předvádění na obrazovce (4:3)</PresentationFormat>
  <Paragraphs>179</Paragraphs>
  <Slides>34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5" baseType="lpstr">
      <vt:lpstr>Motiv sady Office</vt:lpstr>
      <vt:lpstr>Všudypřítomné programování</vt:lpstr>
      <vt:lpstr>Všudypřítomné programování</vt:lpstr>
      <vt:lpstr>Smart dust</vt:lpstr>
      <vt:lpstr>Smart skin</vt:lpstr>
      <vt:lpstr>Smart Clay</vt:lpstr>
      <vt:lpstr>Chytrá zařízení</vt:lpstr>
      <vt:lpstr>Ubiquitous Computing</vt:lpstr>
      <vt:lpstr>Smart House</vt:lpstr>
      <vt:lpstr>Internet věcí</vt:lpstr>
      <vt:lpstr>Internet věcí</vt:lpstr>
      <vt:lpstr>Internet věcí</vt:lpstr>
      <vt:lpstr>Kontinuum virtuality</vt:lpstr>
      <vt:lpstr>Kontinuum virtuality</vt:lpstr>
      <vt:lpstr>Kontinuum virtuality</vt:lpstr>
      <vt:lpstr>Kontinuum virtuality</vt:lpstr>
      <vt:lpstr>Počítačem-zprostředkovaná realita</vt:lpstr>
      <vt:lpstr>Zprostředkovaná realita</vt:lpstr>
      <vt:lpstr>Zprostředkovaná realita</vt:lpstr>
      <vt:lpstr>Smíšená realita</vt:lpstr>
      <vt:lpstr>Smíšená realita</vt:lpstr>
      <vt:lpstr>Rozšířená virtualita</vt:lpstr>
      <vt:lpstr>Rozšířená virtualita</vt:lpstr>
      <vt:lpstr>Rozšířená realita</vt:lpstr>
      <vt:lpstr>Snímek 24</vt:lpstr>
      <vt:lpstr>Rozšířená realita</vt:lpstr>
      <vt:lpstr>Rozšířená realita</vt:lpstr>
      <vt:lpstr>Rozšířená realita</vt:lpstr>
      <vt:lpstr>Rozšířená realita - aplikace</vt:lpstr>
      <vt:lpstr>QR kódy</vt:lpstr>
      <vt:lpstr>Vrstvová technologie</vt:lpstr>
      <vt:lpstr>Oblasti smíšené reality Antikytherského mechanismu</vt:lpstr>
      <vt:lpstr>Computer supported cooperative work </vt:lpstr>
      <vt:lpstr>Computer supported cooperative work</vt:lpstr>
      <vt:lpstr>World of Warcraft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Virtuality Continuum</dc:title>
  <dc:creator>Michal</dc:creator>
  <cp:lastModifiedBy>Michal</cp:lastModifiedBy>
  <cp:revision>63</cp:revision>
  <dcterms:created xsi:type="dcterms:W3CDTF">2010-05-18T04:27:11Z</dcterms:created>
  <dcterms:modified xsi:type="dcterms:W3CDTF">2012-01-23T08:58:00Z</dcterms:modified>
</cp:coreProperties>
</file>