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322" r:id="rId4"/>
    <p:sldId id="285" r:id="rId5"/>
    <p:sldId id="306" r:id="rId6"/>
    <p:sldId id="303" r:id="rId7"/>
    <p:sldId id="293" r:id="rId8"/>
    <p:sldId id="300" r:id="rId9"/>
    <p:sldId id="307" r:id="rId10"/>
    <p:sldId id="331" r:id="rId11"/>
    <p:sldId id="305" r:id="rId12"/>
    <p:sldId id="265" r:id="rId13"/>
    <p:sldId id="310" r:id="rId14"/>
    <p:sldId id="309" r:id="rId15"/>
    <p:sldId id="301" r:id="rId16"/>
    <p:sldId id="302" r:id="rId17"/>
    <p:sldId id="311" r:id="rId18"/>
    <p:sldId id="313" r:id="rId19"/>
    <p:sldId id="312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3" r:id="rId28"/>
    <p:sldId id="324" r:id="rId29"/>
    <p:sldId id="326" r:id="rId30"/>
    <p:sldId id="325" r:id="rId31"/>
    <p:sldId id="327" r:id="rId32"/>
    <p:sldId id="328" r:id="rId33"/>
    <p:sldId id="308" r:id="rId34"/>
    <p:sldId id="330" r:id="rId35"/>
    <p:sldId id="329" r:id="rId36"/>
    <p:sldId id="321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7777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37" autoAdjust="0"/>
  </p:normalViewPr>
  <p:slideViewPr>
    <p:cSldViewPr>
      <p:cViewPr>
        <p:scale>
          <a:sx n="100" d="100"/>
          <a:sy n="100" d="100"/>
        </p:scale>
        <p:origin x="-1040" y="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simple2#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87546C1-DD5C-4D6E-BFDD-D95A52E781AD}">
      <dgm:prSet phldrT="[Text]" custT="1"/>
      <dgm:spPr/>
      <dgm:t>
        <a:bodyPr/>
        <a:lstStyle/>
        <a:p>
          <a:pPr algn="l">
            <a:spcAft>
              <a:spcPts val="240"/>
            </a:spcAft>
          </a:pPr>
          <a:r>
            <a:rPr lang="en-US" sz="2000" dirty="0" err="1" smtClean="0"/>
            <a:t>Informační</a:t>
          </a:r>
          <a:r>
            <a:rPr lang="en-US" sz="2000" dirty="0" smtClean="0"/>
            <a:t> </a:t>
          </a:r>
          <a:r>
            <a:rPr lang="en-US" sz="2000" dirty="0" err="1" smtClean="0"/>
            <a:t>architektura</a:t>
          </a:r>
          <a:endParaRPr lang="en-US" sz="2000" dirty="0" smtClean="0"/>
        </a:p>
        <a:p>
          <a:pPr algn="r">
            <a:spcAft>
              <a:spcPts val="240"/>
            </a:spcAft>
          </a:pPr>
          <a:r>
            <a:rPr lang="en-US" sz="1400" dirty="0" err="1" smtClean="0"/>
            <a:t>definice</a:t>
          </a:r>
          <a:r>
            <a:rPr lang="en-US" sz="1400" dirty="0" smtClean="0"/>
            <a:t>, </a:t>
          </a:r>
          <a:r>
            <a:rPr lang="en-US" sz="1400" dirty="0" err="1" smtClean="0"/>
            <a:t>přístupy</a:t>
          </a:r>
          <a:r>
            <a:rPr lang="en-US" sz="1400" dirty="0" smtClean="0"/>
            <a:t>, </a:t>
          </a:r>
          <a:r>
            <a:rPr lang="en-US" sz="1400" dirty="0" err="1" smtClean="0"/>
            <a:t>osobnosti</a:t>
          </a:r>
          <a:r>
            <a:rPr lang="en-US" sz="1400" dirty="0" smtClean="0"/>
            <a:t>, </a:t>
          </a:r>
          <a:r>
            <a:rPr lang="en-US" sz="1400" dirty="0" err="1" smtClean="0"/>
            <a:t>organizace</a:t>
          </a:r>
          <a:endParaRPr lang="en-US" sz="1400" dirty="0"/>
        </a:p>
      </dgm:t>
    </dgm:pt>
    <dgm:pt modelId="{88942913-D2BB-4DEB-B0E7-EA2B7A6CD360}" type="parTrans" cxnId="{DFAEFA4C-B3B0-4C4E-BCD8-BFB53D07C5D0}">
      <dgm:prSet/>
      <dgm:spPr/>
      <dgm:t>
        <a:bodyPr/>
        <a:lstStyle/>
        <a:p>
          <a:endParaRPr lang="en-US"/>
        </a:p>
      </dgm:t>
    </dgm:pt>
    <dgm:pt modelId="{579A9A07-8770-4AC1-9705-76E19F87D269}" type="sibTrans" cxnId="{DFAEFA4C-B3B0-4C4E-BCD8-BFB53D07C5D0}">
      <dgm:prSet/>
      <dgm:spPr/>
      <dgm:t>
        <a:bodyPr/>
        <a:lstStyle/>
        <a:p>
          <a:endParaRPr lang="en-US"/>
        </a:p>
      </dgm:t>
    </dgm:pt>
    <dgm:pt modelId="{AC5265C1-0BAB-4984-A634-E4518A8EC253}">
      <dgm:prSet phldrT="[Text]" custT="1"/>
      <dgm:spPr/>
      <dgm:t>
        <a:bodyPr/>
        <a:lstStyle/>
        <a:p>
          <a:pPr algn="l">
            <a:spcAft>
              <a:spcPts val="240"/>
            </a:spcAft>
          </a:pPr>
          <a:r>
            <a:rPr lang="en-US" sz="2000" dirty="0" err="1" smtClean="0"/>
            <a:t>Přístupnost</a:t>
          </a:r>
          <a:r>
            <a:rPr lang="en-US" sz="2000" dirty="0" smtClean="0"/>
            <a:t> </a:t>
          </a:r>
          <a:r>
            <a:rPr lang="en-US" sz="2000" dirty="0" err="1" smtClean="0"/>
            <a:t>webu</a:t>
          </a:r>
          <a:endParaRPr lang="en-US" sz="2000" dirty="0" smtClean="0"/>
        </a:p>
        <a:p>
          <a:pPr algn="r">
            <a:spcAft>
              <a:spcPts val="240"/>
            </a:spcAft>
          </a:pPr>
          <a:r>
            <a:rPr lang="en-US" sz="1400" dirty="0" err="1" smtClean="0"/>
            <a:t>definice</a:t>
          </a:r>
          <a:r>
            <a:rPr lang="en-US" sz="1400" dirty="0" smtClean="0"/>
            <a:t>, </a:t>
          </a:r>
          <a:r>
            <a:rPr lang="en-US" sz="1400" dirty="0" err="1" smtClean="0"/>
            <a:t>přístupy</a:t>
          </a:r>
          <a:r>
            <a:rPr lang="en-US" sz="1400" dirty="0" smtClean="0"/>
            <a:t>, </a:t>
          </a:r>
          <a:r>
            <a:rPr lang="en-US" sz="1400" dirty="0" err="1" smtClean="0"/>
            <a:t>osobnosti</a:t>
          </a:r>
          <a:r>
            <a:rPr lang="en-US" sz="1400" dirty="0" smtClean="0"/>
            <a:t>, </a:t>
          </a:r>
          <a:r>
            <a:rPr lang="en-US" sz="1400" dirty="0" err="1" smtClean="0"/>
            <a:t>organizace</a:t>
          </a:r>
          <a:endParaRPr lang="en-US" sz="1400" dirty="0" smtClean="0"/>
        </a:p>
      </dgm:t>
    </dgm:pt>
    <dgm:pt modelId="{26A0947C-B518-417C-9D68-EC422DC1E3A5}" type="parTrans" cxnId="{579A338B-B5D8-4240-8867-8564B0DC96F3}">
      <dgm:prSet/>
      <dgm:spPr/>
      <dgm:t>
        <a:bodyPr/>
        <a:lstStyle/>
        <a:p>
          <a:endParaRPr lang="en-US"/>
        </a:p>
      </dgm:t>
    </dgm:pt>
    <dgm:pt modelId="{E68E8117-B3CB-464C-9711-4DBE8BF88216}" type="sibTrans" cxnId="{579A338B-B5D8-4240-8867-8564B0DC96F3}">
      <dgm:prSet/>
      <dgm:spPr/>
      <dgm:t>
        <a:bodyPr/>
        <a:lstStyle/>
        <a:p>
          <a:endParaRPr lang="en-US"/>
        </a:p>
      </dgm:t>
    </dgm:pt>
    <dgm:pt modelId="{F50BDB3E-817D-4A89-9D71-D9E0B029567B}">
      <dgm:prSet phldrT="[Text]" custT="1"/>
      <dgm:spPr/>
      <dgm:t>
        <a:bodyPr/>
        <a:lstStyle/>
        <a:p>
          <a:pPr algn="l">
            <a:spcAft>
              <a:spcPts val="450"/>
            </a:spcAft>
          </a:pPr>
          <a:r>
            <a:rPr lang="en-US" sz="2000" dirty="0" err="1" smtClean="0"/>
            <a:t>Použitelnost</a:t>
          </a:r>
          <a:r>
            <a:rPr lang="en-US" sz="2000" dirty="0" smtClean="0"/>
            <a:t> </a:t>
          </a:r>
          <a:r>
            <a:rPr lang="en-US" sz="2000" dirty="0" err="1" smtClean="0"/>
            <a:t>webu</a:t>
          </a:r>
          <a:endParaRPr lang="en-US" sz="2000" dirty="0" smtClean="0"/>
        </a:p>
        <a:p>
          <a:pPr algn="r">
            <a:spcAft>
              <a:spcPts val="450"/>
            </a:spcAft>
          </a:pPr>
          <a:r>
            <a:rPr lang="en-US" sz="1400" dirty="0" err="1" smtClean="0"/>
            <a:t>definice</a:t>
          </a:r>
          <a:r>
            <a:rPr lang="en-US" sz="1400" dirty="0" smtClean="0"/>
            <a:t>, </a:t>
          </a:r>
          <a:r>
            <a:rPr lang="en-US" sz="1400" dirty="0" err="1" smtClean="0"/>
            <a:t>přístupy</a:t>
          </a:r>
          <a:r>
            <a:rPr lang="en-US" sz="1400" dirty="0" smtClean="0"/>
            <a:t>, </a:t>
          </a:r>
          <a:r>
            <a:rPr lang="en-US" sz="1400" dirty="0" err="1" smtClean="0"/>
            <a:t>osobnosti</a:t>
          </a:r>
          <a:r>
            <a:rPr lang="en-US" sz="1400" dirty="0" smtClean="0"/>
            <a:t>, </a:t>
          </a:r>
          <a:r>
            <a:rPr lang="en-US" sz="1400" dirty="0" err="1" smtClean="0"/>
            <a:t>organizace</a:t>
          </a:r>
          <a:endParaRPr lang="en-US" sz="1400" dirty="0" smtClean="0"/>
        </a:p>
      </dgm:t>
    </dgm:pt>
    <dgm:pt modelId="{DE0B39BA-A6F3-455E-8022-365CCF701DB7}" type="parTrans" cxnId="{E8EF61B1-515C-44F0-9393-3A960B69FA7A}">
      <dgm:prSet/>
      <dgm:spPr/>
      <dgm:t>
        <a:bodyPr/>
        <a:lstStyle/>
        <a:p>
          <a:endParaRPr lang="en-US"/>
        </a:p>
      </dgm:t>
    </dgm:pt>
    <dgm:pt modelId="{25F4C625-3E51-442C-BBB8-3FA715271B27}" type="sibTrans" cxnId="{E8EF61B1-515C-44F0-9393-3A960B69FA7A}">
      <dgm:prSet/>
      <dgm:spPr/>
      <dgm:t>
        <a:bodyPr/>
        <a:lstStyle/>
        <a:p>
          <a:endParaRPr lang="en-US"/>
        </a:p>
      </dgm:t>
    </dgm:pt>
    <dgm:pt modelId="{ECBD6B98-1CBE-4BAA-AB77-4873C9DB1799}">
      <dgm:prSet phldrT="[Text]" custT="1"/>
      <dgm:spPr>
        <a:solidFill>
          <a:schemeClr val="accent6"/>
        </a:solidFill>
      </dgm:spPr>
      <dgm:t>
        <a:bodyPr/>
        <a:lstStyle/>
        <a:p>
          <a:pPr algn="l">
            <a:spcAft>
              <a:spcPts val="240"/>
            </a:spcAft>
          </a:pPr>
          <a:r>
            <a:rPr lang="en-US" sz="2000" dirty="0" err="1" smtClean="0"/>
            <a:t>Přívětivý</a:t>
          </a:r>
          <a:r>
            <a:rPr lang="en-US" sz="2000" dirty="0" smtClean="0"/>
            <a:t> design pro </a:t>
          </a:r>
          <a:r>
            <a:rPr lang="en-US" sz="2000" dirty="0" err="1" smtClean="0"/>
            <a:t>seniory</a:t>
          </a:r>
          <a:endParaRPr lang="en-US" sz="2000" dirty="0" smtClean="0"/>
        </a:p>
        <a:p>
          <a:pPr algn="r">
            <a:spcAft>
              <a:spcPts val="240"/>
            </a:spcAft>
          </a:pPr>
          <a:r>
            <a:rPr lang="en-US" sz="1400" dirty="0" err="1" smtClean="0"/>
            <a:t>principy</a:t>
          </a:r>
          <a:r>
            <a:rPr lang="en-US" sz="1400" dirty="0" smtClean="0"/>
            <a:t> </a:t>
          </a:r>
          <a:r>
            <a:rPr lang="en-US" sz="1400" dirty="0" err="1" smtClean="0"/>
            <a:t>designu</a:t>
          </a:r>
          <a:endParaRPr lang="en-US" sz="1400" dirty="0" smtClean="0"/>
        </a:p>
      </dgm:t>
    </dgm:pt>
    <dgm:pt modelId="{A8E7F406-AFD8-48D2-8D82-E8A1F17391BF}" type="parTrans" cxnId="{7BE48F06-505A-4F51-BA61-409D1FF34502}">
      <dgm:prSet/>
      <dgm:spPr/>
      <dgm:t>
        <a:bodyPr/>
        <a:lstStyle/>
        <a:p>
          <a:endParaRPr lang="en-US"/>
        </a:p>
      </dgm:t>
    </dgm:pt>
    <dgm:pt modelId="{CF18F627-55D0-4D75-84BC-9F6776290819}" type="sibTrans" cxnId="{7BE48F06-505A-4F51-BA61-409D1FF34502}">
      <dgm:prSet/>
      <dgm:spPr/>
      <dgm:t>
        <a:bodyPr/>
        <a:lstStyle/>
        <a:p>
          <a:endParaRPr lang="en-US"/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EC7F92-6143-4EC7-AD17-ECAF75C06DC8}" type="pres">
      <dgm:prSet presAssocID="{787546C1-DD5C-4D6E-BFDD-D95A52E781AD}" presName="parentLin" presStyleCnt="0"/>
      <dgm:spPr/>
      <dgm:t>
        <a:bodyPr/>
        <a:lstStyle/>
        <a:p>
          <a:endParaRPr lang="en-US"/>
        </a:p>
      </dgm:t>
    </dgm:pt>
    <dgm:pt modelId="{F4F466C7-208D-4B4A-A865-9D82D8E9F892}" type="pres">
      <dgm:prSet presAssocID="{787546C1-DD5C-4D6E-BFDD-D95A52E781A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BC4E78D-0D98-4ED2-B23A-71FEC19A6436}" type="pres">
      <dgm:prSet presAssocID="{787546C1-DD5C-4D6E-BFDD-D95A52E781AD}" presName="parentText" presStyleLbl="node1" presStyleIdx="0" presStyleCnt="4" custScaleX="115633" custLinFactNeighborX="9276" custLinFactNeighborY="-46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CDA7D-4C80-4698-AFD0-7208B5D9749E}" type="pres">
      <dgm:prSet presAssocID="{787546C1-DD5C-4D6E-BFDD-D95A52E781AD}" presName="negativeSpace" presStyleCnt="0"/>
      <dgm:spPr/>
      <dgm:t>
        <a:bodyPr/>
        <a:lstStyle/>
        <a:p>
          <a:endParaRPr lang="en-US"/>
        </a:p>
      </dgm:t>
    </dgm:pt>
    <dgm:pt modelId="{EBA8CF1F-3B4A-4B6A-8877-CB03CDDAB1E9}" type="pres">
      <dgm:prSet presAssocID="{787546C1-DD5C-4D6E-BFDD-D95A52E781AD}" presName="childText" presStyleLbl="alignAcc1" presStyleIdx="0" presStyleCnt="4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8BC0D01A-9D98-495C-93AA-A7D9631CDDAD}" type="pres">
      <dgm:prSet presAssocID="{579A9A07-8770-4AC1-9705-76E19F87D269}" presName="spaceBetweenRectangles" presStyleCnt="0"/>
      <dgm:spPr/>
      <dgm:t>
        <a:bodyPr/>
        <a:lstStyle/>
        <a:p>
          <a:endParaRPr lang="en-US"/>
        </a:p>
      </dgm:t>
    </dgm:pt>
    <dgm:pt modelId="{D4434ECF-2146-46AC-B62E-87AB389C995A}" type="pres">
      <dgm:prSet presAssocID="{AC5265C1-0BAB-4984-A634-E4518A8EC253}" presName="parentLin" presStyleCnt="0"/>
      <dgm:spPr/>
      <dgm:t>
        <a:bodyPr/>
        <a:lstStyle/>
        <a:p>
          <a:endParaRPr lang="en-US"/>
        </a:p>
      </dgm:t>
    </dgm:pt>
    <dgm:pt modelId="{06B5F591-72E0-4CFF-9799-36D4050BD51D}" type="pres">
      <dgm:prSet presAssocID="{AC5265C1-0BAB-4984-A634-E4518A8EC25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2E5634D-BCAA-48AB-BADB-754A15E9B7AC}" type="pres">
      <dgm:prSet presAssocID="{AC5265C1-0BAB-4984-A634-E4518A8EC253}" presName="parentText" presStyleLbl="node1" presStyleIdx="1" presStyleCnt="4" custScaleX="116958" custLinFactNeighborX="9276" custLinFactNeighborY="-27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A9763-50F6-4CC4-B6DA-0A4C45FFB361}" type="pres">
      <dgm:prSet presAssocID="{AC5265C1-0BAB-4984-A634-E4518A8EC253}" presName="negativeSpace" presStyleCnt="0"/>
      <dgm:spPr/>
      <dgm:t>
        <a:bodyPr/>
        <a:lstStyle/>
        <a:p>
          <a:endParaRPr lang="en-US"/>
        </a:p>
      </dgm:t>
    </dgm:pt>
    <dgm:pt modelId="{51228DB3-E7D4-486B-A0C1-9A59D129891F}" type="pres">
      <dgm:prSet presAssocID="{AC5265C1-0BAB-4984-A634-E4518A8EC253}" presName="childText" presStyleLbl="alignAcc1" presStyleIdx="1" presStyleCnt="4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ECC02425-44D1-4F4C-B5D6-13442CA71F2A}" type="pres">
      <dgm:prSet presAssocID="{E68E8117-B3CB-464C-9711-4DBE8BF88216}" presName="spaceBetweenRectangles" presStyleCnt="0"/>
      <dgm:spPr/>
      <dgm:t>
        <a:bodyPr/>
        <a:lstStyle/>
        <a:p>
          <a:endParaRPr lang="en-US"/>
        </a:p>
      </dgm:t>
    </dgm:pt>
    <dgm:pt modelId="{98CD7476-6A48-4BD0-A0B1-E79081300878}" type="pres">
      <dgm:prSet presAssocID="{F50BDB3E-817D-4A89-9D71-D9E0B029567B}" presName="parentLin" presStyleCnt="0"/>
      <dgm:spPr/>
      <dgm:t>
        <a:bodyPr/>
        <a:lstStyle/>
        <a:p>
          <a:endParaRPr lang="en-US"/>
        </a:p>
      </dgm:t>
    </dgm:pt>
    <dgm:pt modelId="{63AA2D3F-331D-492F-82D5-8A2B6C78BAAD}" type="pres">
      <dgm:prSet presAssocID="{F50BDB3E-817D-4A89-9D71-D9E0B029567B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2CFD44AC-C5B0-407B-B2EE-07415AFE4DC4}" type="pres">
      <dgm:prSet presAssocID="{F50BDB3E-817D-4A89-9D71-D9E0B029567B}" presName="parentText" presStyleLbl="node1" presStyleIdx="2" presStyleCnt="4" custScaleX="116959" custLinFactNeighborY="-46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A153A-8ADD-4646-B3A3-509A74CD0695}" type="pres">
      <dgm:prSet presAssocID="{F50BDB3E-817D-4A89-9D71-D9E0B029567B}" presName="negativeSpace" presStyleCnt="0"/>
      <dgm:spPr/>
      <dgm:t>
        <a:bodyPr/>
        <a:lstStyle/>
        <a:p>
          <a:endParaRPr lang="en-US"/>
        </a:p>
      </dgm:t>
    </dgm:pt>
    <dgm:pt modelId="{2DB5D132-AB90-49A4-A479-F0988A86E33E}" type="pres">
      <dgm:prSet presAssocID="{F50BDB3E-817D-4A89-9D71-D9E0B029567B}" presName="childText" presStyleLbl="alignAcc1" presStyleIdx="2" presStyleCnt="4" custLinFactNeighborX="-197" custLinFactNeighborY="-16464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A5E75685-2820-438A-88AF-159553A570AE}" type="pres">
      <dgm:prSet presAssocID="{25F4C625-3E51-442C-BBB8-3FA715271B27}" presName="spaceBetweenRectangles" presStyleCnt="0"/>
      <dgm:spPr/>
      <dgm:t>
        <a:bodyPr/>
        <a:lstStyle/>
        <a:p>
          <a:endParaRPr lang="en-US"/>
        </a:p>
      </dgm:t>
    </dgm:pt>
    <dgm:pt modelId="{3936D63D-3BB5-4099-A097-CE176EB2ABE2}" type="pres">
      <dgm:prSet presAssocID="{ECBD6B98-1CBE-4BAA-AB77-4873C9DB1799}" presName="parentLin" presStyleCnt="0"/>
      <dgm:spPr/>
      <dgm:t>
        <a:bodyPr/>
        <a:lstStyle/>
        <a:p>
          <a:endParaRPr lang="en-US"/>
        </a:p>
      </dgm:t>
    </dgm:pt>
    <dgm:pt modelId="{CA895514-6C23-43E3-A15C-728A9EC10843}" type="pres">
      <dgm:prSet presAssocID="{ECBD6B98-1CBE-4BAA-AB77-4873C9DB1799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D2A5797B-20EE-4298-BA50-C968CEE241D4}" type="pres">
      <dgm:prSet presAssocID="{ECBD6B98-1CBE-4BAA-AB77-4873C9DB1799}" presName="parentText" presStyleLbl="node1" presStyleIdx="3" presStyleCnt="4" custScaleX="1161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A9E5FD-8F48-4CA8-8487-C530B0C74333}" type="pres">
      <dgm:prSet presAssocID="{ECBD6B98-1CBE-4BAA-AB77-4873C9DB1799}" presName="negativeSpace" presStyleCnt="0"/>
      <dgm:spPr/>
      <dgm:t>
        <a:bodyPr/>
        <a:lstStyle/>
        <a:p>
          <a:endParaRPr lang="en-US"/>
        </a:p>
      </dgm:t>
    </dgm:pt>
    <dgm:pt modelId="{56015E43-931D-4CAD-85C0-E9EB84437182}" type="pres">
      <dgm:prSet presAssocID="{ECBD6B98-1CBE-4BAA-AB77-4873C9DB1799}" presName="childText" presStyleLbl="alignAcc1" presStyleIdx="3" presStyleCnt="4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en-US"/>
        </a:p>
      </dgm:t>
    </dgm:pt>
  </dgm:ptLst>
  <dgm:cxnLst>
    <dgm:cxn modelId="{6CAA39D4-1BF4-A446-921C-173601253390}" type="presOf" srcId="{ECBD6B98-1CBE-4BAA-AB77-4873C9DB1799}" destId="{D2A5797B-20EE-4298-BA50-C968CEE241D4}" srcOrd="1" destOrd="0" presId="urn:microsoft.com/office/officeart/2005/8/layout/list1#1"/>
    <dgm:cxn modelId="{579A338B-B5D8-4240-8867-8564B0DC96F3}" srcId="{8554BDF9-8515-4677-9942-0171F000F8EB}" destId="{AC5265C1-0BAB-4984-A634-E4518A8EC253}" srcOrd="1" destOrd="0" parTransId="{26A0947C-B518-417C-9D68-EC422DC1E3A5}" sibTransId="{E68E8117-B3CB-464C-9711-4DBE8BF88216}"/>
    <dgm:cxn modelId="{FA77D86C-1333-A74C-8ADF-F4FCAD0A6B22}" type="presOf" srcId="{787546C1-DD5C-4D6E-BFDD-D95A52E781AD}" destId="{8BC4E78D-0D98-4ED2-B23A-71FEC19A6436}" srcOrd="1" destOrd="0" presId="urn:microsoft.com/office/officeart/2005/8/layout/list1#1"/>
    <dgm:cxn modelId="{4A4B251A-5AB8-294B-B078-2F611E88BCC6}" type="presOf" srcId="{ECBD6B98-1CBE-4BAA-AB77-4873C9DB1799}" destId="{CA895514-6C23-43E3-A15C-728A9EC10843}" srcOrd="0" destOrd="0" presId="urn:microsoft.com/office/officeart/2005/8/layout/list1#1"/>
    <dgm:cxn modelId="{12222660-108D-CC49-AC52-629F91DB34E6}" type="presOf" srcId="{787546C1-DD5C-4D6E-BFDD-D95A52E781AD}" destId="{F4F466C7-208D-4B4A-A865-9D82D8E9F892}" srcOrd="0" destOrd="0" presId="urn:microsoft.com/office/officeart/2005/8/layout/list1#1"/>
    <dgm:cxn modelId="{08FB551B-B3C4-ED46-8F61-D7489C46531C}" type="presOf" srcId="{F50BDB3E-817D-4A89-9D71-D9E0B029567B}" destId="{63AA2D3F-331D-492F-82D5-8A2B6C78BAAD}" srcOrd="0" destOrd="0" presId="urn:microsoft.com/office/officeart/2005/8/layout/list1#1"/>
    <dgm:cxn modelId="{F9654A80-BA61-434E-8D7B-FFD1E8285AA0}" type="presOf" srcId="{F50BDB3E-817D-4A89-9D71-D9E0B029567B}" destId="{2CFD44AC-C5B0-407B-B2EE-07415AFE4DC4}" srcOrd="1" destOrd="0" presId="urn:microsoft.com/office/officeart/2005/8/layout/list1#1"/>
    <dgm:cxn modelId="{E8EF61B1-515C-44F0-9393-3A960B69FA7A}" srcId="{8554BDF9-8515-4677-9942-0171F000F8EB}" destId="{F50BDB3E-817D-4A89-9D71-D9E0B029567B}" srcOrd="2" destOrd="0" parTransId="{DE0B39BA-A6F3-455E-8022-365CCF701DB7}" sibTransId="{25F4C625-3E51-442C-BBB8-3FA715271B27}"/>
    <dgm:cxn modelId="{708DB3CD-7A1D-8E4C-92BC-A986D586AA16}" type="presOf" srcId="{8554BDF9-8515-4677-9942-0171F000F8EB}" destId="{9D58511D-D18C-46E6-ADFB-6CDE1389D37F}" srcOrd="0" destOrd="0" presId="urn:microsoft.com/office/officeart/2005/8/layout/list1#1"/>
    <dgm:cxn modelId="{7BE48F06-505A-4F51-BA61-409D1FF34502}" srcId="{8554BDF9-8515-4677-9942-0171F000F8EB}" destId="{ECBD6B98-1CBE-4BAA-AB77-4873C9DB1799}" srcOrd="3" destOrd="0" parTransId="{A8E7F406-AFD8-48D2-8D82-E8A1F17391BF}" sibTransId="{CF18F627-55D0-4D75-84BC-9F6776290819}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F30DD475-490B-0047-981F-7E1D2CB2CCA1}" type="presOf" srcId="{AC5265C1-0BAB-4984-A634-E4518A8EC253}" destId="{06B5F591-72E0-4CFF-9799-36D4050BD51D}" srcOrd="0" destOrd="0" presId="urn:microsoft.com/office/officeart/2005/8/layout/list1#1"/>
    <dgm:cxn modelId="{66D6CE9B-94F1-CA4D-A255-08B768BAB576}" type="presOf" srcId="{AC5265C1-0BAB-4984-A634-E4518A8EC253}" destId="{12E5634D-BCAA-48AB-BADB-754A15E9B7AC}" srcOrd="1" destOrd="0" presId="urn:microsoft.com/office/officeart/2005/8/layout/list1#1"/>
    <dgm:cxn modelId="{BA7900D5-4A1C-3245-A48D-AE931F974B65}" type="presParOf" srcId="{9D58511D-D18C-46E6-ADFB-6CDE1389D37F}" destId="{29EC7F92-6143-4EC7-AD17-ECAF75C06DC8}" srcOrd="0" destOrd="0" presId="urn:microsoft.com/office/officeart/2005/8/layout/list1#1"/>
    <dgm:cxn modelId="{D307E044-2ECF-1D4C-83FB-05C3F17984F5}" type="presParOf" srcId="{29EC7F92-6143-4EC7-AD17-ECAF75C06DC8}" destId="{F4F466C7-208D-4B4A-A865-9D82D8E9F892}" srcOrd="0" destOrd="0" presId="urn:microsoft.com/office/officeart/2005/8/layout/list1#1"/>
    <dgm:cxn modelId="{B55EA7F0-F644-4545-BC1C-5A2995AC4ED4}" type="presParOf" srcId="{29EC7F92-6143-4EC7-AD17-ECAF75C06DC8}" destId="{8BC4E78D-0D98-4ED2-B23A-71FEC19A6436}" srcOrd="1" destOrd="0" presId="urn:microsoft.com/office/officeart/2005/8/layout/list1#1"/>
    <dgm:cxn modelId="{51EFB33B-346D-3147-9702-B8BD13350D1F}" type="presParOf" srcId="{9D58511D-D18C-46E6-ADFB-6CDE1389D37F}" destId="{129CDA7D-4C80-4698-AFD0-7208B5D9749E}" srcOrd="1" destOrd="0" presId="urn:microsoft.com/office/officeart/2005/8/layout/list1#1"/>
    <dgm:cxn modelId="{B316FF32-4918-5E48-A8B5-E6638FDA9779}" type="presParOf" srcId="{9D58511D-D18C-46E6-ADFB-6CDE1389D37F}" destId="{EBA8CF1F-3B4A-4B6A-8877-CB03CDDAB1E9}" srcOrd="2" destOrd="0" presId="urn:microsoft.com/office/officeart/2005/8/layout/list1#1"/>
    <dgm:cxn modelId="{4416D035-357B-7B41-ADD9-1EDE88EEAAF4}" type="presParOf" srcId="{9D58511D-D18C-46E6-ADFB-6CDE1389D37F}" destId="{8BC0D01A-9D98-495C-93AA-A7D9631CDDAD}" srcOrd="3" destOrd="0" presId="urn:microsoft.com/office/officeart/2005/8/layout/list1#1"/>
    <dgm:cxn modelId="{8DEB2A20-D831-F643-B1B6-DE76EFDCBB56}" type="presParOf" srcId="{9D58511D-D18C-46E6-ADFB-6CDE1389D37F}" destId="{D4434ECF-2146-46AC-B62E-87AB389C995A}" srcOrd="4" destOrd="0" presId="urn:microsoft.com/office/officeart/2005/8/layout/list1#1"/>
    <dgm:cxn modelId="{34A05809-577F-094D-BF70-73F329E6355D}" type="presParOf" srcId="{D4434ECF-2146-46AC-B62E-87AB389C995A}" destId="{06B5F591-72E0-4CFF-9799-36D4050BD51D}" srcOrd="0" destOrd="0" presId="urn:microsoft.com/office/officeart/2005/8/layout/list1#1"/>
    <dgm:cxn modelId="{7B3F1482-E254-064D-A62D-1646368F7429}" type="presParOf" srcId="{D4434ECF-2146-46AC-B62E-87AB389C995A}" destId="{12E5634D-BCAA-48AB-BADB-754A15E9B7AC}" srcOrd="1" destOrd="0" presId="urn:microsoft.com/office/officeart/2005/8/layout/list1#1"/>
    <dgm:cxn modelId="{38924A22-03DB-5F46-876F-6727D80ABBE5}" type="presParOf" srcId="{9D58511D-D18C-46E6-ADFB-6CDE1389D37F}" destId="{3DAA9763-50F6-4CC4-B6DA-0A4C45FFB361}" srcOrd="5" destOrd="0" presId="urn:microsoft.com/office/officeart/2005/8/layout/list1#1"/>
    <dgm:cxn modelId="{BFB43DCD-837D-5F4C-8DFA-486FE44EDF05}" type="presParOf" srcId="{9D58511D-D18C-46E6-ADFB-6CDE1389D37F}" destId="{51228DB3-E7D4-486B-A0C1-9A59D129891F}" srcOrd="6" destOrd="0" presId="urn:microsoft.com/office/officeart/2005/8/layout/list1#1"/>
    <dgm:cxn modelId="{F35C5422-187C-1A45-B1BA-BC4B9F76746B}" type="presParOf" srcId="{9D58511D-D18C-46E6-ADFB-6CDE1389D37F}" destId="{ECC02425-44D1-4F4C-B5D6-13442CA71F2A}" srcOrd="7" destOrd="0" presId="urn:microsoft.com/office/officeart/2005/8/layout/list1#1"/>
    <dgm:cxn modelId="{A9819863-5A3F-2D47-8287-5182F9379A41}" type="presParOf" srcId="{9D58511D-D18C-46E6-ADFB-6CDE1389D37F}" destId="{98CD7476-6A48-4BD0-A0B1-E79081300878}" srcOrd="8" destOrd="0" presId="urn:microsoft.com/office/officeart/2005/8/layout/list1#1"/>
    <dgm:cxn modelId="{F44BC6CB-FDFF-5F4B-B881-D97222D0B46D}" type="presParOf" srcId="{98CD7476-6A48-4BD0-A0B1-E79081300878}" destId="{63AA2D3F-331D-492F-82D5-8A2B6C78BAAD}" srcOrd="0" destOrd="0" presId="urn:microsoft.com/office/officeart/2005/8/layout/list1#1"/>
    <dgm:cxn modelId="{9047CF17-424C-D445-B722-7A0D0F934BF6}" type="presParOf" srcId="{98CD7476-6A48-4BD0-A0B1-E79081300878}" destId="{2CFD44AC-C5B0-407B-B2EE-07415AFE4DC4}" srcOrd="1" destOrd="0" presId="urn:microsoft.com/office/officeart/2005/8/layout/list1#1"/>
    <dgm:cxn modelId="{8722FE74-B84F-834A-AB81-79C9B673F5A9}" type="presParOf" srcId="{9D58511D-D18C-46E6-ADFB-6CDE1389D37F}" destId="{E27A153A-8ADD-4646-B3A3-509A74CD0695}" srcOrd="9" destOrd="0" presId="urn:microsoft.com/office/officeart/2005/8/layout/list1#1"/>
    <dgm:cxn modelId="{99F303D7-2852-4147-8F6A-EEE36421618F}" type="presParOf" srcId="{9D58511D-D18C-46E6-ADFB-6CDE1389D37F}" destId="{2DB5D132-AB90-49A4-A479-F0988A86E33E}" srcOrd="10" destOrd="0" presId="urn:microsoft.com/office/officeart/2005/8/layout/list1#1"/>
    <dgm:cxn modelId="{A8E48931-CE8B-B342-9F4E-2E03632BD855}" type="presParOf" srcId="{9D58511D-D18C-46E6-ADFB-6CDE1389D37F}" destId="{A5E75685-2820-438A-88AF-159553A570AE}" srcOrd="11" destOrd="0" presId="urn:microsoft.com/office/officeart/2005/8/layout/list1#1"/>
    <dgm:cxn modelId="{D945D981-A812-A743-8594-FD19DA26A7DC}" type="presParOf" srcId="{9D58511D-D18C-46E6-ADFB-6CDE1389D37F}" destId="{3936D63D-3BB5-4099-A097-CE176EB2ABE2}" srcOrd="12" destOrd="0" presId="urn:microsoft.com/office/officeart/2005/8/layout/list1#1"/>
    <dgm:cxn modelId="{77F73575-0C83-C040-A2ED-5D725CB281FB}" type="presParOf" srcId="{3936D63D-3BB5-4099-A097-CE176EB2ABE2}" destId="{CA895514-6C23-43E3-A15C-728A9EC10843}" srcOrd="0" destOrd="0" presId="urn:microsoft.com/office/officeart/2005/8/layout/list1#1"/>
    <dgm:cxn modelId="{D7912EC9-D827-DD4A-8DBE-134E7B7FF6BB}" type="presParOf" srcId="{3936D63D-3BB5-4099-A097-CE176EB2ABE2}" destId="{D2A5797B-20EE-4298-BA50-C968CEE241D4}" srcOrd="1" destOrd="0" presId="urn:microsoft.com/office/officeart/2005/8/layout/list1#1"/>
    <dgm:cxn modelId="{88F71D51-0C66-AC4E-81DC-1E3E5792DD75}" type="presParOf" srcId="{9D58511D-D18C-46E6-ADFB-6CDE1389D37F}" destId="{AEA9E5FD-8F48-4CA8-8487-C530B0C74333}" srcOrd="13" destOrd="0" presId="urn:microsoft.com/office/officeart/2005/8/layout/list1#1"/>
    <dgm:cxn modelId="{01B7B2EE-3579-3246-A847-D9EFE44ED758}" type="presParOf" srcId="{9D58511D-D18C-46E6-ADFB-6CDE1389D37F}" destId="{56015E43-931D-4CAD-85C0-E9EB84437182}" srcOrd="14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8CF1F-3B4A-4B6A-8877-CB03CDDAB1E9}">
      <dsp:nvSpPr>
        <dsp:cNvPr id="0" name=""/>
        <dsp:cNvSpPr/>
      </dsp:nvSpPr>
      <dsp:spPr>
        <a:xfrm>
          <a:off x="0" y="431481"/>
          <a:ext cx="441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4E78D-0D98-4ED2-B23A-71FEC19A6436}">
      <dsp:nvSpPr>
        <dsp:cNvPr id="0" name=""/>
        <dsp:cNvSpPr/>
      </dsp:nvSpPr>
      <dsp:spPr>
        <a:xfrm>
          <a:off x="241478" y="28253"/>
          <a:ext cx="3577361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240"/>
            </a:spcAft>
          </a:pPr>
          <a:r>
            <a:rPr lang="en-US" sz="2000" kern="1200" dirty="0" err="1" smtClean="0"/>
            <a:t>Informační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architektura</a:t>
          </a:r>
          <a:endParaRPr lang="en-US" sz="2000" kern="1200" dirty="0" smtClean="0"/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ts val="240"/>
            </a:spcAft>
          </a:pPr>
          <a:r>
            <a:rPr lang="en-US" sz="1400" kern="1200" dirty="0" err="1" smtClean="0"/>
            <a:t>definice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přístupy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osobnosti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organizace</a:t>
          </a:r>
          <a:endParaRPr lang="en-US" sz="1400" kern="1200" dirty="0"/>
        </a:p>
      </dsp:txBody>
      <dsp:txXfrm>
        <a:off x="277504" y="64279"/>
        <a:ext cx="3505309" cy="665948"/>
      </dsp:txXfrm>
    </dsp:sp>
    <dsp:sp modelId="{51228DB3-E7D4-486B-A0C1-9A59D129891F}">
      <dsp:nvSpPr>
        <dsp:cNvPr id="0" name=""/>
        <dsp:cNvSpPr/>
      </dsp:nvSpPr>
      <dsp:spPr>
        <a:xfrm>
          <a:off x="0" y="1565481"/>
          <a:ext cx="441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5634D-BCAA-48AB-BADB-754A15E9B7AC}">
      <dsp:nvSpPr>
        <dsp:cNvPr id="0" name=""/>
        <dsp:cNvSpPr/>
      </dsp:nvSpPr>
      <dsp:spPr>
        <a:xfrm>
          <a:off x="241478" y="1176245"/>
          <a:ext cx="3618353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240"/>
            </a:spcAft>
          </a:pPr>
          <a:r>
            <a:rPr lang="en-US" sz="2000" kern="1200" dirty="0" err="1" smtClean="0"/>
            <a:t>Přístupnost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webu</a:t>
          </a:r>
          <a:endParaRPr lang="en-US" sz="2000" kern="1200" dirty="0" smtClean="0"/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ts val="240"/>
            </a:spcAft>
          </a:pPr>
          <a:r>
            <a:rPr lang="en-US" sz="1400" kern="1200" dirty="0" err="1" smtClean="0"/>
            <a:t>definice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přístupy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osobnosti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organizace</a:t>
          </a:r>
          <a:endParaRPr lang="en-US" sz="1400" kern="1200" dirty="0" smtClean="0"/>
        </a:p>
      </dsp:txBody>
      <dsp:txXfrm>
        <a:off x="277504" y="1212271"/>
        <a:ext cx="3546301" cy="665948"/>
      </dsp:txXfrm>
    </dsp:sp>
    <dsp:sp modelId="{2DB5D132-AB90-49A4-A479-F0988A86E33E}">
      <dsp:nvSpPr>
        <dsp:cNvPr id="0" name=""/>
        <dsp:cNvSpPr/>
      </dsp:nvSpPr>
      <dsp:spPr>
        <a:xfrm>
          <a:off x="0" y="2677255"/>
          <a:ext cx="441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D44AC-C5B0-407B-B2EE-07415AFE4DC4}">
      <dsp:nvSpPr>
        <dsp:cNvPr id="0" name=""/>
        <dsp:cNvSpPr/>
      </dsp:nvSpPr>
      <dsp:spPr>
        <a:xfrm>
          <a:off x="220980" y="2296253"/>
          <a:ext cx="3618383" cy="73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450"/>
            </a:spcAft>
          </a:pPr>
          <a:r>
            <a:rPr lang="en-US" sz="2000" kern="1200" dirty="0" err="1" smtClean="0"/>
            <a:t>Použitelnost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webu</a:t>
          </a:r>
          <a:endParaRPr lang="en-US" sz="2000" kern="1200" dirty="0" smtClean="0"/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ts val="450"/>
            </a:spcAft>
          </a:pPr>
          <a:r>
            <a:rPr lang="en-US" sz="1400" kern="1200" dirty="0" err="1" smtClean="0"/>
            <a:t>definice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přístupy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osobnosti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organizace</a:t>
          </a:r>
          <a:endParaRPr lang="en-US" sz="1400" kern="1200" dirty="0" smtClean="0"/>
        </a:p>
      </dsp:txBody>
      <dsp:txXfrm>
        <a:off x="257006" y="2332279"/>
        <a:ext cx="3546331" cy="665948"/>
      </dsp:txXfrm>
    </dsp:sp>
    <dsp:sp modelId="{56015E43-931D-4CAD-85C0-E9EB84437182}">
      <dsp:nvSpPr>
        <dsp:cNvPr id="0" name=""/>
        <dsp:cNvSpPr/>
      </dsp:nvSpPr>
      <dsp:spPr>
        <a:xfrm>
          <a:off x="0" y="3833481"/>
          <a:ext cx="441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5797B-20EE-4298-BA50-C968CEE241D4}">
      <dsp:nvSpPr>
        <dsp:cNvPr id="0" name=""/>
        <dsp:cNvSpPr/>
      </dsp:nvSpPr>
      <dsp:spPr>
        <a:xfrm>
          <a:off x="220980" y="3464481"/>
          <a:ext cx="3594067" cy="738000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240"/>
            </a:spcAft>
          </a:pPr>
          <a:r>
            <a:rPr lang="en-US" sz="2000" kern="1200" dirty="0" err="1" smtClean="0"/>
            <a:t>Přívětivý</a:t>
          </a:r>
          <a:r>
            <a:rPr lang="en-US" sz="2000" kern="1200" dirty="0" smtClean="0"/>
            <a:t> design pro </a:t>
          </a:r>
          <a:r>
            <a:rPr lang="en-US" sz="2000" kern="1200" dirty="0" err="1" smtClean="0"/>
            <a:t>seniory</a:t>
          </a:r>
          <a:endParaRPr lang="en-US" sz="2000" kern="1200" dirty="0" smtClean="0"/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ts val="240"/>
            </a:spcAft>
          </a:pPr>
          <a:r>
            <a:rPr lang="en-US" sz="1400" kern="1200" dirty="0" err="1" smtClean="0"/>
            <a:t>principy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designu</a:t>
          </a:r>
          <a:endParaRPr lang="en-US" sz="1400" kern="1200" dirty="0" smtClean="0"/>
        </a:p>
      </dsp:txBody>
      <dsp:txXfrm>
        <a:off x="257006" y="3500507"/>
        <a:ext cx="3522015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3E9C545-C1E9-7043-BA50-3D2FE9D88A25}" type="datetime1">
              <a:rPr lang="en-US"/>
              <a:pPr>
                <a:defRPr/>
              </a:pPr>
              <a:t>11/10/11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2786E82-D7F5-4441-9DD6-170D6D654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49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753570-BF0C-DD47-833C-2DA59C46F2AE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9C986C-C33E-3248-9AE4-2C380B54C1E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A7973A-8DB4-E34B-A1AD-3F6A890ED19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9AFB86-EB01-0D4F-AC05-FF0A21FB3A17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A7973A-8DB4-E34B-A1AD-3F6A890ED19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A7973A-8DB4-E34B-A1AD-3F6A890ED19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A7973A-8DB4-E34B-A1AD-3F6A890ED19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A7973A-8DB4-E34B-A1AD-3F6A890ED19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A7973A-8DB4-E34B-A1AD-3F6A890ED19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A7973A-8DB4-E34B-A1AD-3F6A890ED19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A7973A-8DB4-E34B-A1AD-3F6A890ED19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DFFC7D-179A-5C4B-862D-67B32D360643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A7973A-8DB4-E34B-A1AD-3F6A890ED19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A7973A-8DB4-E34B-A1AD-3F6A890ED19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A7973A-8DB4-E34B-A1AD-3F6A890ED19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A7973A-8DB4-E34B-A1AD-3F6A890ED19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A7973A-8DB4-E34B-A1AD-3F6A890ED19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A7973A-8DB4-E34B-A1AD-3F6A890ED19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A7973A-8DB4-E34B-A1AD-3F6A890ED19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9AFB86-EB01-0D4F-AC05-FF0A21FB3A17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A7973A-8DB4-E34B-A1AD-3F6A890ED19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A7973A-8DB4-E34B-A1AD-3F6A890ED19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9AFB86-EB01-0D4F-AC05-FF0A21FB3A17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A7973A-8DB4-E34B-A1AD-3F6A890ED19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9AFB86-EB01-0D4F-AC05-FF0A21FB3A17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A7973A-8DB4-E34B-A1AD-3F6A890ED19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A7973A-8DB4-E34B-A1AD-3F6A890ED19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A7973A-8DB4-E34B-A1AD-3F6A890ED19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A7973A-8DB4-E34B-A1AD-3F6A890ED19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9AFB86-EB01-0D4F-AC05-FF0A21FB3A17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A7973A-8DB4-E34B-A1AD-3F6A890ED19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A7973A-8DB4-E34B-A1AD-3F6A890ED19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A7973A-8DB4-E34B-A1AD-3F6A890ED19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9C986C-C33E-3248-9AE4-2C380B54C1E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A7973A-8DB4-E34B-A1AD-3F6A890ED19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A7973A-8DB4-E34B-A1AD-3F6A890ED19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3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5" name="Shape 35"/>
          <p:cNvSpPr>
            <a:spLocks/>
          </p:cNvSpPr>
          <p:nvPr/>
        </p:nvSpPr>
        <p:spPr bwMode="auto">
          <a:xfrm>
            <a:off x="4821238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6" name="Shape 42"/>
          <p:cNvSpPr>
            <a:spLocks/>
          </p:cNvSpPr>
          <p:nvPr/>
        </p:nvSpPr>
        <p:spPr bwMode="auto">
          <a:xfrm>
            <a:off x="290513" y="-14288"/>
            <a:ext cx="5562600" cy="65532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7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0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1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2" name="Shape 26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9" name="Rectangle 18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0" name="Rectangle 19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1" name="Rectangle 20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2" name="Rectangle 21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4" name="Rectangle 23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5" name="Rectangle 2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6" name="Rectangle 2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7" name="Rectangle 2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>
              <a:defRPr sz="38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EA390-F93D-B743-AC1D-329870BEE817}" type="datetime1">
              <a:rPr lang="cs-CZ"/>
              <a:pPr>
                <a:defRPr/>
              </a:pPr>
              <a:t>11/10/11</a:t>
            </a:fld>
            <a:endParaRPr/>
          </a:p>
        </p:txBody>
      </p:sp>
      <p:sp>
        <p:nvSpPr>
          <p:cNvPr id="29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0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C3E89-ECA2-3647-B834-6EB3324EE78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DCDE6-35DB-394A-97AF-CC07A65ED61E}" type="datetime1">
              <a:rPr lang="cs-CZ"/>
              <a:pPr>
                <a:defRPr/>
              </a:pPr>
              <a:t>11/10/11</a:t>
            </a:fld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F325D-96F9-6847-A1FB-978E315F6D4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buNone/>
              <a:defRPr sz="4000" b="1" cap="all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/>
          <a:lstStyle>
            <a:lvl1pPr marL="374904">
              <a:buNone/>
              <a:defRPr sz="20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2401-F87A-1A45-A365-8BAD85F9A350}" type="datetime1">
              <a:rPr lang="cs-CZ"/>
              <a:pPr>
                <a:defRPr/>
              </a:pPr>
              <a:t>11/10/11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10E9A-8811-564C-A2CE-6ACDB95B001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2305051" y="3867150"/>
            <a:ext cx="4533900" cy="317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3B0E2-658C-F348-9761-3DA44CE274DE}" type="datetime1">
              <a:rPr lang="cs-CZ"/>
              <a:pPr>
                <a:defRPr/>
              </a:pPr>
              <a:t>11/10/11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F3FFA-50E5-9C4E-AE1A-033A933B031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686800" cy="887412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10D9E-58AA-A84B-9441-11FBAB70017C}" type="datetime1">
              <a:rPr lang="cs-CZ"/>
              <a:pPr>
                <a:defRPr/>
              </a:pPr>
              <a:t>11/10/11</a:t>
            </a:fld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0757C-6690-B843-855F-E7127BE26CC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C6349-3200-804F-8034-9E6DC6D6CF94}" type="datetime1">
              <a:rPr lang="cs-CZ"/>
              <a:pPr>
                <a:defRPr/>
              </a:pPr>
              <a:t>11/10/11</a:t>
            </a:fld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6BE69-A167-CB4C-AEAF-F55027A6313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8933D-25F4-1C46-B2C4-C50E8999A7FA}" type="datetime1">
              <a:rPr lang="cs-CZ"/>
              <a:pPr>
                <a:defRPr/>
              </a:pPr>
              <a:t>11/10/11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3C89E-FF41-5946-ACC5-21AD5C76F6A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3C7E0-2C3B-3D44-BE3D-6502EC0A2FF1}" type="datetime1">
              <a:rPr lang="cs-CZ"/>
              <a:pPr>
                <a:defRPr/>
              </a:pPr>
              <a:t>11/10/11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7B3EE-1F24-4F4D-96EC-69FBC1E5AAF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7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18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73499" y="14031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328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7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18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73499" y="14031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328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1893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73498" y="14031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32813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FEAD9-6FF3-FF49-BB84-DA8DECC9E43B}" type="datetime1">
              <a:rPr lang="cs-CZ"/>
              <a:pPr>
                <a:defRPr/>
              </a:pPr>
              <a:t>11/10/11</a:t>
            </a:fld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DA637-5A87-D642-8F68-EF42C8F7974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3F7ED8-749B-6442-ADDA-226D5F564785}" type="datetime1">
              <a:rPr lang="cs-CZ"/>
              <a:pPr>
                <a:defRPr/>
              </a:pPr>
              <a:t>11/10/11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C08A556-72F6-494B-8296-2E4656132CA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</p:sldLayoutIdLst>
  <p:transition xmlns:p14="http://schemas.microsoft.com/office/powerpoint/2010/main"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50">
          <a:solidFill>
            <a:srgbClr val="F0E8D5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SzPct val="95000"/>
        <a:buFont typeface="Wingdings" charset="2"/>
        <a:buChar char=""/>
        <a:defRPr sz="3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2"/>
        <a:buChar char="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charset="2"/>
        <a:buChar char="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Font typeface="Wingdings 3" charset="2"/>
        <a:buChar char="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actions.acm.org/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webaim.org/techniques/javascript/eventhandlers.php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iornet.com" TargetMode="External"/><Relationship Id="rId4" Type="http://schemas.openxmlformats.org/officeDocument/2006/relationships/hyperlink" Target="http://NCOA.org" TargetMode="External"/><Relationship Id="rId5" Type="http://schemas.openxmlformats.org/officeDocument/2006/relationships/hyperlink" Target="http://www.medicare.gov" TargetMode="External"/><Relationship Id="rId6" Type="http://schemas.openxmlformats.org/officeDocument/2006/relationships/hyperlink" Target="http://www.seniorsurfers.org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skip.nkp.cz/akcBMIbweb08.htm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bubbl.u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914400" y="2286000"/>
            <a:ext cx="7772400" cy="274320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ln>
                  <a:solidFill>
                    <a:srgbClr val="D34817"/>
                  </a:solidFill>
                </a:ln>
                <a:ea typeface="+mj-ea"/>
                <a:cs typeface="+mj-cs"/>
              </a:rPr>
              <a:t>INFOrmační architektura</a:t>
            </a:r>
            <a:br>
              <a:rPr lang="cs-CZ" dirty="0" smtClean="0">
                <a:ln>
                  <a:solidFill>
                    <a:srgbClr val="D34817"/>
                  </a:solidFill>
                </a:ln>
                <a:ea typeface="+mj-ea"/>
                <a:cs typeface="+mj-cs"/>
              </a:rPr>
            </a:br>
            <a:r>
              <a:rPr lang="cs-CZ" dirty="0" smtClean="0">
                <a:ln>
                  <a:solidFill>
                    <a:srgbClr val="D34817"/>
                  </a:solidFill>
                </a:ln>
                <a:ea typeface="+mj-ea"/>
                <a:cs typeface="+mj-cs"/>
              </a:rPr>
              <a:t>přístupnost a použitelnost webu/rozhraní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2291" name="Rectangle 4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3"/>
          </a:xfrm>
        </p:spPr>
        <p:txBody>
          <a:bodyPr/>
          <a:lstStyle/>
          <a:p>
            <a:pPr marL="374650" algn="r" eaLnBrk="1" hangingPunct="1"/>
            <a:r>
              <a:rPr lang="en-US" dirty="0" smtClean="0"/>
              <a:t>Andrea </a:t>
            </a:r>
            <a:r>
              <a:rPr lang="en-US" dirty="0" err="1" smtClean="0"/>
              <a:t>Fojtu</a:t>
            </a:r>
            <a:endParaRPr lang="en-US" dirty="0" smtClean="0"/>
          </a:p>
          <a:p>
            <a:pPr marL="374650" algn="r" eaLnBrk="1" hangingPunct="1"/>
            <a:r>
              <a:rPr lang="en-US" dirty="0" err="1" smtClean="0"/>
              <a:t>Univerzita</a:t>
            </a:r>
            <a:r>
              <a:rPr lang="en-US" dirty="0" smtClean="0"/>
              <a:t> </a:t>
            </a:r>
            <a:r>
              <a:rPr lang="en-US" dirty="0" err="1" smtClean="0"/>
              <a:t>Karlova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Praze</a:t>
            </a:r>
            <a:r>
              <a:rPr lang="en-US" dirty="0" smtClean="0"/>
              <a:t>, </a:t>
            </a:r>
            <a:r>
              <a:rPr lang="en-US" dirty="0" err="1" smtClean="0"/>
              <a:t>Národní</a:t>
            </a:r>
            <a:r>
              <a:rPr lang="en-US" dirty="0" smtClean="0"/>
              <a:t> </a:t>
            </a:r>
            <a:r>
              <a:rPr lang="en-US" dirty="0" err="1" smtClean="0"/>
              <a:t>knihovna</a:t>
            </a:r>
            <a:r>
              <a:rPr lang="en-US" dirty="0" smtClean="0"/>
              <a:t> ČR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14400" y="5562600"/>
            <a:ext cx="7772400" cy="983459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sz="3200" dirty="0"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8882"/>
            <a:ext cx="9144000" cy="691688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Prvky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IA</a:t>
            </a:r>
            <a:endParaRPr lang="en-US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876800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IA se 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tvoří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na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základ</a:t>
            </a:r>
            <a:r>
              <a:rPr lang="en-US" altLang="ja-JP" sz="2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ě</a:t>
            </a:r>
            <a:r>
              <a:rPr lang="en-US" altLang="ja-JP" sz="2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altLang="ja-JP" sz="2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prvků</a:t>
            </a:r>
            <a:r>
              <a:rPr lang="en-US" altLang="ja-JP" sz="2600" dirty="0" smtClean="0">
                <a:latin typeface="Arial" charset="0"/>
              </a:rPr>
              <a:t>: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: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a:endParaRPr>
          </a:p>
          <a:p>
            <a:pPr lvl="1"/>
            <a:r>
              <a:rPr lang="en-US" sz="2600" dirty="0" err="1" smtClean="0">
                <a:latin typeface="Arial" charset="0"/>
              </a:rPr>
              <a:t>organizační</a:t>
            </a:r>
            <a:r>
              <a:rPr lang="en-US" sz="2600" dirty="0" smtClean="0">
                <a:latin typeface="Arial" charset="0"/>
              </a:rPr>
              <a:t> </a:t>
            </a:r>
            <a:r>
              <a:rPr lang="en-US" sz="2600" dirty="0" err="1" smtClean="0">
                <a:latin typeface="Arial" charset="0"/>
              </a:rPr>
              <a:t>systém</a:t>
            </a:r>
            <a:r>
              <a:rPr lang="en-US" sz="2600" dirty="0" smtClean="0">
                <a:latin typeface="Arial" charset="0"/>
              </a:rPr>
              <a:t>, </a:t>
            </a:r>
            <a:r>
              <a:rPr lang="en-US" sz="2600" dirty="0" err="1" smtClean="0">
                <a:latin typeface="Arial" charset="0"/>
              </a:rPr>
              <a:t>systém</a:t>
            </a:r>
            <a:r>
              <a:rPr lang="en-US" sz="2600" dirty="0" smtClean="0">
                <a:latin typeface="Arial" charset="0"/>
              </a:rPr>
              <a:t> </a:t>
            </a:r>
            <a:r>
              <a:rPr lang="en-US" sz="2600" dirty="0" err="1" smtClean="0">
                <a:latin typeface="Arial" charset="0"/>
              </a:rPr>
              <a:t>popisků</a:t>
            </a:r>
            <a:r>
              <a:rPr lang="en-US" sz="2600" dirty="0" smtClean="0">
                <a:latin typeface="Arial" charset="0"/>
              </a:rPr>
              <a:t> (labeling system), </a:t>
            </a:r>
            <a:r>
              <a:rPr lang="en-US" sz="2600" dirty="0" err="1" smtClean="0">
                <a:latin typeface="Arial" charset="0"/>
              </a:rPr>
              <a:t>navigační</a:t>
            </a:r>
            <a:r>
              <a:rPr lang="en-US" sz="2600" dirty="0" smtClean="0">
                <a:latin typeface="Arial" charset="0"/>
              </a:rPr>
              <a:t> </a:t>
            </a:r>
            <a:r>
              <a:rPr lang="en-US" sz="2600" dirty="0" err="1" smtClean="0">
                <a:latin typeface="Arial" charset="0"/>
              </a:rPr>
              <a:t>systéma</a:t>
            </a:r>
            <a:r>
              <a:rPr lang="en-US" sz="2600" dirty="0" smtClean="0">
                <a:latin typeface="Arial" charset="0"/>
              </a:rPr>
              <a:t> </a:t>
            </a:r>
            <a:r>
              <a:rPr lang="en-US" sz="2600" dirty="0" err="1" smtClean="0">
                <a:latin typeface="Arial" charset="0"/>
              </a:rPr>
              <a:t>vyhledávácí</a:t>
            </a:r>
            <a:r>
              <a:rPr lang="en-US" sz="2600" dirty="0" smtClean="0">
                <a:latin typeface="Arial" charset="0"/>
              </a:rPr>
              <a:t> </a:t>
            </a:r>
            <a:r>
              <a:rPr lang="en-US" sz="2600" dirty="0" err="1" smtClean="0">
                <a:latin typeface="Arial" charset="0"/>
              </a:rPr>
              <a:t>systém</a:t>
            </a:r>
            <a:endParaRPr lang="en-US" sz="2600" dirty="0" smtClean="0">
              <a:latin typeface="Arial" charset="0"/>
            </a:endParaRPr>
          </a:p>
          <a:p>
            <a:pPr lvl="1"/>
            <a:endParaRPr lang="en-US" sz="2600" dirty="0" smtClean="0">
              <a:latin typeface="Arial" charset="0"/>
            </a:endParaRPr>
          </a:p>
          <a:p>
            <a:pPr lvl="1"/>
            <a:r>
              <a:rPr lang="en-US" sz="2600" dirty="0" err="1" smtClean="0">
                <a:latin typeface="Arial" charset="0"/>
              </a:rPr>
              <a:t>jinými</a:t>
            </a:r>
            <a:r>
              <a:rPr lang="en-US" sz="2600" dirty="0" smtClean="0">
                <a:latin typeface="Arial" charset="0"/>
              </a:rPr>
              <a:t> </a:t>
            </a:r>
            <a:r>
              <a:rPr lang="en-US" sz="2600" dirty="0" err="1" smtClean="0">
                <a:latin typeface="Arial" charset="0"/>
              </a:rPr>
              <a:t>slovy</a:t>
            </a:r>
            <a:r>
              <a:rPr lang="en-US" sz="2600" dirty="0" smtClean="0">
                <a:latin typeface="Arial" charset="0"/>
              </a:rPr>
              <a:t>: </a:t>
            </a:r>
            <a:r>
              <a:rPr lang="en-US" sz="2600" b="1" dirty="0" err="1" smtClean="0">
                <a:latin typeface="Arial" charset="0"/>
              </a:rPr>
              <a:t>klasifikace</a:t>
            </a:r>
            <a:r>
              <a:rPr lang="en-US" sz="2600" b="1" dirty="0" smtClean="0">
                <a:latin typeface="Arial" charset="0"/>
              </a:rPr>
              <a:t>, </a:t>
            </a:r>
            <a:r>
              <a:rPr lang="en-US" sz="2600" b="1" dirty="0" err="1" smtClean="0">
                <a:latin typeface="Arial" charset="0"/>
              </a:rPr>
              <a:t>podpora</a:t>
            </a:r>
            <a:r>
              <a:rPr lang="en-US" sz="2600" b="1" dirty="0" smtClean="0">
                <a:latin typeface="Arial" charset="0"/>
              </a:rPr>
              <a:t> </a:t>
            </a:r>
            <a:r>
              <a:rPr lang="en-US" sz="2600" b="1" dirty="0" err="1" smtClean="0">
                <a:latin typeface="Arial" charset="0"/>
              </a:rPr>
              <a:t>navigace</a:t>
            </a:r>
            <a:r>
              <a:rPr lang="en-US" sz="2600" b="1" dirty="0" smtClean="0">
                <a:latin typeface="Arial" charset="0"/>
              </a:rPr>
              <a:t>, </a:t>
            </a:r>
            <a:r>
              <a:rPr lang="en-US" sz="2600" b="1" dirty="0" err="1" smtClean="0">
                <a:latin typeface="Arial" charset="0"/>
              </a:rPr>
              <a:t>vyhledávání</a:t>
            </a:r>
            <a:r>
              <a:rPr lang="en-US" sz="2600" b="1" dirty="0" smtClean="0">
                <a:latin typeface="Arial" charset="0"/>
              </a:rPr>
              <a:t> a </a:t>
            </a:r>
            <a:r>
              <a:rPr lang="en-US" sz="2600" b="1" dirty="0" err="1" smtClean="0">
                <a:latin typeface="Arial" charset="0"/>
              </a:rPr>
              <a:t>popisných</a:t>
            </a:r>
            <a:r>
              <a:rPr lang="en-US" sz="2600" b="1" dirty="0" smtClean="0">
                <a:latin typeface="Arial" charset="0"/>
              </a:rPr>
              <a:t> </a:t>
            </a:r>
            <a:r>
              <a:rPr lang="en-US" sz="2600" b="1" dirty="0" err="1" smtClean="0">
                <a:latin typeface="Arial" charset="0"/>
              </a:rPr>
              <a:t>systémů</a:t>
            </a:r>
            <a:endParaRPr lang="en-US" sz="2600" b="1" dirty="0" smtClean="0">
              <a:latin typeface="Arial" charset="0"/>
            </a:endParaRPr>
          </a:p>
          <a:p>
            <a:endParaRPr lang="en-US" sz="2926" dirty="0" smtClean="0"/>
          </a:p>
          <a:p>
            <a:pPr>
              <a:buFont typeface="Wingdings" charset="2"/>
              <a:buChar char="§"/>
            </a:pPr>
            <a:endParaRPr lang="cs-CZ" sz="2947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6138" y="1600200"/>
            <a:ext cx="4038600" cy="4648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b="1" dirty="0" err="1" smtClean="0">
                <a:latin typeface="Arial" charset="0"/>
              </a:rPr>
              <a:t>Organizační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schémata</a:t>
            </a:r>
            <a:endParaRPr lang="en-US" b="1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 err="1" smtClean="0">
                <a:latin typeface="Arial" charset="0"/>
              </a:rPr>
              <a:t>schémata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úkolů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uživatelů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apod</a:t>
            </a:r>
            <a:r>
              <a:rPr lang="en-US" dirty="0" smtClean="0">
                <a:latin typeface="Arial" charset="0"/>
              </a:rPr>
              <a:t>. 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http://www.ibm.com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http://www.hp.com</a:t>
            </a:r>
          </a:p>
          <a:p>
            <a:pPr lvl="1">
              <a:lnSpc>
                <a:spcPct val="90000"/>
              </a:lnSpc>
            </a:pPr>
            <a:r>
              <a:rPr lang="en-US" dirty="0" err="1" smtClean="0">
                <a:latin typeface="Arial" charset="0"/>
              </a:rPr>
              <a:t>nejednoznačná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schémata</a:t>
            </a:r>
            <a:r>
              <a:rPr lang="en-US" dirty="0" smtClean="0">
                <a:latin typeface="Arial" charset="0"/>
              </a:rPr>
              <a:t> (</a:t>
            </a:r>
            <a:r>
              <a:rPr lang="en-US" dirty="0" err="1" smtClean="0">
                <a:latin typeface="Arial" charset="0"/>
              </a:rPr>
              <a:t>kategorie</a:t>
            </a:r>
            <a:r>
              <a:rPr lang="en-US" dirty="0" smtClean="0">
                <a:latin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 err="1" smtClean="0">
                <a:latin typeface="Arial" charset="0"/>
              </a:rPr>
              <a:t>hybridní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schémata</a:t>
            </a:r>
            <a:endParaRPr lang="en-US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b="1" dirty="0" err="1" smtClean="0">
                <a:latin typeface="Arial" charset="0"/>
              </a:rPr>
              <a:t>Nástroje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na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prohledávání</a:t>
            </a:r>
            <a:endParaRPr lang="en-US" b="1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 err="1" smtClean="0">
                <a:latin typeface="Arial" charset="0"/>
              </a:rPr>
              <a:t>globální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navigační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systémy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lokální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navigační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systémy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mapy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sídel</a:t>
            </a:r>
            <a:r>
              <a:rPr lang="en-US" dirty="0" smtClean="0">
                <a:latin typeface="Arial" charset="0"/>
              </a:rPr>
              <a:t> (</a:t>
            </a:r>
            <a:r>
              <a:rPr lang="en-US" dirty="0" err="1" smtClean="0">
                <a:latin typeface="Arial" charset="0"/>
              </a:rPr>
              <a:t>stránek</a:t>
            </a:r>
            <a:r>
              <a:rPr lang="en-US" dirty="0" smtClean="0">
                <a:latin typeface="Arial" charset="0"/>
              </a:rPr>
              <a:t>), </a:t>
            </a:r>
            <a:r>
              <a:rPr lang="en-US" dirty="0" err="1" smtClean="0">
                <a:latin typeface="Arial" charset="0"/>
              </a:rPr>
              <a:t>průvodci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po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sídlech</a:t>
            </a:r>
            <a:endParaRPr lang="en-US" dirty="0" smtClean="0">
              <a:latin typeface="Arial" charset="0"/>
            </a:endParaRPr>
          </a:p>
          <a:p>
            <a:r>
              <a:rPr lang="en-US" b="1" dirty="0" err="1" smtClean="0">
                <a:latin typeface="Arial" charset="0"/>
              </a:rPr>
              <a:t>Nástroje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na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vyhledávání</a:t>
            </a:r>
            <a:endParaRPr lang="en-US" b="1" dirty="0" smtClean="0">
              <a:latin typeface="Arial" charset="0"/>
            </a:endParaRPr>
          </a:p>
          <a:p>
            <a:r>
              <a:rPr lang="en-US" b="1" dirty="0" err="1" smtClean="0">
                <a:latin typeface="Arial" charset="0"/>
              </a:rPr>
              <a:t>Obsahy</a:t>
            </a:r>
            <a:r>
              <a:rPr lang="en-US" b="1" dirty="0" smtClean="0">
                <a:latin typeface="Arial" charset="0"/>
              </a:rPr>
              <a:t> a </a:t>
            </a:r>
            <a:r>
              <a:rPr lang="en-US" b="1" dirty="0" err="1" smtClean="0">
                <a:latin typeface="Arial" charset="0"/>
              </a:rPr>
              <a:t>úkoly</a:t>
            </a:r>
            <a:endParaRPr lang="en-US" b="1" dirty="0" smtClean="0">
              <a:latin typeface="Arial" charset="0"/>
            </a:endParaRPr>
          </a:p>
          <a:p>
            <a:pPr lvl="1"/>
            <a:r>
              <a:rPr lang="en-US" dirty="0" err="1" smtClean="0">
                <a:latin typeface="Arial" charset="0"/>
              </a:rPr>
              <a:t>sekvenční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pomůcky</a:t>
            </a:r>
            <a:r>
              <a:rPr lang="en-US" dirty="0" smtClean="0">
                <a:latin typeface="Arial" charset="0"/>
              </a:rPr>
              <a:t> (</a:t>
            </a:r>
            <a:r>
              <a:rPr lang="en-US" dirty="0" err="1" smtClean="0">
                <a:latin typeface="Arial" charset="0"/>
              </a:rPr>
              <a:t>např</a:t>
            </a:r>
            <a:r>
              <a:rPr lang="en-US" dirty="0" smtClean="0">
                <a:latin typeface="Arial" charset="0"/>
              </a:rPr>
              <a:t>. </a:t>
            </a:r>
            <a:r>
              <a:rPr lang="en-US" dirty="0" err="1" smtClean="0">
                <a:latin typeface="Arial" charset="0"/>
              </a:rPr>
              <a:t>Krok</a:t>
            </a:r>
            <a:r>
              <a:rPr lang="en-US" dirty="0" smtClean="0">
                <a:latin typeface="Arial" charset="0"/>
              </a:rPr>
              <a:t> 1, </a:t>
            </a:r>
            <a:r>
              <a:rPr lang="en-US" dirty="0" err="1" smtClean="0">
                <a:latin typeface="Arial" charset="0"/>
              </a:rPr>
              <a:t>Krok</a:t>
            </a:r>
            <a:r>
              <a:rPr lang="en-US" dirty="0" smtClean="0">
                <a:latin typeface="Arial" charset="0"/>
              </a:rPr>
              <a:t> 2)</a:t>
            </a:r>
          </a:p>
          <a:p>
            <a:r>
              <a:rPr lang="en-US" b="1" dirty="0" err="1" smtClean="0">
                <a:latin typeface="Arial" charset="0"/>
              </a:rPr>
              <a:t>Neviditelné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prvky</a:t>
            </a:r>
            <a:endParaRPr lang="en-US" b="1" dirty="0" smtClean="0">
              <a:latin typeface="Arial" charset="0"/>
            </a:endParaRPr>
          </a:p>
          <a:p>
            <a:pPr lvl="1"/>
            <a:r>
              <a:rPr lang="en-US" dirty="0" err="1" smtClean="0">
                <a:latin typeface="Arial" charset="0"/>
              </a:rPr>
              <a:t>řízené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slovníky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tezaury</a:t>
            </a: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  <a:cs typeface="+mj-cs"/>
              </a:rPr>
              <a:t>Přístupnost  webu </a:t>
            </a:r>
            <a:br>
              <a:rPr lang="cs-CZ" dirty="0" smtClean="0">
                <a:ea typeface="+mj-ea"/>
                <a:cs typeface="+mj-cs"/>
              </a:rPr>
            </a:br>
            <a:r>
              <a:rPr lang="cs-CZ" dirty="0" smtClean="0">
                <a:ea typeface="+mj-ea"/>
                <a:cs typeface="+mj-cs"/>
              </a:rPr>
              <a:t>(Web Accessibility)</a:t>
            </a:r>
            <a:endParaRPr lang="en-US" sz="2800" dirty="0"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Přístupnost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webu/rozhraní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(WA)</a:t>
            </a:r>
            <a:endParaRPr lang="en-US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14800" cy="5105400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definice:</a:t>
            </a:r>
            <a:endParaRPr lang="cs-CZ" sz="72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pPr lvl="1">
              <a:defRPr/>
            </a:pPr>
            <a:endParaRPr lang="cs-CZ" sz="6400" dirty="0"/>
          </a:p>
          <a:p>
            <a:pPr lvl="1"/>
            <a:r>
              <a:rPr lang="en-US" sz="6400" b="1" dirty="0" err="1"/>
              <a:t>přístupnost</a:t>
            </a:r>
            <a:r>
              <a:rPr lang="en-US" sz="6400" b="1" dirty="0"/>
              <a:t> v </a:t>
            </a:r>
            <a:r>
              <a:rPr lang="en-US" sz="6400" b="1" dirty="0" err="1"/>
              <a:t>obecném</a:t>
            </a:r>
            <a:r>
              <a:rPr lang="en-US" sz="6400" b="1" dirty="0"/>
              <a:t> </a:t>
            </a:r>
            <a:r>
              <a:rPr lang="en-US" sz="6400" b="1" dirty="0" err="1"/>
              <a:t>smyslu</a:t>
            </a:r>
            <a:r>
              <a:rPr lang="en-US" sz="6400" b="1" dirty="0"/>
              <a:t> </a:t>
            </a:r>
            <a:r>
              <a:rPr lang="en-US" sz="6400" b="1" dirty="0" err="1"/>
              <a:t>slova</a:t>
            </a:r>
            <a:r>
              <a:rPr lang="en-US" sz="6400" b="1" dirty="0"/>
              <a:t> </a:t>
            </a:r>
            <a:r>
              <a:rPr lang="en-US" sz="6400" b="1" dirty="0" err="1"/>
              <a:t>znamená</a:t>
            </a:r>
            <a:r>
              <a:rPr lang="en-US" sz="6400" b="1" dirty="0"/>
              <a:t> </a:t>
            </a:r>
            <a:r>
              <a:rPr lang="en-US" sz="6400" b="1" dirty="0" err="1"/>
              <a:t>takový</a:t>
            </a:r>
            <a:r>
              <a:rPr lang="en-US" sz="6400" b="1" dirty="0"/>
              <a:t> </a:t>
            </a:r>
            <a:r>
              <a:rPr lang="en-US" sz="6400" b="1" dirty="0" err="1"/>
              <a:t>stav</a:t>
            </a:r>
            <a:r>
              <a:rPr lang="en-US" sz="6400" b="1" dirty="0"/>
              <a:t>, </a:t>
            </a:r>
            <a:r>
              <a:rPr lang="en-US" sz="6400" b="1" dirty="0" err="1"/>
              <a:t>kdy</a:t>
            </a:r>
            <a:r>
              <a:rPr lang="en-US" sz="6400" b="1" dirty="0"/>
              <a:t> </a:t>
            </a:r>
            <a:r>
              <a:rPr lang="en-US" sz="6400" b="1" dirty="0" err="1"/>
              <a:t>daná</a:t>
            </a:r>
            <a:r>
              <a:rPr lang="en-US" sz="6400" b="1" dirty="0"/>
              <a:t> </a:t>
            </a:r>
            <a:r>
              <a:rPr lang="en-US" sz="6400" b="1" dirty="0" err="1"/>
              <a:t>v</a:t>
            </a:r>
            <a:r>
              <a:rPr lang="en-US" altLang="ja-JP" sz="6400" b="1" dirty="0" err="1"/>
              <a:t>ěc</a:t>
            </a:r>
            <a:r>
              <a:rPr lang="en-US" altLang="ja-JP" sz="6400" b="1" dirty="0"/>
              <a:t> </a:t>
            </a:r>
            <a:r>
              <a:rPr lang="en-US" altLang="ja-JP" sz="6400" b="1" dirty="0" err="1"/>
              <a:t>nečiní</a:t>
            </a:r>
            <a:r>
              <a:rPr lang="en-US" altLang="ja-JP" sz="6400" b="1" dirty="0"/>
              <a:t> </a:t>
            </a:r>
            <a:r>
              <a:rPr lang="en-US" altLang="ja-JP" sz="6400" b="1" dirty="0" err="1"/>
              <a:t>uživatelům</a:t>
            </a:r>
            <a:r>
              <a:rPr lang="en-US" altLang="ja-JP" sz="6400" b="1" dirty="0"/>
              <a:t> </a:t>
            </a:r>
            <a:r>
              <a:rPr lang="en-US" altLang="ja-JP" sz="6400" b="1" dirty="0" err="1"/>
              <a:t>žádné</a:t>
            </a:r>
            <a:r>
              <a:rPr lang="en-US" altLang="ja-JP" sz="6400" b="1" dirty="0"/>
              <a:t> </a:t>
            </a:r>
            <a:r>
              <a:rPr lang="en-US" altLang="ja-JP" sz="6400" b="1" dirty="0" err="1"/>
              <a:t>potíže</a:t>
            </a:r>
            <a:r>
              <a:rPr lang="en-US" altLang="ja-JP" sz="6400" b="1" dirty="0"/>
              <a:t> </a:t>
            </a:r>
            <a:r>
              <a:rPr lang="en-US" altLang="ja-JP" sz="6400" dirty="0"/>
              <a:t>(</a:t>
            </a:r>
            <a:r>
              <a:rPr lang="en-US" altLang="ja-JP" sz="6400" dirty="0" err="1"/>
              <a:t>Špinar</a:t>
            </a:r>
            <a:r>
              <a:rPr lang="en-US" altLang="ja-JP" sz="6400" dirty="0"/>
              <a:t>)</a:t>
            </a:r>
          </a:p>
          <a:p>
            <a:pPr>
              <a:lnSpc>
                <a:spcPct val="90000"/>
              </a:lnSpc>
            </a:pPr>
            <a:endParaRPr lang="en-US" altLang="ja-JP" sz="6400" dirty="0" smtClean="0">
              <a:latin typeface="Arial" charset="0"/>
            </a:endParaRPr>
          </a:p>
          <a:p>
            <a:pPr lvl="1"/>
            <a:r>
              <a:rPr lang="en-US" altLang="ja-JP" sz="6400" dirty="0" err="1"/>
              <a:t>přístupná</a:t>
            </a:r>
            <a:r>
              <a:rPr lang="en-US" altLang="ja-JP" sz="6400" dirty="0"/>
              <a:t> </a:t>
            </a:r>
            <a:r>
              <a:rPr lang="en-US" altLang="ja-JP" sz="6400" dirty="0" err="1"/>
              <a:t>webová</a:t>
            </a:r>
            <a:r>
              <a:rPr lang="en-US" altLang="ja-JP" sz="6400" dirty="0"/>
              <a:t> </a:t>
            </a:r>
            <a:r>
              <a:rPr lang="en-US" altLang="ja-JP" sz="6400" dirty="0" err="1"/>
              <a:t>stránka</a:t>
            </a:r>
            <a:r>
              <a:rPr lang="en-US" altLang="ja-JP" sz="6400" dirty="0"/>
              <a:t> je </a:t>
            </a:r>
            <a:r>
              <a:rPr lang="en-US" altLang="ja-JP" sz="6400" dirty="0" err="1"/>
              <a:t>snadno</a:t>
            </a:r>
            <a:r>
              <a:rPr lang="en-US" altLang="ja-JP" sz="6400" dirty="0"/>
              <a:t> </a:t>
            </a:r>
            <a:r>
              <a:rPr lang="en-US" altLang="ja-JP" sz="6400" dirty="0" err="1"/>
              <a:t>použitelná</a:t>
            </a:r>
            <a:r>
              <a:rPr lang="en-US" altLang="ja-JP" sz="6400" dirty="0"/>
              <a:t> pro </a:t>
            </a:r>
            <a:r>
              <a:rPr lang="en-US" altLang="ja-JP" sz="6400" dirty="0" err="1"/>
              <a:t>každého</a:t>
            </a:r>
            <a:r>
              <a:rPr lang="en-US" altLang="ja-JP" sz="6400" dirty="0"/>
              <a:t> </a:t>
            </a:r>
            <a:r>
              <a:rPr lang="en-US" altLang="ja-JP" sz="6400" dirty="0" err="1"/>
              <a:t>uživatele</a:t>
            </a:r>
            <a:r>
              <a:rPr lang="en-US" altLang="ja-JP" sz="6400" dirty="0"/>
              <a:t> </a:t>
            </a:r>
            <a:r>
              <a:rPr lang="en-US" altLang="ja-JP" sz="6400" dirty="0" err="1"/>
              <a:t>internetu</a:t>
            </a:r>
            <a:r>
              <a:rPr lang="en-US" altLang="ja-JP" sz="6400" dirty="0"/>
              <a:t>, </a:t>
            </a:r>
            <a:r>
              <a:rPr lang="en-US" altLang="ja-JP" sz="6400" dirty="0" err="1"/>
              <a:t>nezávisle</a:t>
            </a:r>
            <a:r>
              <a:rPr lang="en-US" altLang="ja-JP" sz="6400" dirty="0"/>
              <a:t> </a:t>
            </a:r>
            <a:r>
              <a:rPr lang="en-US" altLang="ja-JP" sz="6400" dirty="0" err="1"/>
              <a:t>na</a:t>
            </a:r>
            <a:r>
              <a:rPr lang="en-US" altLang="ja-JP" sz="6400" dirty="0"/>
              <a:t> </a:t>
            </a:r>
            <a:r>
              <a:rPr lang="en-US" altLang="ja-JP" sz="6400" dirty="0" err="1"/>
              <a:t>jeho</a:t>
            </a:r>
            <a:r>
              <a:rPr lang="en-US" altLang="ja-JP" sz="6400" dirty="0"/>
              <a:t> </a:t>
            </a:r>
            <a:r>
              <a:rPr lang="en-US" altLang="ja-JP" sz="6400" dirty="0" err="1"/>
              <a:t>znevýhodněních</a:t>
            </a:r>
            <a:r>
              <a:rPr lang="en-US" altLang="ja-JP" sz="6400" dirty="0"/>
              <a:t>, </a:t>
            </a:r>
            <a:r>
              <a:rPr lang="en-US" altLang="ja-JP" sz="6400" dirty="0" err="1"/>
              <a:t>schopnostech</a:t>
            </a:r>
            <a:r>
              <a:rPr lang="en-US" altLang="ja-JP" sz="6400" dirty="0"/>
              <a:t>, </a:t>
            </a:r>
            <a:r>
              <a:rPr lang="en-US" altLang="ja-JP" sz="6400" dirty="0" err="1"/>
              <a:t>zkušenostech</a:t>
            </a:r>
            <a:r>
              <a:rPr lang="en-US" altLang="ja-JP" sz="6400" dirty="0"/>
              <a:t> </a:t>
            </a:r>
            <a:r>
              <a:rPr lang="en-US" altLang="ja-JP" sz="6400" dirty="0" err="1"/>
              <a:t>nebo</a:t>
            </a:r>
            <a:r>
              <a:rPr lang="en-US" altLang="ja-JP" sz="6400" dirty="0"/>
              <a:t> </a:t>
            </a:r>
            <a:r>
              <a:rPr lang="en-US" altLang="ja-JP" sz="6400" dirty="0" err="1"/>
              <a:t>zobrazovacích</a:t>
            </a:r>
            <a:r>
              <a:rPr lang="en-US" altLang="ja-JP" sz="6400" dirty="0"/>
              <a:t> </a:t>
            </a:r>
            <a:r>
              <a:rPr lang="en-US" altLang="ja-JP" sz="6400" dirty="0" err="1" smtClean="0"/>
              <a:t>možnostech</a:t>
            </a:r>
            <a:endParaRPr lang="en-US" altLang="ja-JP" sz="6400" dirty="0" smtClean="0"/>
          </a:p>
          <a:p>
            <a:pPr lvl="1"/>
            <a:endParaRPr lang="en-US" altLang="ja-JP" sz="6400" dirty="0"/>
          </a:p>
          <a:p>
            <a:pPr lvl="1"/>
            <a:r>
              <a:rPr lang="en-US" altLang="ja-JP" sz="6400" b="1" dirty="0" err="1"/>
              <a:t>německá</a:t>
            </a:r>
            <a:r>
              <a:rPr lang="en-US" altLang="ja-JP" sz="6400" b="1" dirty="0"/>
              <a:t> </a:t>
            </a:r>
            <a:r>
              <a:rPr lang="en-US" altLang="ja-JP" sz="6400" b="1" dirty="0" err="1"/>
              <a:t>terminologie</a:t>
            </a:r>
            <a:r>
              <a:rPr lang="en-US" altLang="ja-JP" sz="6400" b="1" dirty="0"/>
              <a:t> - </a:t>
            </a:r>
            <a:r>
              <a:rPr lang="en-US" altLang="ja-JP" sz="6400" b="1" dirty="0" err="1"/>
              <a:t>bezbariérovost</a:t>
            </a:r>
            <a:r>
              <a:rPr lang="en-US" altLang="ja-JP" sz="6400" b="1" dirty="0"/>
              <a:t> (</a:t>
            </a:r>
            <a:r>
              <a:rPr lang="en-US" altLang="ja-JP" sz="6400" b="1" dirty="0" err="1"/>
              <a:t>Barrierefreiheit</a:t>
            </a:r>
            <a:r>
              <a:rPr lang="en-US" altLang="ja-JP" sz="6400" b="1" dirty="0"/>
              <a:t>, </a:t>
            </a:r>
            <a:r>
              <a:rPr lang="en-US" altLang="ja-JP" sz="6400" b="1" dirty="0" err="1"/>
              <a:t>málokdy</a:t>
            </a:r>
            <a:r>
              <a:rPr lang="en-US" altLang="ja-JP" sz="6400" b="1" dirty="0"/>
              <a:t> </a:t>
            </a:r>
            <a:r>
              <a:rPr lang="en-US" altLang="ja-JP" sz="6400" b="1" dirty="0" err="1"/>
              <a:t>Zugaenglichkeit</a:t>
            </a:r>
            <a:r>
              <a:rPr lang="en-US" altLang="ja-JP" sz="6400" b="1" dirty="0"/>
              <a:t>)</a:t>
            </a:r>
          </a:p>
          <a:p>
            <a:pPr lvl="1"/>
            <a:r>
              <a:rPr lang="en-US" altLang="ja-JP" sz="6400" b="1" dirty="0" err="1"/>
              <a:t>anglická</a:t>
            </a:r>
            <a:r>
              <a:rPr lang="en-US" altLang="ja-JP" sz="6400" b="1" dirty="0"/>
              <a:t> </a:t>
            </a:r>
            <a:r>
              <a:rPr lang="en-US" altLang="ja-JP" sz="6400" b="1" dirty="0" err="1"/>
              <a:t>terminologie</a:t>
            </a:r>
            <a:r>
              <a:rPr lang="en-US" altLang="ja-JP" sz="6400" b="1" dirty="0"/>
              <a:t> - web accessibility</a:t>
            </a:r>
          </a:p>
          <a:p>
            <a:pPr lvl="1"/>
            <a:endParaRPr lang="en-US" altLang="ja-JP" sz="6400" dirty="0"/>
          </a:p>
          <a:p>
            <a:pPr marL="857250" indent="-857250">
              <a:lnSpc>
                <a:spcPct val="90000"/>
              </a:lnSpc>
              <a:buFont typeface="Wingdings" charset="2"/>
              <a:buChar char="§"/>
            </a:pPr>
            <a:endParaRPr lang="en-US" altLang="ja-JP" sz="6400" dirty="0" smtClean="0">
              <a:latin typeface="Arial" charset="0"/>
            </a:endParaRPr>
          </a:p>
          <a:p>
            <a:pPr marL="754063" lvl="1" indent="-685800">
              <a:spcBef>
                <a:spcPts val="700"/>
              </a:spcBef>
              <a:buSzPct val="95000"/>
              <a:buFont typeface="Wingdings" charset="2"/>
              <a:buChar char="§"/>
            </a:pPr>
            <a:endParaRPr lang="cs-CZ" sz="5600" dirty="0" smtClean="0">
              <a:cs typeface="ＭＳ Ｐゴシック" charset="-128"/>
              <a:hlinkClick r:id="rId3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6138" y="1600200"/>
            <a:ext cx="4038600" cy="4876800"/>
          </a:xfrm>
        </p:spPr>
        <p:txBody>
          <a:bodyPr>
            <a:normAutofit fontScale="25000" lnSpcReduction="20000"/>
          </a:bodyPr>
          <a:lstStyle/>
          <a:p>
            <a:pPr marL="411163" lvl="3" indent="-342900">
              <a:spcBef>
                <a:spcPts val="700"/>
              </a:spcBef>
              <a:buClrTx/>
              <a:buSzPct val="95000"/>
              <a:buNone/>
            </a:pPr>
            <a:endParaRPr lang="cs-CZ" sz="6400" dirty="0" smtClean="0">
              <a:cs typeface="ＭＳ Ｐゴシック" charset="-128"/>
            </a:endParaRPr>
          </a:p>
          <a:p>
            <a:pPr marL="411163" lvl="3" indent="-342900">
              <a:spcBef>
                <a:spcPts val="700"/>
              </a:spcBef>
              <a:buClrTx/>
              <a:buSzPct val="95000"/>
              <a:buNone/>
            </a:pPr>
            <a:endParaRPr lang="cs-CZ" sz="6400" dirty="0">
              <a:cs typeface="ＭＳ Ｐゴシック" charset="-128"/>
            </a:endParaRPr>
          </a:p>
          <a:p>
            <a:pPr marL="411163" lvl="3" indent="-342900">
              <a:spcBef>
                <a:spcPts val="700"/>
              </a:spcBef>
              <a:buClrTx/>
              <a:buSzPct val="95000"/>
              <a:buNone/>
            </a:pPr>
            <a:endParaRPr lang="cs-CZ" sz="6400" dirty="0" smtClean="0">
              <a:cs typeface="ＭＳ Ｐゴシック" charset="-128"/>
            </a:endParaRPr>
          </a:p>
          <a:p>
            <a:pPr marL="411163" lvl="3" indent="-342900">
              <a:spcBef>
                <a:spcPts val="700"/>
              </a:spcBef>
              <a:buClrTx/>
              <a:buSzPct val="95000"/>
              <a:buNone/>
            </a:pPr>
            <a:endParaRPr lang="cs-CZ" sz="6400" dirty="0">
              <a:cs typeface="ＭＳ Ｐゴシック" charset="-128"/>
            </a:endParaRPr>
          </a:p>
          <a:p>
            <a:pPr marL="411163" lvl="3" indent="-342900">
              <a:spcBef>
                <a:spcPts val="700"/>
              </a:spcBef>
              <a:buClrTx/>
              <a:buSzPct val="95000"/>
              <a:buNone/>
            </a:pPr>
            <a:endParaRPr lang="cs-CZ" sz="6400" dirty="0" smtClean="0">
              <a:cs typeface="ＭＳ Ｐゴシック" charset="-128"/>
            </a:endParaRPr>
          </a:p>
          <a:p>
            <a:pPr marL="411163" lvl="3" indent="-342900">
              <a:spcBef>
                <a:spcPts val="700"/>
              </a:spcBef>
              <a:buClrTx/>
              <a:buSzPct val="95000"/>
              <a:buNone/>
            </a:pPr>
            <a:endParaRPr lang="cs-CZ" sz="6400" dirty="0">
              <a:cs typeface="ＭＳ Ｐゴシック" charset="-128"/>
            </a:endParaRPr>
          </a:p>
          <a:p>
            <a:pPr marL="411163" lvl="3" indent="-342900">
              <a:spcBef>
                <a:spcPts val="700"/>
              </a:spcBef>
              <a:buClrTx/>
              <a:buSzPct val="95000"/>
              <a:buNone/>
            </a:pPr>
            <a:endParaRPr lang="cs-CZ" sz="6400" dirty="0" smtClean="0">
              <a:cs typeface="ＭＳ Ｐゴシック" charset="-128"/>
            </a:endParaRPr>
          </a:p>
          <a:p>
            <a:pPr marL="411163" lvl="3" indent="-342900">
              <a:spcBef>
                <a:spcPts val="700"/>
              </a:spcBef>
              <a:buClrTx/>
              <a:buSzPct val="95000"/>
              <a:buNone/>
            </a:pPr>
            <a:endParaRPr lang="cs-CZ" sz="6400" dirty="0">
              <a:cs typeface="ＭＳ Ｐゴシック" charset="-128"/>
            </a:endParaRPr>
          </a:p>
          <a:p>
            <a:pPr marL="411163" lvl="3" indent="-342900">
              <a:spcBef>
                <a:spcPts val="700"/>
              </a:spcBef>
              <a:buClrTx/>
              <a:buSzPct val="95000"/>
              <a:buNone/>
            </a:pPr>
            <a:endParaRPr lang="cs-CZ" sz="6400" dirty="0" smtClean="0">
              <a:cs typeface="ＭＳ Ｐゴシック" charset="-128"/>
            </a:endParaRPr>
          </a:p>
          <a:p>
            <a:pPr marL="411163" lvl="3" indent="-342900">
              <a:spcBef>
                <a:spcPts val="700"/>
              </a:spcBef>
              <a:buClrTx/>
              <a:buSzPct val="95000"/>
              <a:buNone/>
            </a:pPr>
            <a:endParaRPr lang="cs-CZ" sz="6400" dirty="0" smtClean="0">
              <a:cs typeface="ＭＳ Ｐゴシック" charset="-128"/>
            </a:endParaRPr>
          </a:p>
          <a:p>
            <a:pPr marL="411163" lvl="3" indent="-342900">
              <a:spcBef>
                <a:spcPts val="700"/>
              </a:spcBef>
              <a:buClrTx/>
              <a:buSzPct val="95000"/>
              <a:buNone/>
            </a:pPr>
            <a:endParaRPr lang="cs-CZ" sz="6400" dirty="0" smtClean="0">
              <a:cs typeface="ＭＳ Ｐゴシック" charset="-128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64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64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64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pPr marL="454025" lvl="1" indent="0">
              <a:buNone/>
            </a:pPr>
            <a:r>
              <a:rPr lang="en-US" sz="6400" b="1" dirty="0" err="1"/>
              <a:t>přístupnost</a:t>
            </a:r>
            <a:r>
              <a:rPr lang="en-US" sz="6400" b="1" dirty="0"/>
              <a:t> </a:t>
            </a:r>
            <a:r>
              <a:rPr lang="en-US" sz="6400" dirty="0"/>
              <a:t>(accessibility) </a:t>
            </a:r>
            <a:r>
              <a:rPr lang="en-US" sz="6400" dirty="0" err="1"/>
              <a:t>bývá</a:t>
            </a:r>
            <a:r>
              <a:rPr lang="en-US" sz="6400" dirty="0"/>
              <a:t> </a:t>
            </a:r>
            <a:r>
              <a:rPr lang="en-US" sz="6400" dirty="0" err="1"/>
              <a:t>n</a:t>
            </a:r>
            <a:r>
              <a:rPr lang="en-US" altLang="ja-JP" sz="6400" dirty="0" err="1"/>
              <a:t>ěkdy</a:t>
            </a:r>
            <a:r>
              <a:rPr lang="en-US" sz="6400" dirty="0"/>
              <a:t> </a:t>
            </a:r>
            <a:r>
              <a:rPr lang="en-US" sz="6400" b="1" dirty="0" err="1"/>
              <a:t>myln</a:t>
            </a:r>
            <a:r>
              <a:rPr lang="en-US" altLang="ja-JP" sz="6400" b="1" dirty="0" err="1"/>
              <a:t>ě</a:t>
            </a:r>
            <a:r>
              <a:rPr lang="en-US" altLang="ja-JP" sz="6400" b="1" dirty="0"/>
              <a:t> </a:t>
            </a:r>
            <a:r>
              <a:rPr lang="en-US" altLang="ja-JP" sz="6400" b="1" dirty="0" err="1"/>
              <a:t>vnímána</a:t>
            </a:r>
            <a:r>
              <a:rPr lang="en-US" altLang="ja-JP" sz="6400" b="1" dirty="0"/>
              <a:t> </a:t>
            </a:r>
            <a:r>
              <a:rPr lang="en-US" altLang="ja-JP" sz="6400" b="1" dirty="0" err="1"/>
              <a:t>jako</a:t>
            </a:r>
            <a:r>
              <a:rPr lang="en-US" altLang="ja-JP" sz="6400" b="1" dirty="0"/>
              <a:t> </a:t>
            </a:r>
            <a:r>
              <a:rPr lang="en-US" altLang="ja-JP" sz="6400" b="1" dirty="0" err="1"/>
              <a:t>dostupnost</a:t>
            </a:r>
            <a:r>
              <a:rPr lang="en-US" altLang="ja-JP" sz="6400" b="1" dirty="0"/>
              <a:t> </a:t>
            </a:r>
            <a:r>
              <a:rPr lang="en-US" altLang="ja-JP" sz="6400" dirty="0"/>
              <a:t>(availability) </a:t>
            </a:r>
            <a:r>
              <a:rPr lang="en-US" altLang="ja-JP" sz="6400" dirty="0" err="1"/>
              <a:t>nebo</a:t>
            </a:r>
            <a:r>
              <a:rPr lang="en-US" altLang="ja-JP" sz="6400" dirty="0"/>
              <a:t> </a:t>
            </a:r>
            <a:r>
              <a:rPr lang="en-US" altLang="ja-JP" sz="6400" b="1" dirty="0" err="1"/>
              <a:t>použitelnost</a:t>
            </a:r>
            <a:r>
              <a:rPr lang="en-US" altLang="ja-JP" sz="6400" dirty="0"/>
              <a:t> (usability) </a:t>
            </a:r>
            <a:r>
              <a:rPr lang="en-US" altLang="ja-JP" sz="6400" dirty="0" err="1"/>
              <a:t>webových</a:t>
            </a:r>
            <a:r>
              <a:rPr lang="en-US" altLang="ja-JP" sz="6400" dirty="0"/>
              <a:t> </a:t>
            </a:r>
            <a:r>
              <a:rPr lang="en-US" altLang="ja-JP" sz="6400" dirty="0" err="1"/>
              <a:t>stránek</a:t>
            </a:r>
            <a:endParaRPr lang="en-US" altLang="ja-JP" sz="6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905000"/>
            <a:ext cx="4312830" cy="30836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28408" y="5029200"/>
            <a:ext cx="45155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http://www.coolwebdeveloper.com/wp-content/uploads/2009/04/captcha_cartoon.png</a:t>
            </a:r>
            <a:endParaRPr lang="en-US" sz="900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Osobnosti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 WA a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zdroje</a:t>
            </a:r>
            <a:endParaRPr lang="en-US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6138" y="1600200"/>
            <a:ext cx="4038600" cy="4648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John </a:t>
            </a:r>
            <a:r>
              <a:rPr lang="en-US" dirty="0" err="1" smtClean="0">
                <a:latin typeface="Arial" charset="0"/>
              </a:rPr>
              <a:t>Slatin</a:t>
            </a:r>
            <a:r>
              <a:rPr lang="en-US" dirty="0" smtClean="0">
                <a:latin typeface="Arial" charset="0"/>
              </a:rPr>
              <a:t> (†2008) a Sharron Rush - Maximum Accessibility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Mike </a:t>
            </a:r>
            <a:r>
              <a:rPr lang="en-US" dirty="0" err="1" smtClean="0">
                <a:latin typeface="Arial" charset="0"/>
              </a:rPr>
              <a:t>Paciello</a:t>
            </a:r>
            <a:r>
              <a:rPr lang="en-US" dirty="0" smtClean="0">
                <a:latin typeface="Arial" charset="0"/>
              </a:rPr>
              <a:t> - Web Accessibility for People with Disabilities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http://www.paciellogroup.com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Joe Clark - http://joeclark.org</a:t>
            </a:r>
          </a:p>
          <a:p>
            <a:pPr lvl="1">
              <a:lnSpc>
                <a:spcPct val="90000"/>
              </a:lnSpc>
            </a:pPr>
            <a:r>
              <a:rPr lang="en-US" dirty="0" err="1" smtClean="0">
                <a:latin typeface="Arial" charset="0"/>
              </a:rPr>
              <a:t>Buliding</a:t>
            </a:r>
            <a:r>
              <a:rPr lang="en-US" dirty="0" smtClean="0">
                <a:latin typeface="Arial" charset="0"/>
              </a:rPr>
              <a:t> Accessible Websites http://joeclark.org/book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David </a:t>
            </a:r>
            <a:r>
              <a:rPr lang="en-US" altLang="ja-JP" dirty="0" err="1" smtClean="0">
                <a:latin typeface="Arial" charset="0"/>
              </a:rPr>
              <a:t>Špinar</a:t>
            </a:r>
            <a:r>
              <a:rPr lang="en-US" altLang="ja-JP" dirty="0" smtClean="0">
                <a:latin typeface="Arial" charset="0"/>
              </a:rPr>
              <a:t> - </a:t>
            </a:r>
            <a:r>
              <a:rPr lang="en-US" altLang="ja-JP" dirty="0" err="1" smtClean="0">
                <a:latin typeface="Arial" charset="0"/>
              </a:rPr>
              <a:t>Tvoříme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přístupné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webové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stránky</a:t>
            </a:r>
            <a:endParaRPr lang="en-US" altLang="ja-JP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http://pristupnost.nawebu.cz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64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64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pPr>
              <a:buFont typeface="Wingdings" charset="2"/>
              <a:buChar char="§"/>
            </a:pPr>
            <a:endParaRPr lang="cs-CZ" sz="5600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4191000"/>
            <a:ext cx="1335314" cy="1752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810000"/>
            <a:ext cx="1117600" cy="1473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1897065"/>
            <a:ext cx="1419318" cy="18924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922" y="1676400"/>
            <a:ext cx="1260315" cy="189391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Pojmy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a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zkratky</a:t>
            </a:r>
            <a:endParaRPr lang="en-US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876800"/>
          </a:xfrm>
        </p:spPr>
        <p:txBody>
          <a:bodyPr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3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z</a:t>
            </a:r>
            <a:r>
              <a:rPr lang="en-US" sz="33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kratky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: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947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§"/>
            </a:pPr>
            <a:r>
              <a:rPr lang="en-US" sz="2500" dirty="0" smtClean="0">
                <a:latin typeface="Arial" charset="0"/>
              </a:rPr>
              <a:t>CSS - Cascading Style Sheets</a:t>
            </a:r>
          </a:p>
          <a:p>
            <a:pPr marL="342900" indent="-342900">
              <a:lnSpc>
                <a:spcPct val="90000"/>
              </a:lnSpc>
              <a:buFont typeface="Wingdings" charset="2"/>
              <a:buChar char="§"/>
            </a:pPr>
            <a:r>
              <a:rPr lang="en-US" sz="2500" dirty="0" smtClean="0">
                <a:latin typeface="Arial" charset="0"/>
              </a:rPr>
              <a:t>ACSS - Aural (Cascading) Style Sheets</a:t>
            </a:r>
          </a:p>
          <a:p>
            <a:pPr marL="342900" indent="-342900">
              <a:lnSpc>
                <a:spcPct val="90000"/>
              </a:lnSpc>
              <a:buFont typeface="Wingdings" charset="2"/>
              <a:buChar char="§"/>
            </a:pPr>
            <a:r>
              <a:rPr lang="en-US" sz="2500" dirty="0" smtClean="0">
                <a:latin typeface="Arial" charset="0"/>
              </a:rPr>
              <a:t>W3C - World Wide Web Consortium</a:t>
            </a:r>
          </a:p>
          <a:p>
            <a:pPr marL="342900" indent="-342900">
              <a:lnSpc>
                <a:spcPct val="90000"/>
              </a:lnSpc>
              <a:buFont typeface="Wingdings" charset="2"/>
              <a:buChar char="§"/>
            </a:pPr>
            <a:r>
              <a:rPr lang="en-US" sz="2500" dirty="0" smtClean="0">
                <a:latin typeface="Arial" charset="0"/>
              </a:rPr>
              <a:t>WAI - Web Accessibility Initiative</a:t>
            </a:r>
          </a:p>
          <a:p>
            <a:pPr marL="342900" indent="-342900">
              <a:lnSpc>
                <a:spcPct val="90000"/>
              </a:lnSpc>
              <a:buFont typeface="Wingdings" charset="2"/>
              <a:buChar char="§"/>
            </a:pPr>
            <a:r>
              <a:rPr lang="en-US" sz="2500" dirty="0" smtClean="0">
                <a:latin typeface="Arial" charset="0"/>
              </a:rPr>
              <a:t>ADA - Americans with Disabilities Act</a:t>
            </a:r>
          </a:p>
          <a:p>
            <a:pPr marL="342900" indent="-342900">
              <a:lnSpc>
                <a:spcPct val="90000"/>
              </a:lnSpc>
              <a:buFont typeface="Wingdings" charset="2"/>
              <a:buChar char="§"/>
            </a:pPr>
            <a:r>
              <a:rPr lang="en-US" sz="2500" dirty="0" smtClean="0">
                <a:latin typeface="Arial" charset="0"/>
              </a:rPr>
              <a:t>VOT - Voice Output Technology </a:t>
            </a:r>
          </a:p>
          <a:p>
            <a:pPr marL="342900" indent="-342900">
              <a:lnSpc>
                <a:spcPct val="90000"/>
              </a:lnSpc>
              <a:buFont typeface="Wingdings" charset="2"/>
              <a:buChar char="§"/>
            </a:pPr>
            <a:r>
              <a:rPr lang="en-US" sz="2500" dirty="0" smtClean="0">
                <a:latin typeface="Arial" charset="0"/>
              </a:rPr>
              <a:t>DDA - Disabilities Discrimination Act</a:t>
            </a:r>
          </a:p>
          <a:p>
            <a:pPr marL="342900" indent="-342900">
              <a:lnSpc>
                <a:spcPct val="90000"/>
              </a:lnSpc>
              <a:buFont typeface="Wingdings" charset="2"/>
              <a:buChar char="§"/>
            </a:pPr>
            <a:r>
              <a:rPr lang="en-US" sz="2500" dirty="0" smtClean="0">
                <a:latin typeface="Arial" charset="0"/>
              </a:rPr>
              <a:t>BFW - Blind Friendly Web</a:t>
            </a:r>
            <a:endParaRPr lang="en-US" sz="2500" dirty="0">
              <a:latin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6138" y="1600200"/>
            <a:ext cx="4038600" cy="4648200"/>
          </a:xfrm>
        </p:spPr>
        <p:txBody>
          <a:bodyPr>
            <a:normAutofit fontScale="55000" lnSpcReduction="20000"/>
          </a:bodyPr>
          <a:lstStyle/>
          <a:p>
            <a:pPr marL="411480" eaLnBrk="1" fontAlgn="auto" hangingPunct="1">
              <a:spcAft>
                <a:spcPts val="0"/>
              </a:spcAft>
              <a:buNone/>
              <a:defRPr/>
            </a:pPr>
            <a:r>
              <a:rPr lang="en-US" sz="33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uživatelsky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sz="33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orientovaný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 design: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2545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latin typeface="Arial" charset="0"/>
              </a:rPr>
              <a:t>Applet</a:t>
            </a:r>
            <a:r>
              <a:rPr lang="en-US" sz="2000" dirty="0" smtClean="0">
                <a:latin typeface="Arial" charset="0"/>
              </a:rPr>
              <a:t> - </a:t>
            </a:r>
            <a:r>
              <a:rPr lang="en-US" sz="2000" dirty="0" err="1" smtClean="0">
                <a:latin typeface="Arial" charset="0"/>
              </a:rPr>
              <a:t>aplikace</a:t>
            </a:r>
            <a:r>
              <a:rPr lang="en-US" sz="2000" dirty="0" smtClean="0">
                <a:latin typeface="Arial" charset="0"/>
              </a:rPr>
              <a:t>, </a:t>
            </a:r>
            <a:r>
              <a:rPr lang="en-US" sz="2000" dirty="0" err="1">
                <a:latin typeface="Arial" charset="0"/>
              </a:rPr>
              <a:t>nejčast</a:t>
            </a:r>
            <a:r>
              <a:rPr lang="en-US" altLang="ja-JP" sz="2000" dirty="0" err="1">
                <a:latin typeface="Arial" charset="0"/>
              </a:rPr>
              <a:t>ěji</a:t>
            </a:r>
            <a:r>
              <a:rPr lang="en-US" altLang="ja-JP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v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programovacím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jazyku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Java; </a:t>
            </a:r>
            <a:r>
              <a:rPr lang="en-US" sz="2000" dirty="0" err="1" smtClean="0">
                <a:latin typeface="Arial" charset="0"/>
              </a:rPr>
              <a:t>není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limitováná</a:t>
            </a:r>
            <a:r>
              <a:rPr lang="en-US" sz="2000" dirty="0" smtClean="0">
                <a:latin typeface="Arial" charset="0"/>
              </a:rPr>
              <a:t> OS a </a:t>
            </a:r>
            <a:r>
              <a:rPr lang="en-US" sz="2000" dirty="0" err="1" smtClean="0">
                <a:latin typeface="Arial" charset="0"/>
              </a:rPr>
              <a:t>funkčností</a:t>
            </a:r>
            <a:r>
              <a:rPr lang="en-US" sz="2000" dirty="0" smtClean="0">
                <a:latin typeface="Arial" charset="0"/>
              </a:rPr>
              <a:t> HTML</a:t>
            </a:r>
          </a:p>
          <a:p>
            <a:pPr>
              <a:lnSpc>
                <a:spcPct val="90000"/>
              </a:lnSpc>
            </a:pPr>
            <a:r>
              <a:rPr lang="en-US" sz="2000" b="1" dirty="0" err="1" smtClean="0">
                <a:latin typeface="Arial" charset="0"/>
              </a:rPr>
              <a:t>Braillský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řádek</a:t>
            </a:r>
            <a:r>
              <a:rPr lang="en-US" sz="2000" dirty="0" smtClean="0">
                <a:latin typeface="Arial" charset="0"/>
              </a:rPr>
              <a:t> (Braille display) - HW </a:t>
            </a:r>
            <a:r>
              <a:rPr lang="en-US" sz="2000" dirty="0" err="1" smtClean="0">
                <a:latin typeface="Arial" charset="0"/>
              </a:rPr>
              <a:t>zařízení</a:t>
            </a:r>
            <a:r>
              <a:rPr lang="en-US" sz="2000" dirty="0" smtClean="0">
                <a:latin typeface="Arial" charset="0"/>
              </a:rPr>
              <a:t>, </a:t>
            </a:r>
            <a:r>
              <a:rPr lang="en-US" sz="2000" dirty="0" err="1" smtClean="0">
                <a:latin typeface="Arial" charset="0"/>
              </a:rPr>
              <a:t>které</a:t>
            </a:r>
            <a:r>
              <a:rPr lang="en-US" sz="2000" dirty="0" smtClean="0">
                <a:latin typeface="Arial" charset="0"/>
              </a:rPr>
              <a:t> se </a:t>
            </a:r>
            <a:r>
              <a:rPr lang="en-US" sz="2000" dirty="0" err="1" smtClean="0">
                <a:latin typeface="Arial" charset="0"/>
              </a:rPr>
              <a:t>připojuje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přes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sériový</a:t>
            </a:r>
            <a:r>
              <a:rPr lang="en-US" sz="2000" dirty="0" smtClean="0">
                <a:latin typeface="Arial" charset="0"/>
              </a:rPr>
              <a:t>, </a:t>
            </a:r>
            <a:r>
              <a:rPr lang="en-US" sz="2000" dirty="0" err="1" smtClean="0">
                <a:latin typeface="Arial" charset="0"/>
              </a:rPr>
              <a:t>paralelní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nebo</a:t>
            </a:r>
            <a:r>
              <a:rPr lang="en-US" sz="2000" dirty="0" smtClean="0">
                <a:latin typeface="Arial" charset="0"/>
              </a:rPr>
              <a:t> USB port </a:t>
            </a:r>
            <a:r>
              <a:rPr lang="en-US" sz="2000" dirty="0" err="1" smtClean="0">
                <a:latin typeface="Arial" charset="0"/>
              </a:rPr>
              <a:t>k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počítači/klávesnici</a:t>
            </a:r>
            <a:endParaRPr lang="en-US" sz="20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 err="1" smtClean="0">
                <a:latin typeface="Arial" charset="0"/>
              </a:rPr>
              <a:t>Podporná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technologie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(Assistive technology) - </a:t>
            </a:r>
            <a:r>
              <a:rPr lang="en-US" sz="2000" dirty="0" err="1" smtClean="0">
                <a:latin typeface="Arial" charset="0"/>
              </a:rPr>
              <a:t>jakýkoliv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p</a:t>
            </a:r>
            <a:r>
              <a:rPr lang="en-US" altLang="ja-JP" sz="2000" dirty="0" err="1" smtClean="0">
                <a:latin typeface="Arial" charset="0"/>
              </a:rPr>
              <a:t>ředmět</a:t>
            </a:r>
            <a:r>
              <a:rPr lang="en-US" altLang="ja-JP" sz="2000" dirty="0" smtClean="0">
                <a:latin typeface="Arial" charset="0"/>
              </a:rPr>
              <a:t>, </a:t>
            </a:r>
            <a:r>
              <a:rPr lang="en-US" altLang="ja-JP" sz="2000" dirty="0" err="1" smtClean="0">
                <a:latin typeface="Arial" charset="0"/>
              </a:rPr>
              <a:t>část</a:t>
            </a:r>
            <a:r>
              <a:rPr lang="en-US" altLang="ja-JP" sz="2000" dirty="0" smtClean="0">
                <a:latin typeface="Arial" charset="0"/>
              </a:rPr>
              <a:t> </a:t>
            </a:r>
            <a:r>
              <a:rPr lang="en-US" altLang="ja-JP" sz="2000" dirty="0" err="1" smtClean="0">
                <a:latin typeface="Arial" charset="0"/>
              </a:rPr>
              <a:t>předmětu</a:t>
            </a:r>
            <a:r>
              <a:rPr lang="en-US" altLang="ja-JP" sz="2000" dirty="0" smtClean="0">
                <a:latin typeface="Arial" charset="0"/>
              </a:rPr>
              <a:t> </a:t>
            </a:r>
            <a:r>
              <a:rPr lang="en-US" altLang="ja-JP" sz="2000" dirty="0" err="1" smtClean="0">
                <a:latin typeface="Arial" charset="0"/>
              </a:rPr>
              <a:t>nebo</a:t>
            </a:r>
            <a:r>
              <a:rPr lang="en-US" altLang="ja-JP" sz="2000" dirty="0" smtClean="0">
                <a:latin typeface="Arial" charset="0"/>
              </a:rPr>
              <a:t> </a:t>
            </a:r>
            <a:r>
              <a:rPr lang="en-US" altLang="ja-JP" sz="2000" dirty="0" err="1" smtClean="0">
                <a:latin typeface="Arial" charset="0"/>
              </a:rPr>
              <a:t>systém</a:t>
            </a:r>
            <a:r>
              <a:rPr lang="en-US" altLang="ja-JP" sz="2000" dirty="0" smtClean="0">
                <a:latin typeface="Arial" charset="0"/>
              </a:rPr>
              <a:t> </a:t>
            </a:r>
            <a:r>
              <a:rPr lang="en-US" altLang="ja-JP" sz="2000" dirty="0" err="1" smtClean="0">
                <a:latin typeface="Arial" charset="0"/>
              </a:rPr>
              <a:t>produktu</a:t>
            </a:r>
            <a:r>
              <a:rPr lang="en-US" altLang="ja-JP" sz="2000" dirty="0" smtClean="0">
                <a:latin typeface="Arial" charset="0"/>
              </a:rPr>
              <a:t>, </a:t>
            </a:r>
            <a:r>
              <a:rPr lang="en-US" altLang="ja-JP" sz="2000" dirty="0" err="1" smtClean="0">
                <a:latin typeface="Arial" charset="0"/>
              </a:rPr>
              <a:t>který</a:t>
            </a:r>
            <a:r>
              <a:rPr lang="en-US" altLang="ja-JP" sz="2000" dirty="0" smtClean="0">
                <a:latin typeface="Arial" charset="0"/>
              </a:rPr>
              <a:t> se </a:t>
            </a:r>
            <a:r>
              <a:rPr lang="en-US" altLang="ja-JP" sz="2000" dirty="0" err="1" smtClean="0">
                <a:latin typeface="Arial" charset="0"/>
              </a:rPr>
              <a:t>používá</a:t>
            </a:r>
            <a:r>
              <a:rPr lang="en-US" altLang="ja-JP" sz="2000" dirty="0" smtClean="0">
                <a:latin typeface="Arial" charset="0"/>
              </a:rPr>
              <a:t> </a:t>
            </a:r>
            <a:r>
              <a:rPr lang="en-US" altLang="ja-JP" sz="2000" dirty="0" err="1" smtClean="0">
                <a:latin typeface="Arial" charset="0"/>
              </a:rPr>
              <a:t>ke</a:t>
            </a:r>
            <a:r>
              <a:rPr lang="en-US" altLang="ja-JP" sz="2000" dirty="0" smtClean="0">
                <a:latin typeface="Arial" charset="0"/>
              </a:rPr>
              <a:t> </a:t>
            </a:r>
            <a:r>
              <a:rPr lang="en-US" altLang="ja-JP" sz="2000" dirty="0" err="1" smtClean="0">
                <a:latin typeface="Arial" charset="0"/>
              </a:rPr>
              <a:t>zlepšení</a:t>
            </a:r>
            <a:r>
              <a:rPr lang="en-US" altLang="ja-JP" sz="2000" dirty="0" smtClean="0">
                <a:latin typeface="Arial" charset="0"/>
              </a:rPr>
              <a:t> </a:t>
            </a:r>
            <a:r>
              <a:rPr lang="en-US" altLang="ja-JP" sz="2000" dirty="0" err="1" smtClean="0">
                <a:latin typeface="Arial" charset="0"/>
              </a:rPr>
              <a:t>nebo</a:t>
            </a:r>
            <a:r>
              <a:rPr lang="en-US" altLang="ja-JP" sz="2000" dirty="0" smtClean="0">
                <a:latin typeface="Arial" charset="0"/>
              </a:rPr>
              <a:t> </a:t>
            </a:r>
            <a:r>
              <a:rPr lang="en-US" altLang="ja-JP" sz="2000" dirty="0" err="1" smtClean="0">
                <a:latin typeface="Arial" charset="0"/>
              </a:rPr>
              <a:t>udržení</a:t>
            </a:r>
            <a:r>
              <a:rPr lang="en-US" altLang="ja-JP" sz="2000" dirty="0" smtClean="0">
                <a:latin typeface="Arial" charset="0"/>
              </a:rPr>
              <a:t> </a:t>
            </a:r>
            <a:r>
              <a:rPr lang="en-US" altLang="ja-JP" sz="2000" dirty="0" err="1" smtClean="0">
                <a:latin typeface="Arial" charset="0"/>
              </a:rPr>
              <a:t>funkčních</a:t>
            </a:r>
            <a:r>
              <a:rPr lang="en-US" altLang="ja-JP" sz="2000" dirty="0" smtClean="0">
                <a:latin typeface="Arial" charset="0"/>
              </a:rPr>
              <a:t> </a:t>
            </a:r>
            <a:r>
              <a:rPr lang="en-US" altLang="ja-JP" sz="2000" dirty="0" err="1" smtClean="0">
                <a:latin typeface="Arial" charset="0"/>
              </a:rPr>
              <a:t>schopností</a:t>
            </a:r>
            <a:r>
              <a:rPr lang="en-US" altLang="ja-JP" sz="2000" dirty="0" smtClean="0">
                <a:latin typeface="Arial" charset="0"/>
              </a:rPr>
              <a:t> </a:t>
            </a:r>
            <a:r>
              <a:rPr lang="en-US" altLang="ja-JP" sz="2000" dirty="0" err="1" smtClean="0">
                <a:latin typeface="Arial" charset="0"/>
              </a:rPr>
              <a:t>jednotlivců</a:t>
            </a:r>
            <a:r>
              <a:rPr lang="en-US" altLang="ja-JP" sz="2000" dirty="0" smtClean="0">
                <a:latin typeface="Arial" charset="0"/>
              </a:rPr>
              <a:t> se </a:t>
            </a:r>
            <a:r>
              <a:rPr lang="en-US" altLang="ja-JP" sz="2000" dirty="0" err="1" smtClean="0">
                <a:latin typeface="Arial" charset="0"/>
              </a:rPr>
              <a:t>znevýhodněním</a:t>
            </a:r>
            <a:r>
              <a:rPr lang="cs-CZ" sz="1200" dirty="0" smtClean="0"/>
              <a:t> </a:t>
            </a:r>
          </a:p>
          <a:p>
            <a:pPr marL="740092" lvl="1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cs-CZ" sz="1200" dirty="0" smtClean="0"/>
          </a:p>
          <a:p>
            <a:pPr>
              <a:lnSpc>
                <a:spcPct val="90000"/>
              </a:lnSpc>
            </a:pPr>
            <a:r>
              <a:rPr lang="en-US" altLang="ja-JP" sz="2400" b="1" dirty="0" err="1" smtClean="0">
                <a:latin typeface="Arial" charset="0"/>
              </a:rPr>
              <a:t>Čtečka</a:t>
            </a:r>
            <a:r>
              <a:rPr lang="en-US" altLang="ja-JP" sz="2400" b="1" dirty="0" smtClean="0">
                <a:latin typeface="Arial" charset="0"/>
              </a:rPr>
              <a:t> </a:t>
            </a:r>
            <a:r>
              <a:rPr lang="en-US" altLang="ja-JP" sz="2400" b="1" dirty="0" err="1" smtClean="0">
                <a:latin typeface="Arial" charset="0"/>
              </a:rPr>
              <a:t>obrazovky</a:t>
            </a:r>
            <a:r>
              <a:rPr lang="en-US" altLang="ja-JP" sz="2400" dirty="0" smtClean="0">
                <a:latin typeface="Arial" charset="0"/>
              </a:rPr>
              <a:t> - SW, </a:t>
            </a:r>
            <a:r>
              <a:rPr lang="en-US" altLang="ja-JP" sz="2400" dirty="0" err="1" smtClean="0">
                <a:latin typeface="Arial" charset="0"/>
              </a:rPr>
              <a:t>který</a:t>
            </a:r>
            <a:r>
              <a:rPr lang="en-US" altLang="ja-JP" sz="2400" dirty="0" smtClean="0">
                <a:latin typeface="Arial" charset="0"/>
              </a:rPr>
              <a:t> </a:t>
            </a:r>
            <a:r>
              <a:rPr lang="en-US" altLang="ja-JP" sz="2400" dirty="0" err="1" smtClean="0">
                <a:latin typeface="Arial" charset="0"/>
              </a:rPr>
              <a:t>uživateli</a:t>
            </a:r>
            <a:r>
              <a:rPr lang="en-US" altLang="ja-JP" sz="2400" dirty="0" smtClean="0">
                <a:latin typeface="Arial" charset="0"/>
              </a:rPr>
              <a:t> </a:t>
            </a:r>
            <a:r>
              <a:rPr lang="en-US" altLang="ja-JP" sz="2400" dirty="0" err="1" smtClean="0">
                <a:latin typeface="Arial" charset="0"/>
              </a:rPr>
              <a:t>čte</a:t>
            </a:r>
            <a:r>
              <a:rPr lang="en-US" altLang="ja-JP" sz="2400" dirty="0" smtClean="0">
                <a:latin typeface="Arial" charset="0"/>
              </a:rPr>
              <a:t> </a:t>
            </a:r>
            <a:r>
              <a:rPr lang="en-US" altLang="ja-JP" sz="2400" dirty="0" err="1" smtClean="0">
                <a:latin typeface="Arial" charset="0"/>
              </a:rPr>
              <a:t>obsah</a:t>
            </a:r>
            <a:r>
              <a:rPr lang="en-US" altLang="ja-JP" sz="2400" dirty="0" smtClean="0">
                <a:latin typeface="Arial" charset="0"/>
              </a:rPr>
              <a:t> </a:t>
            </a:r>
            <a:r>
              <a:rPr lang="en-US" altLang="ja-JP" sz="2400" dirty="0" err="1" smtClean="0">
                <a:latin typeface="Arial" charset="0"/>
              </a:rPr>
              <a:t>obrazovky</a:t>
            </a:r>
            <a:r>
              <a:rPr lang="en-US" altLang="ja-JP" sz="2400" dirty="0" smtClean="0">
                <a:latin typeface="Arial" charset="0"/>
              </a:rPr>
              <a:t> (</a:t>
            </a:r>
            <a:r>
              <a:rPr lang="en-US" altLang="ja-JP" sz="2400" dirty="0" err="1" smtClean="0">
                <a:latin typeface="Arial" charset="0"/>
              </a:rPr>
              <a:t>i</a:t>
            </a:r>
            <a:r>
              <a:rPr lang="en-US" altLang="ja-JP" sz="2400" dirty="0" smtClean="0">
                <a:latin typeface="Arial" charset="0"/>
              </a:rPr>
              <a:t> </a:t>
            </a:r>
            <a:r>
              <a:rPr lang="en-US" altLang="ja-JP" sz="2400" dirty="0" err="1" smtClean="0">
                <a:latin typeface="Arial" charset="0"/>
              </a:rPr>
              <a:t>v</a:t>
            </a:r>
            <a:r>
              <a:rPr lang="en-US" altLang="ja-JP" sz="2400" dirty="0" smtClean="0">
                <a:latin typeface="Arial" charset="0"/>
              </a:rPr>
              <a:t> </a:t>
            </a:r>
            <a:r>
              <a:rPr lang="en-US" altLang="ja-JP" sz="2400" dirty="0" err="1" smtClean="0">
                <a:latin typeface="Arial" charset="0"/>
              </a:rPr>
              <a:t>grafickém</a:t>
            </a:r>
            <a:r>
              <a:rPr lang="en-US" altLang="ja-JP" sz="2400" dirty="0" smtClean="0">
                <a:latin typeface="Arial" charset="0"/>
              </a:rPr>
              <a:t> </a:t>
            </a:r>
            <a:r>
              <a:rPr lang="en-US" altLang="ja-JP" sz="2400" dirty="0" err="1" smtClean="0">
                <a:latin typeface="Arial" charset="0"/>
              </a:rPr>
              <a:t>rozhraní</a:t>
            </a:r>
            <a:r>
              <a:rPr lang="en-US" altLang="ja-JP" sz="2400" dirty="0" smtClean="0">
                <a:latin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pro </a:t>
            </a:r>
            <a:r>
              <a:rPr lang="en-US" sz="2000" dirty="0" err="1" smtClean="0">
                <a:latin typeface="Arial" charset="0"/>
              </a:rPr>
              <a:t>nevidomé</a:t>
            </a:r>
            <a:r>
              <a:rPr lang="en-US" sz="2000" dirty="0" smtClean="0">
                <a:latin typeface="Arial" charset="0"/>
              </a:rPr>
              <a:t>, </a:t>
            </a:r>
            <a:r>
              <a:rPr lang="en-US" sz="2000" dirty="0" err="1" smtClean="0">
                <a:latin typeface="Arial" charset="0"/>
              </a:rPr>
              <a:t>kteří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nemůžou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nebo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necht</a:t>
            </a:r>
            <a:r>
              <a:rPr lang="en-US" altLang="ja-JP" sz="2000" dirty="0" err="1" smtClean="0">
                <a:latin typeface="Arial" charset="0"/>
              </a:rPr>
              <a:t>ějí</a:t>
            </a:r>
            <a:r>
              <a:rPr lang="en-US" altLang="ja-JP" sz="2000" dirty="0" smtClean="0">
                <a:latin typeface="Arial" charset="0"/>
              </a:rPr>
              <a:t> </a:t>
            </a:r>
            <a:r>
              <a:rPr lang="en-US" altLang="ja-JP" sz="2000" dirty="0" err="1" smtClean="0">
                <a:latin typeface="Arial" charset="0"/>
              </a:rPr>
              <a:t>využívat</a:t>
            </a:r>
            <a:r>
              <a:rPr lang="en-US" altLang="ja-JP" sz="2000" dirty="0" smtClean="0">
                <a:latin typeface="Arial" charset="0"/>
              </a:rPr>
              <a:t> </a:t>
            </a:r>
            <a:r>
              <a:rPr lang="en-US" altLang="ja-JP" sz="2000" dirty="0" err="1" smtClean="0">
                <a:latin typeface="Arial" charset="0"/>
              </a:rPr>
              <a:t>taktilní</a:t>
            </a:r>
            <a:r>
              <a:rPr lang="en-US" altLang="ja-JP" sz="2000" dirty="0" smtClean="0">
                <a:latin typeface="Arial" charset="0"/>
              </a:rPr>
              <a:t> </a:t>
            </a:r>
            <a:r>
              <a:rPr lang="en-US" altLang="ja-JP" sz="2000" dirty="0" err="1" smtClean="0">
                <a:latin typeface="Arial" charset="0"/>
              </a:rPr>
              <a:t>výstup</a:t>
            </a:r>
            <a:r>
              <a:rPr lang="en-US" altLang="ja-JP" sz="2000" dirty="0" smtClean="0">
                <a:latin typeface="Arial" charset="0"/>
              </a:rPr>
              <a:t> (</a:t>
            </a:r>
            <a:r>
              <a:rPr lang="en-US" altLang="ja-JP" sz="2000" dirty="0" err="1" smtClean="0">
                <a:latin typeface="Arial" charset="0"/>
              </a:rPr>
              <a:t>přes</a:t>
            </a:r>
            <a:r>
              <a:rPr lang="en-US" altLang="ja-JP" sz="2000" dirty="0" smtClean="0">
                <a:latin typeface="Arial" charset="0"/>
              </a:rPr>
              <a:t> B. </a:t>
            </a:r>
            <a:r>
              <a:rPr lang="en-US" altLang="ja-JP" sz="2000" dirty="0" err="1" smtClean="0">
                <a:latin typeface="Arial" charset="0"/>
              </a:rPr>
              <a:t>řádek</a:t>
            </a:r>
            <a:r>
              <a:rPr lang="en-US" altLang="ja-JP" sz="2000" dirty="0" smtClean="0">
                <a:latin typeface="Arial" charset="0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US" altLang="ja-JP" sz="1800" dirty="0" smtClean="0">
                <a:latin typeface="Arial" charset="0"/>
              </a:rPr>
              <a:t>Windows Eyes, JAWS </a:t>
            </a:r>
            <a:r>
              <a:rPr lang="en-US" altLang="ja-JP" sz="1800" dirty="0" err="1" smtClean="0">
                <a:latin typeface="Arial" charset="0"/>
              </a:rPr>
              <a:t>apod</a:t>
            </a:r>
            <a:r>
              <a:rPr lang="en-US" altLang="ja-JP" sz="1800" dirty="0" smtClean="0"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ja-JP" sz="2400" b="1" dirty="0" err="1" smtClean="0">
                <a:latin typeface="Arial" charset="0"/>
              </a:rPr>
              <a:t>Uživatelský</a:t>
            </a:r>
            <a:r>
              <a:rPr lang="en-US" altLang="ja-JP" sz="2400" b="1" dirty="0" smtClean="0">
                <a:latin typeface="Arial" charset="0"/>
              </a:rPr>
              <a:t> agent </a:t>
            </a:r>
            <a:r>
              <a:rPr lang="en-US" altLang="ja-JP" sz="2400" dirty="0" smtClean="0">
                <a:latin typeface="Arial" charset="0"/>
              </a:rPr>
              <a:t>(User agent) - SW </a:t>
            </a:r>
            <a:r>
              <a:rPr lang="en-US" altLang="ja-JP" sz="2400" dirty="0" err="1" smtClean="0">
                <a:latin typeface="Arial" charset="0"/>
              </a:rPr>
              <a:t>ke</a:t>
            </a:r>
            <a:r>
              <a:rPr lang="en-US" altLang="ja-JP" sz="2400" dirty="0" smtClean="0">
                <a:latin typeface="Arial" charset="0"/>
              </a:rPr>
              <a:t> </a:t>
            </a:r>
            <a:r>
              <a:rPr lang="en-US" altLang="ja-JP" sz="2400" dirty="0" err="1" smtClean="0">
                <a:latin typeface="Arial" charset="0"/>
              </a:rPr>
              <a:t>zpřístupňování</a:t>
            </a:r>
            <a:r>
              <a:rPr lang="en-US" altLang="ja-JP" sz="2400" dirty="0" smtClean="0">
                <a:latin typeface="Arial" charset="0"/>
              </a:rPr>
              <a:t> </a:t>
            </a:r>
            <a:r>
              <a:rPr lang="en-US" altLang="ja-JP" sz="2400" dirty="0" err="1" smtClean="0">
                <a:latin typeface="Arial" charset="0"/>
              </a:rPr>
              <a:t>obsahu</a:t>
            </a:r>
            <a:r>
              <a:rPr lang="en-US" altLang="ja-JP" sz="2400" dirty="0" smtClean="0">
                <a:latin typeface="Arial" charset="0"/>
              </a:rPr>
              <a:t> </a:t>
            </a:r>
            <a:r>
              <a:rPr lang="en-US" altLang="ja-JP" sz="2400" dirty="0" err="1" smtClean="0">
                <a:latin typeface="Arial" charset="0"/>
              </a:rPr>
              <a:t>webu</a:t>
            </a:r>
            <a:r>
              <a:rPr lang="en-US" altLang="ja-JP" sz="2400" dirty="0" smtClean="0">
                <a:latin typeface="Arial" charset="0"/>
              </a:rPr>
              <a:t>; </a:t>
            </a:r>
            <a:r>
              <a:rPr lang="en-US" altLang="ja-JP" sz="2400" dirty="0" err="1" smtClean="0">
                <a:latin typeface="Arial" charset="0"/>
              </a:rPr>
              <a:t>někdy</a:t>
            </a:r>
            <a:r>
              <a:rPr lang="en-US" altLang="ja-JP" sz="2400" dirty="0" smtClean="0">
                <a:latin typeface="Arial" charset="0"/>
              </a:rPr>
              <a:t> se mu </a:t>
            </a:r>
            <a:r>
              <a:rPr lang="en-US" altLang="ja-JP" sz="2400" dirty="0" err="1" smtClean="0">
                <a:latin typeface="Arial" charset="0"/>
              </a:rPr>
              <a:t>také</a:t>
            </a:r>
            <a:r>
              <a:rPr lang="en-US" altLang="ja-JP" sz="2400" dirty="0" smtClean="0">
                <a:latin typeface="Arial" charset="0"/>
              </a:rPr>
              <a:t> </a:t>
            </a:r>
            <a:r>
              <a:rPr lang="en-US" altLang="ja-JP" sz="2400" dirty="0" err="1" smtClean="0">
                <a:latin typeface="Arial" charset="0"/>
              </a:rPr>
              <a:t>říká</a:t>
            </a:r>
            <a:r>
              <a:rPr lang="en-US" altLang="ja-JP" sz="2400" dirty="0" smtClean="0">
                <a:latin typeface="Arial" charset="0"/>
              </a:rPr>
              <a:t> </a:t>
            </a:r>
            <a:r>
              <a:rPr lang="en-US" altLang="ja-JP" sz="2400" dirty="0" err="1" smtClean="0">
                <a:latin typeface="Arial" charset="0"/>
              </a:rPr>
              <a:t>klientská</a:t>
            </a:r>
            <a:r>
              <a:rPr lang="en-US" altLang="ja-JP" sz="2400" dirty="0" smtClean="0">
                <a:latin typeface="Arial" charset="0"/>
              </a:rPr>
              <a:t> </a:t>
            </a:r>
            <a:r>
              <a:rPr lang="en-US" altLang="ja-JP" sz="2400" dirty="0" err="1" smtClean="0">
                <a:latin typeface="Arial" charset="0"/>
              </a:rPr>
              <a:t>aplikace</a:t>
            </a:r>
            <a:endParaRPr lang="en-US" altLang="ja-JP" sz="2400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latin typeface="Arial" charset="0"/>
              </a:rPr>
              <a:t>Např</a:t>
            </a:r>
            <a:r>
              <a:rPr lang="en-US" sz="2000" dirty="0" smtClean="0">
                <a:latin typeface="Arial" charset="0"/>
              </a:rPr>
              <a:t>. (</a:t>
            </a:r>
            <a:r>
              <a:rPr lang="en-US" sz="2000" dirty="0" err="1" smtClean="0">
                <a:latin typeface="Arial" charset="0"/>
              </a:rPr>
              <a:t>textové</a:t>
            </a:r>
            <a:r>
              <a:rPr lang="en-US" sz="2000" dirty="0" smtClean="0">
                <a:latin typeface="Arial" charset="0"/>
              </a:rPr>
              <a:t>, </a:t>
            </a:r>
            <a:r>
              <a:rPr lang="en-US" sz="2000" dirty="0" err="1" smtClean="0">
                <a:latin typeface="Arial" charset="0"/>
              </a:rPr>
              <a:t>hlasové</a:t>
            </a:r>
            <a:r>
              <a:rPr lang="en-US" sz="2000" dirty="0" smtClean="0">
                <a:latin typeface="Arial" charset="0"/>
              </a:rPr>
              <a:t>) </a:t>
            </a:r>
            <a:r>
              <a:rPr lang="en-US" sz="2000" dirty="0" err="1" smtClean="0">
                <a:latin typeface="Arial" charset="0"/>
              </a:rPr>
              <a:t>prohlížeče</a:t>
            </a:r>
            <a:r>
              <a:rPr lang="en-US" sz="2000" dirty="0" smtClean="0">
                <a:latin typeface="Arial" charset="0"/>
              </a:rPr>
              <a:t>, plug-</a:t>
            </a:r>
            <a:r>
              <a:rPr lang="en-US" sz="2000" dirty="0" err="1" smtClean="0">
                <a:latin typeface="Arial" charset="0"/>
              </a:rPr>
              <a:t>iny</a:t>
            </a:r>
            <a:r>
              <a:rPr lang="en-US" sz="2000" dirty="0" smtClean="0">
                <a:latin typeface="Arial" charset="0"/>
              </a:rPr>
              <a:t>, </a:t>
            </a:r>
            <a:r>
              <a:rPr lang="en-US" sz="2000" dirty="0" err="1" smtClean="0">
                <a:latin typeface="Arial" charset="0"/>
              </a:rPr>
              <a:t>zv</a:t>
            </a:r>
            <a:r>
              <a:rPr lang="en-US" altLang="ja-JP" sz="2000" dirty="0" err="1" smtClean="0">
                <a:latin typeface="Arial" charset="0"/>
              </a:rPr>
              <a:t>ětšovače</a:t>
            </a:r>
            <a:r>
              <a:rPr lang="en-US" altLang="ja-JP" sz="2000" dirty="0" smtClean="0">
                <a:latin typeface="Arial" charset="0"/>
              </a:rPr>
              <a:t> </a:t>
            </a:r>
            <a:r>
              <a:rPr lang="en-US" altLang="ja-JP" sz="2000" dirty="0" err="1" smtClean="0">
                <a:latin typeface="Arial" charset="0"/>
              </a:rPr>
              <a:t>obrazovek</a:t>
            </a:r>
            <a:r>
              <a:rPr lang="en-US" altLang="ja-JP" sz="2000" dirty="0" smtClean="0">
                <a:latin typeface="Arial" charset="0"/>
              </a:rPr>
              <a:t> (screen magnifiers), SW </a:t>
            </a:r>
            <a:r>
              <a:rPr lang="en-US" altLang="ja-JP" sz="2000" dirty="0" err="1" smtClean="0">
                <a:latin typeface="Arial" charset="0"/>
              </a:rPr>
              <a:t>hlasového</a:t>
            </a:r>
            <a:r>
              <a:rPr lang="en-US" altLang="ja-JP" sz="2000" dirty="0" smtClean="0">
                <a:latin typeface="Arial" charset="0"/>
              </a:rPr>
              <a:t> </a:t>
            </a:r>
            <a:r>
              <a:rPr lang="en-US" altLang="ja-JP" sz="2000" dirty="0" err="1" smtClean="0">
                <a:latin typeface="Arial" charset="0"/>
              </a:rPr>
              <a:t>rozlišení</a:t>
            </a:r>
            <a:r>
              <a:rPr lang="en-US" altLang="ja-JP" sz="2000" dirty="0" smtClean="0">
                <a:latin typeface="Arial" charset="0"/>
              </a:rPr>
              <a:t> (voice -recognition system)</a:t>
            </a:r>
            <a:r>
              <a:rPr lang="en-US" sz="2000" dirty="0" smtClean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ja-JP" sz="2400" b="1" dirty="0" err="1" smtClean="0">
                <a:latin typeface="Arial" charset="0"/>
              </a:rPr>
              <a:t>Validace</a:t>
            </a:r>
            <a:r>
              <a:rPr lang="en-US" altLang="ja-JP" sz="2400" dirty="0" smtClean="0">
                <a:latin typeface="Arial" charset="0"/>
              </a:rPr>
              <a:t> - </a:t>
            </a:r>
            <a:r>
              <a:rPr lang="en-US" altLang="ja-JP" sz="2400" dirty="0" err="1" smtClean="0">
                <a:latin typeface="Arial" charset="0"/>
              </a:rPr>
              <a:t>v</a:t>
            </a:r>
            <a:r>
              <a:rPr lang="en-US" altLang="ja-JP" sz="2400" dirty="0" smtClean="0">
                <a:latin typeface="Arial" charset="0"/>
              </a:rPr>
              <a:t> </a:t>
            </a:r>
            <a:r>
              <a:rPr lang="en-US" altLang="ja-JP" sz="2400" dirty="0" err="1" smtClean="0">
                <a:latin typeface="Arial" charset="0"/>
              </a:rPr>
              <a:t>oblasti</a:t>
            </a:r>
            <a:r>
              <a:rPr lang="en-US" altLang="ja-JP" sz="2400" dirty="0" smtClean="0">
                <a:latin typeface="Arial" charset="0"/>
              </a:rPr>
              <a:t> </a:t>
            </a:r>
            <a:r>
              <a:rPr lang="en-US" altLang="ja-JP" sz="2400" dirty="0" err="1" smtClean="0">
                <a:latin typeface="Arial" charset="0"/>
              </a:rPr>
              <a:t>designu</a:t>
            </a:r>
            <a:r>
              <a:rPr lang="en-US" altLang="ja-JP" sz="2400" dirty="0" smtClean="0">
                <a:latin typeface="Arial" charset="0"/>
              </a:rPr>
              <a:t> </a:t>
            </a:r>
            <a:r>
              <a:rPr lang="en-US" altLang="ja-JP" sz="2400" dirty="0" err="1" smtClean="0">
                <a:latin typeface="Arial" charset="0"/>
              </a:rPr>
              <a:t>webu</a:t>
            </a:r>
            <a:r>
              <a:rPr lang="en-US" altLang="ja-JP" sz="2400" dirty="0" smtClean="0">
                <a:latin typeface="Arial" charset="0"/>
              </a:rPr>
              <a:t> </a:t>
            </a:r>
            <a:r>
              <a:rPr lang="en-US" altLang="ja-JP" sz="2400" dirty="0" err="1" smtClean="0">
                <a:latin typeface="Arial" charset="0"/>
              </a:rPr>
              <a:t>jde</a:t>
            </a:r>
            <a:r>
              <a:rPr lang="en-US" altLang="ja-JP" sz="2400" dirty="0" smtClean="0">
                <a:latin typeface="Arial" charset="0"/>
              </a:rPr>
              <a:t> </a:t>
            </a:r>
            <a:r>
              <a:rPr lang="en-US" altLang="ja-JP" sz="2400" dirty="0" err="1" smtClean="0">
                <a:latin typeface="Arial" charset="0"/>
              </a:rPr>
              <a:t>o</a:t>
            </a:r>
            <a:r>
              <a:rPr lang="en-US" altLang="ja-JP" sz="2400" dirty="0" smtClean="0">
                <a:latin typeface="Arial" charset="0"/>
              </a:rPr>
              <a:t> </a:t>
            </a:r>
            <a:r>
              <a:rPr lang="en-US" altLang="ja-JP" sz="2400" dirty="0" err="1" smtClean="0">
                <a:latin typeface="Arial" charset="0"/>
              </a:rPr>
              <a:t>kontrolu</a:t>
            </a:r>
            <a:r>
              <a:rPr lang="en-US" altLang="ja-JP" sz="2400" dirty="0" smtClean="0">
                <a:latin typeface="Arial" charset="0"/>
              </a:rPr>
              <a:t> </a:t>
            </a:r>
            <a:r>
              <a:rPr lang="en-US" altLang="ja-JP" sz="2400" dirty="0" err="1" smtClean="0">
                <a:latin typeface="Arial" charset="0"/>
              </a:rPr>
              <a:t>zdrojového</a:t>
            </a:r>
            <a:r>
              <a:rPr lang="en-US" altLang="ja-JP" sz="2400" dirty="0" smtClean="0">
                <a:latin typeface="Arial" charset="0"/>
              </a:rPr>
              <a:t> </a:t>
            </a:r>
            <a:r>
              <a:rPr lang="en-US" altLang="ja-JP" sz="2400" dirty="0" err="1" smtClean="0">
                <a:latin typeface="Arial" charset="0"/>
              </a:rPr>
              <a:t>kódu</a:t>
            </a:r>
            <a:endParaRPr lang="en-US" altLang="ja-JP" sz="2400" dirty="0" smtClean="0">
              <a:latin typeface="Arial" charset="0"/>
            </a:endParaRP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224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Kategorizace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znevýhodněných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uživatelů</a:t>
            </a:r>
            <a:endParaRPr lang="en-US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648200"/>
          </a:xfrm>
        </p:spPr>
        <p:txBody>
          <a:bodyPr>
            <a:normAutofit fontScale="85000" lnSpcReduction="10000"/>
          </a:bodyPr>
          <a:lstStyle/>
          <a:p>
            <a:r>
              <a:rPr lang="cs-CZ" sz="29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Zdravotn</a:t>
            </a:r>
            <a:r>
              <a:rPr lang="en-US" altLang="ja-JP" sz="21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ě</a:t>
            </a:r>
            <a:r>
              <a:rPr lang="en-US" altLang="ja-JP" sz="21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altLang="ja-JP" sz="21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znevýhodnění</a:t>
            </a:r>
            <a:r>
              <a:rPr lang="en-US" altLang="ja-JP" sz="21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altLang="ja-JP" sz="21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uživatelé</a:t>
            </a:r>
            <a:r>
              <a:rPr lang="en-US" altLang="ja-JP" sz="2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:</a:t>
            </a:r>
            <a:endParaRPr lang="en-US" altLang="ja-JP" sz="2100" b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a:endParaRPr>
          </a:p>
          <a:p>
            <a:pPr lvl="1"/>
            <a:r>
              <a:rPr lang="en-US" b="1" dirty="0" err="1" smtClean="0">
                <a:latin typeface="Arial" charset="0"/>
              </a:rPr>
              <a:t>telesn</a:t>
            </a:r>
            <a:r>
              <a:rPr lang="en-US" altLang="ja-JP" b="1" dirty="0" err="1" smtClean="0">
                <a:latin typeface="Arial" charset="0"/>
              </a:rPr>
              <a:t>ě</a:t>
            </a:r>
            <a:r>
              <a:rPr lang="en-US" altLang="ja-JP" b="1" dirty="0" smtClean="0">
                <a:latin typeface="Arial" charset="0"/>
              </a:rPr>
              <a:t>, </a:t>
            </a:r>
            <a:r>
              <a:rPr lang="en-US" altLang="ja-JP" b="1" dirty="0" err="1" smtClean="0">
                <a:latin typeface="Arial" charset="0"/>
              </a:rPr>
              <a:t>smyslově</a:t>
            </a:r>
            <a:r>
              <a:rPr lang="en-US" altLang="ja-JP" b="1" dirty="0" smtClean="0">
                <a:latin typeface="Arial" charset="0"/>
              </a:rPr>
              <a:t>, </a:t>
            </a:r>
            <a:r>
              <a:rPr lang="en-US" altLang="ja-JP" b="1" dirty="0" err="1" smtClean="0">
                <a:latin typeface="Arial" charset="0"/>
              </a:rPr>
              <a:t>kognitivně</a:t>
            </a:r>
            <a:endParaRPr lang="en-US" altLang="ja-JP" b="1" dirty="0" smtClean="0">
              <a:latin typeface="Arial" charset="0"/>
            </a:endParaRPr>
          </a:p>
          <a:p>
            <a:pPr lvl="2"/>
            <a:r>
              <a:rPr lang="en-US" altLang="ja-JP" b="1" dirty="0" err="1" smtClean="0">
                <a:latin typeface="Arial" charset="0"/>
              </a:rPr>
              <a:t>smyslově</a:t>
            </a:r>
            <a:r>
              <a:rPr lang="en-US" altLang="ja-JP" dirty="0" smtClean="0">
                <a:latin typeface="Arial" charset="0"/>
              </a:rPr>
              <a:t> - </a:t>
            </a:r>
            <a:r>
              <a:rPr lang="en-US" altLang="ja-JP" dirty="0" err="1" smtClean="0">
                <a:latin typeface="Arial" charset="0"/>
              </a:rPr>
              <a:t>zrak</a:t>
            </a:r>
            <a:r>
              <a:rPr lang="en-US" altLang="ja-JP" dirty="0" smtClean="0">
                <a:latin typeface="Arial" charset="0"/>
              </a:rPr>
              <a:t>, </a:t>
            </a:r>
            <a:r>
              <a:rPr lang="en-US" altLang="ja-JP" dirty="0" err="1" smtClean="0">
                <a:latin typeface="Arial" charset="0"/>
              </a:rPr>
              <a:t>sluch</a:t>
            </a:r>
            <a:r>
              <a:rPr lang="en-US" altLang="ja-JP" dirty="0" smtClean="0">
                <a:latin typeface="Arial" charset="0"/>
              </a:rPr>
              <a:t>, </a:t>
            </a:r>
            <a:r>
              <a:rPr lang="en-US" altLang="ja-JP" dirty="0" err="1" smtClean="0">
                <a:latin typeface="Arial" charset="0"/>
              </a:rPr>
              <a:t>řeč</a:t>
            </a:r>
            <a:r>
              <a:rPr lang="en-US" altLang="ja-JP" dirty="0" smtClean="0">
                <a:latin typeface="Arial" charset="0"/>
              </a:rPr>
              <a:t> (</a:t>
            </a:r>
            <a:r>
              <a:rPr lang="en-US" altLang="ja-JP" dirty="0" err="1" smtClean="0">
                <a:latin typeface="Arial" charset="0"/>
              </a:rPr>
              <a:t>slabozrakost</a:t>
            </a:r>
            <a:r>
              <a:rPr lang="en-US" altLang="ja-JP" dirty="0" smtClean="0">
                <a:latin typeface="Arial" charset="0"/>
              </a:rPr>
              <a:t>, </a:t>
            </a:r>
            <a:r>
              <a:rPr lang="en-US" altLang="ja-JP" dirty="0" err="1" smtClean="0">
                <a:latin typeface="Arial" charset="0"/>
              </a:rPr>
              <a:t>zvyšky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zraku</a:t>
            </a:r>
            <a:r>
              <a:rPr lang="en-US" altLang="ja-JP" dirty="0" smtClean="0">
                <a:latin typeface="Arial" charset="0"/>
              </a:rPr>
              <a:t>, </a:t>
            </a:r>
            <a:r>
              <a:rPr lang="en-US" altLang="ja-JP" dirty="0" err="1" smtClean="0">
                <a:latin typeface="Arial" charset="0"/>
              </a:rPr>
              <a:t>nevidomost</a:t>
            </a:r>
            <a:r>
              <a:rPr lang="en-US" altLang="ja-JP" dirty="0" smtClean="0">
                <a:latin typeface="Arial" charset="0"/>
              </a:rPr>
              <a:t>; </a:t>
            </a:r>
            <a:r>
              <a:rPr lang="en-US" altLang="ja-JP" dirty="0" err="1" smtClean="0">
                <a:latin typeface="Arial" charset="0"/>
              </a:rPr>
              <a:t>nedoslýchavost</a:t>
            </a:r>
            <a:r>
              <a:rPr lang="en-US" altLang="ja-JP" dirty="0" smtClean="0">
                <a:latin typeface="Arial" charset="0"/>
              </a:rPr>
              <a:t>, </a:t>
            </a:r>
            <a:r>
              <a:rPr lang="en-US" altLang="ja-JP" dirty="0" err="1" smtClean="0">
                <a:latin typeface="Arial" charset="0"/>
              </a:rPr>
              <a:t>hluchota</a:t>
            </a:r>
            <a:r>
              <a:rPr lang="en-US" altLang="ja-JP" dirty="0" smtClean="0">
                <a:latin typeface="Arial" charset="0"/>
              </a:rPr>
              <a:t>; </a:t>
            </a:r>
            <a:r>
              <a:rPr lang="en-US" altLang="ja-JP" dirty="0" err="1" smtClean="0">
                <a:latin typeface="Arial" charset="0"/>
              </a:rPr>
              <a:t>různé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vady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řeči</a:t>
            </a:r>
            <a:r>
              <a:rPr lang="en-US" altLang="ja-JP" dirty="0" smtClean="0">
                <a:latin typeface="Arial" charset="0"/>
              </a:rPr>
              <a:t> - </a:t>
            </a:r>
            <a:r>
              <a:rPr lang="en-US" altLang="ja-JP" dirty="0" err="1" smtClean="0">
                <a:latin typeface="Arial" charset="0"/>
              </a:rPr>
              <a:t>následkem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poškození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sluchu</a:t>
            </a:r>
            <a:r>
              <a:rPr lang="en-US" altLang="ja-JP" dirty="0" smtClean="0">
                <a:latin typeface="Arial" charset="0"/>
              </a:rPr>
              <a:t>, </a:t>
            </a:r>
            <a:r>
              <a:rPr lang="en-US" altLang="ja-JP" dirty="0" err="1" smtClean="0">
                <a:latin typeface="Arial" charset="0"/>
              </a:rPr>
              <a:t>nervového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systému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apod</a:t>
            </a:r>
            <a:r>
              <a:rPr lang="en-US" altLang="ja-JP" dirty="0" smtClean="0">
                <a:latin typeface="Arial" charset="0"/>
              </a:rPr>
              <a:t>.)</a:t>
            </a:r>
          </a:p>
          <a:p>
            <a:pPr lvl="2"/>
            <a:r>
              <a:rPr lang="en-US" altLang="ja-JP" b="1" dirty="0" err="1" smtClean="0">
                <a:latin typeface="Arial" charset="0"/>
              </a:rPr>
              <a:t>kognitivně</a:t>
            </a:r>
            <a:r>
              <a:rPr lang="en-US" altLang="ja-JP" dirty="0" smtClean="0">
                <a:latin typeface="Arial" charset="0"/>
              </a:rPr>
              <a:t> - </a:t>
            </a:r>
            <a:r>
              <a:rPr lang="en-US" altLang="ja-JP" dirty="0" err="1" smtClean="0">
                <a:latin typeface="Arial" charset="0"/>
              </a:rPr>
              <a:t>poruchy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učení</a:t>
            </a:r>
            <a:r>
              <a:rPr lang="en-US" altLang="ja-JP" dirty="0" smtClean="0">
                <a:latin typeface="Arial" charset="0"/>
              </a:rPr>
              <a:t>, </a:t>
            </a:r>
            <a:r>
              <a:rPr lang="en-US" altLang="ja-JP" dirty="0" err="1" smtClean="0">
                <a:latin typeface="Arial" charset="0"/>
              </a:rPr>
              <a:t>soustředění</a:t>
            </a:r>
            <a:r>
              <a:rPr lang="en-US" altLang="ja-JP" dirty="0" smtClean="0">
                <a:latin typeface="Arial" charset="0"/>
              </a:rPr>
              <a:t> se, </a:t>
            </a:r>
            <a:r>
              <a:rPr lang="en-US" altLang="ja-JP" dirty="0" err="1" smtClean="0">
                <a:latin typeface="Arial" charset="0"/>
              </a:rPr>
              <a:t>vývojové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poruchy</a:t>
            </a:r>
            <a:r>
              <a:rPr lang="en-US" altLang="ja-JP" dirty="0" smtClean="0">
                <a:latin typeface="Arial" charset="0"/>
              </a:rPr>
              <a:t> (</a:t>
            </a:r>
            <a:r>
              <a:rPr lang="en-US" altLang="ja-JP" dirty="0" err="1" smtClean="0">
                <a:latin typeface="Arial" charset="0"/>
              </a:rPr>
              <a:t>např</a:t>
            </a:r>
            <a:r>
              <a:rPr lang="en-US" altLang="ja-JP" dirty="0" smtClean="0">
                <a:latin typeface="Arial" charset="0"/>
              </a:rPr>
              <a:t>. </a:t>
            </a:r>
            <a:r>
              <a:rPr lang="en-US" altLang="ja-JP" dirty="0" err="1" smtClean="0">
                <a:latin typeface="Arial" charset="0"/>
              </a:rPr>
              <a:t>Downův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syndrom</a:t>
            </a:r>
            <a:r>
              <a:rPr lang="en-US" altLang="ja-JP" dirty="0" smtClean="0">
                <a:latin typeface="Arial" charset="0"/>
              </a:rPr>
              <a:t>), </a:t>
            </a:r>
            <a:r>
              <a:rPr lang="en-US" altLang="ja-JP" dirty="0" err="1" smtClean="0">
                <a:latin typeface="Arial" charset="0"/>
              </a:rPr>
              <a:t>problémy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s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pamětí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apod</a:t>
            </a:r>
            <a:r>
              <a:rPr lang="en-US" altLang="ja-JP" dirty="0" smtClean="0">
                <a:latin typeface="Arial" charset="0"/>
              </a:rPr>
              <a:t>.</a:t>
            </a:r>
          </a:p>
          <a:p>
            <a:pPr lvl="2"/>
            <a:r>
              <a:rPr lang="en-US" b="1" dirty="0" err="1" smtClean="0">
                <a:latin typeface="Arial" charset="0"/>
              </a:rPr>
              <a:t>telesn</a:t>
            </a:r>
            <a:r>
              <a:rPr lang="en-US" altLang="ja-JP" b="1" dirty="0" err="1" smtClean="0">
                <a:latin typeface="Arial" charset="0"/>
              </a:rPr>
              <a:t>ě</a:t>
            </a:r>
            <a:r>
              <a:rPr lang="en-US" altLang="ja-JP" dirty="0" smtClean="0">
                <a:latin typeface="Arial" charset="0"/>
              </a:rPr>
              <a:t> - </a:t>
            </a:r>
            <a:r>
              <a:rPr lang="en-US" altLang="ja-JP" dirty="0" err="1" smtClean="0">
                <a:latin typeface="Arial" charset="0"/>
              </a:rPr>
              <a:t>částečně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mobilní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nebo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imobilní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uživatelé</a:t>
            </a:r>
            <a:endParaRPr lang="en-US" dirty="0" smtClean="0"/>
          </a:p>
          <a:p>
            <a:pPr>
              <a:buFont typeface="Wingdings" charset="2"/>
              <a:buChar char="§"/>
            </a:pPr>
            <a:endParaRPr lang="cs-CZ" sz="3368" b="1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800600" y="1600200"/>
            <a:ext cx="381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+mn-lt"/>
              </a:rPr>
              <a:t>Dočasn</a:t>
            </a:r>
            <a:r>
              <a:rPr lang="en-US" altLang="ja-JP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+mn-lt"/>
              </a:rPr>
              <a:t>ě</a:t>
            </a:r>
            <a:r>
              <a:rPr lang="en-US" altLang="ja-JP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en-US" altLang="ja-JP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+mn-lt"/>
              </a:rPr>
              <a:t>znevýhodnění</a:t>
            </a:r>
            <a:r>
              <a:rPr lang="en-US" altLang="ja-JP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en-US" altLang="ja-JP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+mn-lt"/>
              </a:rPr>
              <a:t>uživatelé</a:t>
            </a:r>
            <a:endParaRPr lang="en-US" altLang="ja-JP" b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+mn-lt"/>
            </a:endParaRPr>
          </a:p>
          <a:p>
            <a:endParaRPr lang="en-US" altLang="ja-JP" b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+mn-lt"/>
            </a:endParaRPr>
          </a:p>
          <a:p>
            <a:r>
              <a:rPr lang="en-US" altLang="ja-JP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+mn-lt"/>
              </a:rPr>
              <a:t>Uživatelé</a:t>
            </a:r>
            <a:r>
              <a:rPr lang="en-US" altLang="ja-JP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+mn-lt"/>
              </a:rPr>
              <a:t> - </a:t>
            </a:r>
            <a:r>
              <a:rPr lang="en-US" altLang="ja-JP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+mn-lt"/>
              </a:rPr>
              <a:t>zobrazovací</a:t>
            </a:r>
            <a:r>
              <a:rPr lang="en-US" altLang="ja-JP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en-US" altLang="ja-JP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+mn-lt"/>
              </a:rPr>
              <a:t>potíže</a:t>
            </a:r>
            <a:r>
              <a:rPr lang="en-US" altLang="ja-JP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+mn-lt"/>
              </a:rPr>
              <a:t>:</a:t>
            </a:r>
            <a:endParaRPr lang="en-US" altLang="ja-JP" b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+mn-lt"/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en-US" altLang="ja-JP" sz="2000" dirty="0" err="1" smtClean="0"/>
              <a:t>monochromatický</a:t>
            </a:r>
            <a:r>
              <a:rPr lang="en-US" altLang="ja-JP" sz="2000" dirty="0" smtClean="0"/>
              <a:t> monitor, </a:t>
            </a:r>
            <a:r>
              <a:rPr lang="en-US" altLang="ja-JP" sz="2000" dirty="0" err="1" smtClean="0"/>
              <a:t>řečový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syntetizátor</a:t>
            </a:r>
            <a:r>
              <a:rPr lang="en-US" altLang="ja-JP" sz="2000" dirty="0" smtClean="0"/>
              <a:t>, </a:t>
            </a:r>
            <a:r>
              <a:rPr lang="en-US" altLang="ja-JP" sz="2000" dirty="0" err="1" smtClean="0"/>
              <a:t>bez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myšky</a:t>
            </a:r>
            <a:r>
              <a:rPr lang="en-US" altLang="ja-JP" sz="2000" dirty="0" smtClean="0"/>
              <a:t>, </a:t>
            </a:r>
            <a:r>
              <a:rPr lang="en-US" altLang="ja-JP" sz="2000" dirty="0" err="1" smtClean="0"/>
              <a:t>klávesnice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apod</a:t>
            </a:r>
            <a:r>
              <a:rPr lang="en-US" altLang="ja-JP" sz="2000" dirty="0" smtClean="0"/>
              <a:t>.</a:t>
            </a:r>
          </a:p>
          <a:p>
            <a:pPr marL="342900" indent="-342900">
              <a:buFont typeface="Arial"/>
              <a:buChar char="•"/>
            </a:pPr>
            <a:endParaRPr lang="en-US" altLang="ja-JP" sz="2000" dirty="0" smtClean="0"/>
          </a:p>
          <a:p>
            <a:r>
              <a:rPr lang="en-US" altLang="ja-JP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+mn-lt"/>
              </a:rPr>
              <a:t>Roboti</a:t>
            </a:r>
            <a:r>
              <a:rPr lang="en-US" altLang="ja-JP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en-US" altLang="ja-JP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+mn-lt"/>
              </a:rPr>
              <a:t>vyhledávacích</a:t>
            </a:r>
            <a:r>
              <a:rPr lang="en-US" altLang="ja-JP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en-US" altLang="ja-JP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+mn-lt"/>
              </a:rPr>
              <a:t>nástrojů</a:t>
            </a:r>
            <a:r>
              <a:rPr lang="en-US" altLang="ja-JP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en-US" altLang="ja-JP" sz="2000" dirty="0" smtClean="0"/>
              <a:t>(</a:t>
            </a:r>
            <a:r>
              <a:rPr lang="en-US" altLang="ja-JP" sz="2000" dirty="0" err="1" smtClean="0"/>
              <a:t>angl</a:t>
            </a:r>
            <a:r>
              <a:rPr lang="en-US" altLang="ja-JP" sz="2000" dirty="0" smtClean="0"/>
              <a:t>. web crawlers, spiders)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altLang="ja-JP" sz="2000" dirty="0" err="1" smtClean="0"/>
              <a:t>potřebný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validný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zdrojový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kód</a:t>
            </a:r>
            <a:r>
              <a:rPr lang="en-US" altLang="ja-JP" sz="2000" dirty="0" smtClean="0"/>
              <a:t>!</a:t>
            </a:r>
          </a:p>
          <a:p>
            <a:endParaRPr lang="en-US" sz="2000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Situace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ve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</a:t>
            </a:r>
            <a:r>
              <a:rPr lang="en-US" dirty="0" err="1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sv</a:t>
            </a:r>
            <a:r>
              <a:rPr lang="en-US" altLang="ja-JP" dirty="0" err="1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ětě</a:t>
            </a:r>
            <a:r>
              <a:rPr lang="en-US" altLang="ja-JP" dirty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, EU, ČR</a:t>
            </a:r>
            <a:endParaRPr lang="en-US" dirty="0">
              <a:solidFill>
                <a:schemeClr val="tx2">
                  <a:satMod val="20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6482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Wingdings" charset="2"/>
              <a:buChar char="§"/>
            </a:pPr>
            <a:r>
              <a:rPr lang="en-US" sz="1800" dirty="0" err="1" smtClean="0">
                <a:latin typeface="Arial" charset="0"/>
              </a:rPr>
              <a:t>nejznám</a:t>
            </a:r>
            <a:r>
              <a:rPr lang="en-US" altLang="ja-JP" sz="1800" dirty="0" err="1" smtClean="0">
                <a:latin typeface="Arial" charset="0"/>
              </a:rPr>
              <a:t>ější</a:t>
            </a:r>
            <a:r>
              <a:rPr lang="en-US" altLang="ja-JP" sz="1800" dirty="0" smtClean="0">
                <a:latin typeface="Arial" charset="0"/>
              </a:rPr>
              <a:t> </a:t>
            </a:r>
            <a:r>
              <a:rPr lang="en-US" altLang="ja-JP" sz="1800" dirty="0" err="1" smtClean="0">
                <a:latin typeface="Arial" charset="0"/>
              </a:rPr>
              <a:t>propagátor</a:t>
            </a:r>
            <a:r>
              <a:rPr lang="en-US" altLang="ja-JP" sz="1800" dirty="0" smtClean="0">
                <a:latin typeface="Arial" charset="0"/>
              </a:rPr>
              <a:t> WA: </a:t>
            </a:r>
            <a:r>
              <a:rPr lang="en-US" altLang="ja-JP" sz="1800" b="1" dirty="0" smtClean="0">
                <a:latin typeface="Arial" charset="0"/>
              </a:rPr>
              <a:t>USA (1998) </a:t>
            </a:r>
            <a:r>
              <a:rPr lang="en-US" altLang="ja-JP" sz="1800" dirty="0" smtClean="0">
                <a:latin typeface="Arial" charset="0"/>
              </a:rPr>
              <a:t>- </a:t>
            </a:r>
            <a:r>
              <a:rPr lang="en-US" altLang="ja-JP" sz="1800" dirty="0" err="1" smtClean="0">
                <a:latin typeface="Arial" charset="0"/>
              </a:rPr>
              <a:t>změna</a:t>
            </a:r>
            <a:r>
              <a:rPr lang="en-US" altLang="ja-JP" sz="1800" dirty="0" smtClean="0">
                <a:latin typeface="Arial" charset="0"/>
              </a:rPr>
              <a:t> “Rehabilitation Act” z</a:t>
            </a:r>
            <a:r>
              <a:rPr lang="en-US" altLang="ja-JP" sz="1800" dirty="0">
                <a:latin typeface="Arial" charset="0"/>
              </a:rPr>
              <a:t> </a:t>
            </a:r>
            <a:r>
              <a:rPr lang="en-US" altLang="ja-JP" sz="1800" dirty="0" err="1" smtClean="0">
                <a:latin typeface="Arial" charset="0"/>
              </a:rPr>
              <a:t>roku</a:t>
            </a:r>
            <a:r>
              <a:rPr lang="en-US" altLang="ja-JP" sz="1800" dirty="0" smtClean="0">
                <a:latin typeface="Arial" charset="0"/>
              </a:rPr>
              <a:t> 1973</a:t>
            </a:r>
          </a:p>
          <a:p>
            <a:pPr lvl="1">
              <a:lnSpc>
                <a:spcPct val="90000"/>
              </a:lnSpc>
              <a:buFont typeface="Wingdings" charset="2"/>
              <a:buChar char="§"/>
            </a:pPr>
            <a:r>
              <a:rPr lang="en-US" sz="1800" b="1" dirty="0" smtClean="0">
                <a:latin typeface="Arial" charset="0"/>
              </a:rPr>
              <a:t>Section 508</a:t>
            </a:r>
            <a:endParaRPr lang="en-US" sz="1800" b="1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§"/>
            </a:pPr>
            <a:r>
              <a:rPr lang="en-US" sz="1800" b="1" dirty="0" err="1" smtClean="0">
                <a:latin typeface="Arial" charset="0"/>
              </a:rPr>
              <a:t>Kanada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>
                <a:latin typeface="Arial" charset="0"/>
              </a:rPr>
              <a:t>- </a:t>
            </a:r>
            <a:r>
              <a:rPr lang="en-US" sz="1800" dirty="0" err="1">
                <a:latin typeface="Arial" charset="0"/>
              </a:rPr>
              <a:t>vyšší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cíl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 err="1">
                <a:latin typeface="Arial" charset="0"/>
              </a:rPr>
              <a:t>přijetí</a:t>
            </a:r>
            <a:r>
              <a:rPr lang="en-US" sz="1800" dirty="0">
                <a:latin typeface="Arial" charset="0"/>
              </a:rPr>
              <a:t> W3C </a:t>
            </a:r>
            <a:r>
              <a:rPr lang="en-US" sz="1800" dirty="0" err="1">
                <a:latin typeface="Arial" charset="0"/>
              </a:rPr>
              <a:t>sm</a:t>
            </a:r>
            <a:r>
              <a:rPr lang="en-US" altLang="ja-JP" sz="1800" dirty="0" err="1">
                <a:latin typeface="Arial" charset="0"/>
              </a:rPr>
              <a:t>ěrnic</a:t>
            </a:r>
            <a:r>
              <a:rPr lang="en-US" altLang="ja-JP" sz="1800" dirty="0">
                <a:latin typeface="Arial" charset="0"/>
              </a:rPr>
              <a:t> do </a:t>
            </a:r>
            <a:r>
              <a:rPr lang="en-US" altLang="ja-JP" sz="1800" dirty="0" err="1">
                <a:latin typeface="Arial" charset="0"/>
              </a:rPr>
              <a:t>druhé</a:t>
            </a:r>
            <a:r>
              <a:rPr lang="en-US" altLang="ja-JP" sz="1800" dirty="0">
                <a:latin typeface="Arial" charset="0"/>
              </a:rPr>
              <a:t> </a:t>
            </a:r>
            <a:r>
              <a:rPr lang="en-US" altLang="ja-JP" sz="1800" dirty="0" err="1">
                <a:latin typeface="Arial" charset="0"/>
              </a:rPr>
              <a:t>úrovně</a:t>
            </a:r>
            <a:r>
              <a:rPr lang="en-US" altLang="ja-JP" sz="1800" dirty="0">
                <a:latin typeface="Arial" charset="0"/>
              </a:rPr>
              <a:t> </a:t>
            </a:r>
            <a:r>
              <a:rPr lang="en-US" altLang="ja-JP" sz="1800" dirty="0" err="1">
                <a:latin typeface="Arial" charset="0"/>
              </a:rPr>
              <a:t>přístupnosti</a:t>
            </a:r>
            <a:r>
              <a:rPr lang="en-US" altLang="ja-JP" sz="1800" dirty="0">
                <a:latin typeface="Arial" charset="0"/>
              </a:rPr>
              <a:t>, Section 508 </a:t>
            </a:r>
            <a:r>
              <a:rPr lang="en-US" altLang="ja-JP" sz="1800" dirty="0" err="1">
                <a:latin typeface="Arial" charset="0"/>
              </a:rPr>
              <a:t>zodpovídá</a:t>
            </a:r>
            <a:r>
              <a:rPr lang="en-US" altLang="ja-JP" sz="1800" dirty="0">
                <a:latin typeface="Arial" charset="0"/>
              </a:rPr>
              <a:t> </a:t>
            </a:r>
            <a:r>
              <a:rPr lang="en-US" altLang="ja-JP" sz="1800" dirty="0" err="1">
                <a:latin typeface="Arial" charset="0"/>
              </a:rPr>
              <a:t>první</a:t>
            </a:r>
            <a:r>
              <a:rPr lang="en-US" altLang="ja-JP" sz="1800" dirty="0">
                <a:latin typeface="Arial" charset="0"/>
              </a:rPr>
              <a:t> </a:t>
            </a:r>
            <a:r>
              <a:rPr lang="en-US" altLang="ja-JP" sz="1800" dirty="0" err="1">
                <a:latin typeface="Arial" charset="0"/>
              </a:rPr>
              <a:t>úrovni</a:t>
            </a:r>
            <a:endParaRPr lang="en-US" altLang="ja-JP" sz="18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§"/>
            </a:pPr>
            <a:r>
              <a:rPr lang="en-US" sz="1800" b="1" dirty="0" err="1">
                <a:latin typeface="Arial" charset="0"/>
              </a:rPr>
              <a:t>Evropa</a:t>
            </a:r>
            <a:r>
              <a:rPr lang="en-US" sz="1800" dirty="0">
                <a:latin typeface="Arial" charset="0"/>
              </a:rPr>
              <a:t> </a:t>
            </a:r>
          </a:p>
          <a:p>
            <a:pPr marL="1082675" lvl="1" indent="-342900">
              <a:lnSpc>
                <a:spcPct val="90000"/>
              </a:lnSpc>
              <a:buFont typeface="Wingdings" charset="2"/>
              <a:buChar char="§"/>
            </a:pPr>
            <a:r>
              <a:rPr lang="en-US" sz="1800" b="1" dirty="0" err="1" smtClean="0">
                <a:latin typeface="Arial" charset="0"/>
              </a:rPr>
              <a:t>Portugalsko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dirty="0" smtClean="0">
                <a:latin typeface="Arial" charset="0"/>
              </a:rPr>
              <a:t>(1999</a:t>
            </a:r>
            <a:r>
              <a:rPr lang="en-US" altLang="ja-JP" sz="1800" dirty="0" smtClean="0">
                <a:latin typeface="Arial" charset="0"/>
              </a:rPr>
              <a:t>)</a:t>
            </a:r>
          </a:p>
          <a:p>
            <a:pPr marL="1082675" lvl="1" indent="-342900">
              <a:lnSpc>
                <a:spcPct val="90000"/>
              </a:lnSpc>
              <a:buFont typeface="Wingdings" charset="2"/>
              <a:buChar char="§"/>
            </a:pPr>
            <a:r>
              <a:rPr lang="en-US" altLang="ja-JP" sz="1800" b="1" dirty="0" smtClean="0">
                <a:latin typeface="Arial" charset="0"/>
              </a:rPr>
              <a:t>GB </a:t>
            </a:r>
            <a:r>
              <a:rPr lang="en-US" altLang="ja-JP" sz="1800" dirty="0" smtClean="0">
                <a:latin typeface="Arial" charset="0"/>
              </a:rPr>
              <a:t>(2002- DDA - Disability Discrimination Act)</a:t>
            </a:r>
            <a:endParaRPr lang="en-US" sz="1800" dirty="0" smtClean="0">
              <a:latin typeface="Arial" charset="0"/>
            </a:endParaRPr>
          </a:p>
          <a:p>
            <a:endParaRPr lang="cs-CZ" sz="3368" b="1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800600" y="1600200"/>
            <a:ext cx="4038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b="1" dirty="0" err="1" smtClean="0"/>
              <a:t>projekt</a:t>
            </a:r>
            <a:r>
              <a:rPr lang="en-US" b="1" dirty="0" smtClean="0"/>
              <a:t> BFW </a:t>
            </a:r>
            <a:r>
              <a:rPr lang="en-US" dirty="0" smtClean="0"/>
              <a:t>(Blind Friendly Web)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dirty="0" smtClean="0"/>
              <a:t>http://</a:t>
            </a:r>
            <a:r>
              <a:rPr lang="en-US" dirty="0" err="1" smtClean="0"/>
              <a:t>www.blindfriendly.cz</a:t>
            </a:r>
            <a:endParaRPr lang="en-US" dirty="0" smtClean="0"/>
          </a:p>
          <a:p>
            <a:pPr marL="342900" indent="-342900">
              <a:buFont typeface="Wingdings" charset="2"/>
              <a:buChar char="§"/>
            </a:pPr>
            <a:r>
              <a:rPr lang="en-US" b="1" dirty="0" err="1" smtClean="0"/>
              <a:t>Ministerstvo</a:t>
            </a:r>
            <a:r>
              <a:rPr lang="en-US" b="1" dirty="0" smtClean="0"/>
              <a:t> </a:t>
            </a:r>
            <a:r>
              <a:rPr lang="en-US" b="1" dirty="0" err="1" smtClean="0"/>
              <a:t>informatiky</a:t>
            </a:r>
            <a:r>
              <a:rPr lang="en-US" b="1" dirty="0" smtClean="0"/>
              <a:t> </a:t>
            </a:r>
            <a:r>
              <a:rPr lang="en-US" altLang="ja-JP" b="1" dirty="0" smtClean="0"/>
              <a:t>ČR </a:t>
            </a:r>
            <a:r>
              <a:rPr lang="en-US" altLang="ja-JP" dirty="0" smtClean="0"/>
              <a:t>http://www.mvcr.cz/micr/defalult.htm</a:t>
            </a:r>
            <a:r>
              <a:rPr lang="en-US" altLang="ja-JP" dirty="0"/>
              <a:t> </a:t>
            </a:r>
            <a:r>
              <a:rPr lang="en-US" altLang="ja-JP" dirty="0" smtClean="0"/>
              <a:t>- </a:t>
            </a:r>
            <a:r>
              <a:rPr lang="en-US" altLang="ja-JP" dirty="0" err="1" smtClean="0"/>
              <a:t>zrušeno</a:t>
            </a:r>
            <a:r>
              <a:rPr lang="en-US" altLang="ja-JP" dirty="0" smtClean="0"/>
              <a:t> 1. </a:t>
            </a:r>
            <a:r>
              <a:rPr lang="en-US" altLang="ja-JP" dirty="0" err="1" smtClean="0"/>
              <a:t>května</a:t>
            </a:r>
            <a:r>
              <a:rPr lang="en-US" altLang="ja-JP" dirty="0" smtClean="0"/>
              <a:t> 2007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b="1" dirty="0" err="1" smtClean="0"/>
              <a:t>Pravidla</a:t>
            </a:r>
            <a:r>
              <a:rPr lang="en-US" b="1" dirty="0" smtClean="0"/>
              <a:t> pro </a:t>
            </a:r>
            <a:r>
              <a:rPr lang="en-US" b="1" dirty="0" err="1" smtClean="0"/>
              <a:t>tvorbu</a:t>
            </a:r>
            <a:r>
              <a:rPr lang="en-US" b="1" dirty="0" smtClean="0"/>
              <a:t> </a:t>
            </a:r>
            <a:r>
              <a:rPr lang="en-US" b="1" dirty="0" err="1" smtClean="0"/>
              <a:t>přístupného</a:t>
            </a:r>
            <a:r>
              <a:rPr lang="en-US" b="1" dirty="0" smtClean="0"/>
              <a:t> </a:t>
            </a:r>
            <a:r>
              <a:rPr lang="en-US" b="1" dirty="0" err="1" smtClean="0"/>
              <a:t>webu</a:t>
            </a:r>
            <a:r>
              <a:rPr lang="en-US" b="1" dirty="0" smtClean="0"/>
              <a:t>, Best </a:t>
            </a:r>
            <a:r>
              <a:rPr lang="en-US" b="1" dirty="0" err="1" smtClean="0"/>
              <a:t>Practises</a:t>
            </a:r>
            <a:endParaRPr lang="en-US" b="1" dirty="0" smtClean="0"/>
          </a:p>
          <a:p>
            <a:pPr marL="1257300" lvl="2" indent="-342900">
              <a:buFont typeface="Wingdings" charset="2"/>
              <a:buChar char="§"/>
            </a:pPr>
            <a:r>
              <a:rPr lang="en-US" b="1" dirty="0" err="1" smtClean="0"/>
              <a:t>příloha</a:t>
            </a:r>
            <a:r>
              <a:rPr lang="en-US" b="1" dirty="0" smtClean="0"/>
              <a:t> </a:t>
            </a:r>
            <a:r>
              <a:rPr lang="en-US" b="1" dirty="0" err="1" smtClean="0"/>
              <a:t>novely</a:t>
            </a:r>
            <a:r>
              <a:rPr lang="en-US" b="1" dirty="0" smtClean="0"/>
              <a:t> </a:t>
            </a:r>
            <a:r>
              <a:rPr lang="en-US" b="1" dirty="0" err="1" smtClean="0"/>
              <a:t>zákona</a:t>
            </a:r>
            <a:r>
              <a:rPr lang="en-US" b="1" dirty="0" smtClean="0"/>
              <a:t> </a:t>
            </a:r>
            <a:r>
              <a:rPr lang="en-US" b="1" dirty="0" err="1" smtClean="0"/>
              <a:t>č</a:t>
            </a:r>
            <a:r>
              <a:rPr lang="en-US" b="1" dirty="0" smtClean="0"/>
              <a:t>. 365/2000 </a:t>
            </a:r>
            <a:r>
              <a:rPr lang="en-US" dirty="0" smtClean="0"/>
              <a:t>Sb.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informačních</a:t>
            </a:r>
            <a:r>
              <a:rPr lang="en-US" dirty="0" smtClean="0"/>
              <a:t> </a:t>
            </a:r>
            <a:r>
              <a:rPr lang="en-US" dirty="0" err="1" smtClean="0"/>
              <a:t>systémech</a:t>
            </a:r>
            <a:r>
              <a:rPr lang="en-US" dirty="0" smtClean="0"/>
              <a:t> </a:t>
            </a:r>
            <a:r>
              <a:rPr lang="en-US" dirty="0" err="1" smtClean="0"/>
              <a:t>veřejné</a:t>
            </a:r>
            <a:r>
              <a:rPr lang="en-US" dirty="0" smtClean="0"/>
              <a:t> </a:t>
            </a:r>
            <a:r>
              <a:rPr lang="en-US" dirty="0" err="1" smtClean="0"/>
              <a:t>správy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Iniciativy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v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oblasti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WA</a:t>
            </a:r>
            <a:endParaRPr lang="en-US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876800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56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Iniciativy</a:t>
            </a:r>
            <a:r>
              <a:rPr lang="en-US" sz="256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947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pPr marL="457200" indent="-457200">
              <a:buFont typeface="Wingdings" charset="2"/>
              <a:buChar char="§"/>
            </a:pPr>
            <a:r>
              <a:rPr lang="en-US" sz="2800" b="1" dirty="0" err="1" smtClean="0">
                <a:latin typeface="Arial" charset="0"/>
              </a:rPr>
              <a:t>WebAIM</a:t>
            </a:r>
            <a:r>
              <a:rPr lang="en-US" sz="2800" dirty="0" smtClean="0">
                <a:latin typeface="Arial" charset="0"/>
              </a:rPr>
              <a:t> (Web Accessibility in Mind) - 1999</a:t>
            </a:r>
          </a:p>
          <a:p>
            <a:pPr lvl="1"/>
            <a:r>
              <a:rPr lang="en-US" dirty="0" smtClean="0">
                <a:latin typeface="Arial" charset="0"/>
              </a:rPr>
              <a:t>http://www.webaim.org</a:t>
            </a:r>
          </a:p>
          <a:p>
            <a:pPr lvl="1"/>
            <a:r>
              <a:rPr lang="en-US" dirty="0" smtClean="0">
                <a:latin typeface="Arial" charset="0"/>
              </a:rPr>
              <a:t>Center for Persons with Disabilities at Utah State University</a:t>
            </a:r>
          </a:p>
          <a:p>
            <a:pPr lvl="2"/>
            <a:r>
              <a:rPr lang="en-US" dirty="0" smtClean="0">
                <a:latin typeface="Arial" charset="0"/>
              </a:rPr>
              <a:t>4 </a:t>
            </a:r>
            <a:r>
              <a:rPr lang="en-US" dirty="0" err="1" smtClean="0">
                <a:latin typeface="Arial" charset="0"/>
              </a:rPr>
              <a:t>kategorie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činností</a:t>
            </a:r>
            <a:r>
              <a:rPr lang="en-US" dirty="0" smtClean="0">
                <a:latin typeface="Arial" charset="0"/>
              </a:rPr>
              <a:t>: </a:t>
            </a:r>
            <a:r>
              <a:rPr lang="en-US" dirty="0" err="1" smtClean="0">
                <a:latin typeface="Arial" charset="0"/>
              </a:rPr>
              <a:t>publikační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činnost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výzkum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poskytování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služeb</a:t>
            </a:r>
            <a:r>
              <a:rPr lang="en-US" dirty="0" smtClean="0">
                <a:latin typeface="Arial" charset="0"/>
              </a:rPr>
              <a:t>, SW </a:t>
            </a:r>
            <a:r>
              <a:rPr lang="en-US" dirty="0" err="1" smtClean="0">
                <a:latin typeface="Arial" charset="0"/>
              </a:rPr>
              <a:t>nástroje</a:t>
            </a:r>
            <a:r>
              <a:rPr lang="en-US" dirty="0" smtClean="0">
                <a:latin typeface="Arial" charset="0"/>
              </a:rPr>
              <a:t> a </a:t>
            </a:r>
            <a:r>
              <a:rPr lang="en-US" dirty="0" err="1" smtClean="0">
                <a:latin typeface="Arial" charset="0"/>
              </a:rPr>
              <a:t>instruktáže</a:t>
            </a:r>
            <a:endParaRPr lang="en-US" dirty="0" smtClean="0">
              <a:latin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6138" y="1600200"/>
            <a:ext cx="403860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latin typeface="Arial" charset="0"/>
              </a:rPr>
              <a:t>W3C (World Wide Web Consortium)</a:t>
            </a:r>
          </a:p>
          <a:p>
            <a:pPr lvl="1"/>
            <a:r>
              <a:rPr lang="en-US" dirty="0">
                <a:latin typeface="Arial" charset="0"/>
              </a:rPr>
              <a:t>3 </a:t>
            </a:r>
            <a:r>
              <a:rPr lang="en-US" dirty="0" err="1">
                <a:latin typeface="Arial" charset="0"/>
              </a:rPr>
              <a:t>oblasti</a:t>
            </a:r>
            <a:r>
              <a:rPr lang="en-US" dirty="0">
                <a:latin typeface="Arial" charset="0"/>
              </a:rPr>
              <a:t>: </a:t>
            </a:r>
            <a:endParaRPr lang="en-US" dirty="0" smtClean="0">
              <a:latin typeface="Arial" charset="0"/>
            </a:endParaRPr>
          </a:p>
          <a:p>
            <a:pPr lvl="2"/>
            <a:r>
              <a:rPr lang="en-US" b="1" dirty="0" err="1" smtClean="0">
                <a:latin typeface="Arial" charset="0"/>
              </a:rPr>
              <a:t>univerzální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přístupnost</a:t>
            </a:r>
            <a:r>
              <a:rPr lang="en-US" b="1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(universal accessibility</a:t>
            </a:r>
            <a:r>
              <a:rPr lang="en-US" dirty="0" smtClean="0">
                <a:latin typeface="Arial" charset="0"/>
              </a:rPr>
              <a:t>)</a:t>
            </a:r>
            <a:endParaRPr lang="en-US" dirty="0">
              <a:latin typeface="Arial" charset="0"/>
            </a:endParaRPr>
          </a:p>
          <a:p>
            <a:pPr lvl="2"/>
            <a:r>
              <a:rPr lang="en-US" b="1" dirty="0" err="1" smtClean="0">
                <a:latin typeface="Arial" charset="0"/>
              </a:rPr>
              <a:t>sémantický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web</a:t>
            </a:r>
            <a:r>
              <a:rPr lang="en-US" dirty="0">
                <a:latin typeface="Arial" charset="0"/>
              </a:rPr>
              <a:t> (semantic web</a:t>
            </a:r>
            <a:r>
              <a:rPr lang="en-US" dirty="0" smtClean="0">
                <a:latin typeface="Arial" charset="0"/>
              </a:rPr>
              <a:t>)</a:t>
            </a:r>
          </a:p>
          <a:p>
            <a:pPr lvl="2"/>
            <a:r>
              <a:rPr lang="en-US" b="1" dirty="0" err="1" smtClean="0">
                <a:latin typeface="Arial" charset="0"/>
              </a:rPr>
              <a:t>dův</a:t>
            </a:r>
            <a:r>
              <a:rPr lang="en-US" altLang="ja-JP" b="1" dirty="0" err="1" smtClean="0">
                <a:latin typeface="Arial" charset="0"/>
              </a:rPr>
              <a:t>ěryhodný</a:t>
            </a:r>
            <a:r>
              <a:rPr lang="en-US" altLang="ja-JP" b="1" dirty="0" smtClean="0">
                <a:latin typeface="Arial" charset="0"/>
              </a:rPr>
              <a:t> </a:t>
            </a:r>
            <a:r>
              <a:rPr lang="en-US" altLang="ja-JP" b="1" dirty="0">
                <a:latin typeface="Arial" charset="0"/>
              </a:rPr>
              <a:t>web </a:t>
            </a:r>
            <a:r>
              <a:rPr lang="en-US" altLang="ja-JP" dirty="0">
                <a:latin typeface="Arial" charset="0"/>
              </a:rPr>
              <a:t>(web of trust)</a:t>
            </a:r>
          </a:p>
          <a:p>
            <a:pPr marL="68580" indent="0" eaLnBrk="1" fontAlgn="auto" hangingPunct="1">
              <a:spcAft>
                <a:spcPts val="0"/>
              </a:spcAft>
              <a:buNone/>
              <a:defRPr/>
            </a:pPr>
            <a:endParaRPr lang="en-US" sz="2545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pPr lvl="1"/>
            <a:r>
              <a:rPr lang="en-US" altLang="ja-JP" b="1" dirty="0" smtClean="0">
                <a:latin typeface="Arial" charset="0"/>
              </a:rPr>
              <a:t>WAI - Web Accessibility Initiative</a:t>
            </a:r>
          </a:p>
          <a:p>
            <a:pPr lvl="2"/>
            <a:r>
              <a:rPr lang="en-US" dirty="0" smtClean="0">
                <a:latin typeface="Arial" charset="0"/>
              </a:rPr>
              <a:t>4 </a:t>
            </a:r>
            <a:r>
              <a:rPr lang="en-US" dirty="0" err="1" smtClean="0">
                <a:latin typeface="Arial" charset="0"/>
              </a:rPr>
              <a:t>kategorie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činnosti</a:t>
            </a:r>
            <a:r>
              <a:rPr lang="en-US" dirty="0" smtClean="0">
                <a:latin typeface="Arial" charset="0"/>
              </a:rPr>
              <a:t>: </a:t>
            </a:r>
            <a:r>
              <a:rPr lang="en-US" dirty="0" err="1" smtClean="0">
                <a:latin typeface="Arial" charset="0"/>
              </a:rPr>
              <a:t>vývoj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nových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technologií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výzkum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výchova</a:t>
            </a:r>
            <a:r>
              <a:rPr lang="en-US" dirty="0" smtClean="0">
                <a:latin typeface="Arial" charset="0"/>
              </a:rPr>
              <a:t> a </a:t>
            </a:r>
            <a:r>
              <a:rPr lang="en-US" dirty="0" err="1" smtClean="0">
                <a:latin typeface="Arial" charset="0"/>
              </a:rPr>
              <a:t>vzd</a:t>
            </a:r>
            <a:r>
              <a:rPr lang="en-US" altLang="ja-JP" dirty="0" err="1" smtClean="0">
                <a:latin typeface="Arial" charset="0"/>
              </a:rPr>
              <a:t>ělávání</a:t>
            </a:r>
            <a:r>
              <a:rPr lang="en-US" altLang="ja-JP" dirty="0" smtClean="0">
                <a:latin typeface="Arial" charset="0"/>
              </a:rPr>
              <a:t>, </a:t>
            </a:r>
            <a:r>
              <a:rPr lang="en-US" altLang="ja-JP" dirty="0" err="1" smtClean="0">
                <a:latin typeface="Arial" charset="0"/>
              </a:rPr>
              <a:t>zveřejňování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odborných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návodů</a:t>
            </a:r>
            <a:r>
              <a:rPr lang="en-US" altLang="ja-JP" dirty="0" smtClean="0">
                <a:latin typeface="Arial" charset="0"/>
              </a:rPr>
              <a:t> a </a:t>
            </a:r>
            <a:r>
              <a:rPr lang="en-US" altLang="ja-JP" dirty="0" err="1" smtClean="0">
                <a:latin typeface="Arial" charset="0"/>
              </a:rPr>
              <a:t>nástrojů</a:t>
            </a:r>
            <a:endParaRPr lang="en-US" altLang="ja-JP" dirty="0" smtClean="0">
              <a:latin typeface="Arial" charset="0"/>
            </a:endParaRPr>
          </a:p>
          <a:p>
            <a:pPr lvl="2"/>
            <a:r>
              <a:rPr lang="en-US" altLang="ja-JP" dirty="0" smtClean="0">
                <a:latin typeface="Arial" charset="0"/>
              </a:rPr>
              <a:t>WCAG 1.0 a WCAG 2.0</a:t>
            </a:r>
            <a:endParaRPr lang="en-US" dirty="0" smtClean="0">
              <a:latin typeface="Arial" charset="0"/>
            </a:endParaRPr>
          </a:p>
          <a:p>
            <a:pPr marL="411480" eaLnBrk="1" fontAlgn="auto" hangingPunct="1">
              <a:spcAft>
                <a:spcPts val="0"/>
              </a:spcAft>
              <a:buNone/>
              <a:defRPr/>
            </a:pPr>
            <a:endParaRPr lang="en-US" sz="224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WCAG 1.0 a 2.0</a:t>
            </a:r>
            <a:endParaRPr lang="en-US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876800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56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Web Content Accessibility Guidelines 1.0: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947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§"/>
            </a:pPr>
            <a:r>
              <a:rPr lang="en-US" sz="2300" dirty="0">
                <a:latin typeface="Arial" charset="0"/>
              </a:rPr>
              <a:t>http://www.w3.org/TR/</a:t>
            </a:r>
            <a:r>
              <a:rPr lang="en-US" sz="2300" dirty="0" smtClean="0">
                <a:latin typeface="Arial" charset="0"/>
              </a:rPr>
              <a:t>WCAG10</a:t>
            </a:r>
          </a:p>
          <a:p>
            <a:pPr marL="342900" indent="-342900">
              <a:lnSpc>
                <a:spcPct val="90000"/>
              </a:lnSpc>
              <a:buFont typeface="Wingdings" charset="2"/>
              <a:buChar char="§"/>
            </a:pPr>
            <a:r>
              <a:rPr lang="en-US" sz="2300" dirty="0" err="1">
                <a:latin typeface="Arial" charset="0"/>
              </a:rPr>
              <a:t>k</a:t>
            </a:r>
            <a:r>
              <a:rPr lang="en-US" sz="2300" dirty="0" err="1" smtClean="0">
                <a:latin typeface="Arial" charset="0"/>
              </a:rPr>
              <a:t>věten</a:t>
            </a:r>
            <a:r>
              <a:rPr lang="en-US" sz="2300" dirty="0" smtClean="0">
                <a:latin typeface="Arial" charset="0"/>
              </a:rPr>
              <a:t> 1999</a:t>
            </a:r>
            <a:endParaRPr lang="en-US" sz="23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cs-CZ" sz="2300" b="1" dirty="0"/>
          </a:p>
          <a:p>
            <a:pPr marL="457200" indent="-457200">
              <a:lnSpc>
                <a:spcPct val="90000"/>
              </a:lnSpc>
              <a:buFont typeface="Wingdings" charset="2"/>
              <a:buChar char="§"/>
            </a:pPr>
            <a:r>
              <a:rPr lang="en-US" sz="2300" b="1" dirty="0">
                <a:latin typeface="Arial" charset="0"/>
              </a:rPr>
              <a:t>14 </a:t>
            </a:r>
            <a:r>
              <a:rPr lang="en-US" sz="2300" b="1" dirty="0" err="1">
                <a:latin typeface="Arial" charset="0"/>
              </a:rPr>
              <a:t>sm</a:t>
            </a:r>
            <a:r>
              <a:rPr lang="en-US" altLang="ja-JP" sz="2300" b="1" dirty="0" err="1">
                <a:latin typeface="Arial" charset="0"/>
              </a:rPr>
              <a:t>ěrnic</a:t>
            </a:r>
            <a:r>
              <a:rPr lang="en-US" altLang="ja-JP" sz="2300" dirty="0">
                <a:latin typeface="Arial" charset="0"/>
              </a:rPr>
              <a:t>, resp. </a:t>
            </a:r>
            <a:r>
              <a:rPr lang="en-US" altLang="ja-JP" sz="2300" dirty="0" err="1">
                <a:latin typeface="Arial" charset="0"/>
              </a:rPr>
              <a:t>obecných</a:t>
            </a:r>
            <a:r>
              <a:rPr lang="en-US" altLang="ja-JP" sz="2300" dirty="0">
                <a:latin typeface="Arial" charset="0"/>
              </a:rPr>
              <a:t> </a:t>
            </a:r>
            <a:r>
              <a:rPr lang="en-US" altLang="ja-JP" sz="2300" dirty="0" err="1">
                <a:latin typeface="Arial" charset="0"/>
              </a:rPr>
              <a:t>principů</a:t>
            </a:r>
            <a:r>
              <a:rPr lang="en-US" altLang="ja-JP" sz="2300" dirty="0">
                <a:latin typeface="Arial" charset="0"/>
              </a:rPr>
              <a:t> </a:t>
            </a:r>
            <a:r>
              <a:rPr lang="en-US" altLang="ja-JP" sz="2300" dirty="0" err="1">
                <a:latin typeface="Arial" charset="0"/>
              </a:rPr>
              <a:t>přístupného</a:t>
            </a:r>
            <a:r>
              <a:rPr lang="en-US" altLang="ja-JP" sz="2300" dirty="0">
                <a:latin typeface="Arial" charset="0"/>
              </a:rPr>
              <a:t> </a:t>
            </a:r>
            <a:r>
              <a:rPr lang="en-US" altLang="ja-JP" sz="2300" dirty="0" err="1">
                <a:latin typeface="Arial" charset="0"/>
              </a:rPr>
              <a:t>designu</a:t>
            </a:r>
            <a:r>
              <a:rPr lang="en-US" altLang="ja-JP" sz="2300" dirty="0">
                <a:latin typeface="Arial" charset="0"/>
              </a:rPr>
              <a:t> </a:t>
            </a:r>
            <a:r>
              <a:rPr lang="en-US" altLang="ja-JP" sz="2300" dirty="0" err="1">
                <a:latin typeface="Arial" charset="0"/>
              </a:rPr>
              <a:t>webu</a:t>
            </a:r>
            <a:endParaRPr lang="en-US" altLang="ja-JP" sz="2300" dirty="0">
              <a:latin typeface="Arial" charset="0"/>
            </a:endParaRPr>
          </a:p>
          <a:p>
            <a:pPr marL="457200" indent="-457200">
              <a:lnSpc>
                <a:spcPct val="90000"/>
              </a:lnSpc>
              <a:buFont typeface="Wingdings" charset="2"/>
              <a:buChar char="§"/>
            </a:pPr>
            <a:r>
              <a:rPr lang="en-US" altLang="ja-JP" sz="2300" dirty="0" err="1">
                <a:latin typeface="Arial" charset="0"/>
              </a:rPr>
              <a:t>kontrolný</a:t>
            </a:r>
            <a:r>
              <a:rPr lang="en-US" altLang="ja-JP" sz="2300" dirty="0">
                <a:latin typeface="Arial" charset="0"/>
              </a:rPr>
              <a:t> </a:t>
            </a:r>
            <a:r>
              <a:rPr lang="en-US" altLang="ja-JP" sz="2300" dirty="0" err="1">
                <a:latin typeface="Arial" charset="0"/>
              </a:rPr>
              <a:t>seznam</a:t>
            </a:r>
            <a:r>
              <a:rPr lang="en-US" altLang="ja-JP" sz="2300" dirty="0">
                <a:latin typeface="Arial" charset="0"/>
              </a:rPr>
              <a:t> pro WCAG 1.0</a:t>
            </a:r>
          </a:p>
          <a:p>
            <a:pPr lvl="1">
              <a:lnSpc>
                <a:spcPct val="90000"/>
              </a:lnSpc>
            </a:pPr>
            <a:r>
              <a:rPr lang="en-US" sz="2300" b="1" dirty="0">
                <a:latin typeface="Arial" charset="0"/>
                <a:cs typeface="ＭＳ Ｐゴシック" charset="-128"/>
              </a:rPr>
              <a:t>66 </a:t>
            </a:r>
            <a:r>
              <a:rPr lang="en-US" sz="2300" b="1" dirty="0" err="1">
                <a:latin typeface="Arial" charset="0"/>
                <a:cs typeface="ＭＳ Ｐゴシック" charset="-128"/>
              </a:rPr>
              <a:t>kontrolních</a:t>
            </a:r>
            <a:r>
              <a:rPr lang="en-US" sz="2300" b="1" dirty="0">
                <a:latin typeface="Arial" charset="0"/>
                <a:cs typeface="ＭＳ Ｐゴシック" charset="-128"/>
              </a:rPr>
              <a:t> </a:t>
            </a:r>
            <a:r>
              <a:rPr lang="en-US" sz="2300" b="1" dirty="0" err="1">
                <a:latin typeface="Arial" charset="0"/>
                <a:cs typeface="ＭＳ Ｐゴシック" charset="-128"/>
              </a:rPr>
              <a:t>bodů</a:t>
            </a:r>
            <a:endParaRPr lang="en-US" sz="2300" b="1" dirty="0">
              <a:latin typeface="Arial" charset="0"/>
              <a:cs typeface="ＭＳ Ｐゴシック" charset="-128"/>
            </a:endParaRPr>
          </a:p>
          <a:p>
            <a:pPr lvl="2">
              <a:lnSpc>
                <a:spcPct val="90000"/>
              </a:lnSpc>
              <a:buFont typeface="Wingdings" charset="2"/>
            </a:pPr>
            <a:r>
              <a:rPr lang="en-US" sz="2300" dirty="0">
                <a:latin typeface="Arial" charset="0"/>
                <a:cs typeface="ＭＳ Ｐゴシック" charset="-128"/>
              </a:rPr>
              <a:t>3 </a:t>
            </a:r>
            <a:r>
              <a:rPr lang="en-US" sz="2300" dirty="0" err="1">
                <a:latin typeface="Arial" charset="0"/>
                <a:cs typeface="ＭＳ Ｐゴシック" charset="-128"/>
              </a:rPr>
              <a:t>úrovn</a:t>
            </a:r>
            <a:r>
              <a:rPr lang="en-US" altLang="ja-JP" sz="2300" dirty="0" err="1">
                <a:latin typeface="Arial" charset="0"/>
                <a:cs typeface="ＭＳ Ｐゴシック" charset="-128"/>
              </a:rPr>
              <a:t>ě</a:t>
            </a:r>
            <a:r>
              <a:rPr lang="en-US" altLang="ja-JP" sz="2300" dirty="0">
                <a:latin typeface="Arial" charset="0"/>
                <a:cs typeface="ＭＳ Ｐゴシック" charset="-128"/>
              </a:rPr>
              <a:t> </a:t>
            </a:r>
            <a:r>
              <a:rPr lang="en-US" altLang="ja-JP" sz="2300" dirty="0" err="1">
                <a:latin typeface="Arial" charset="0"/>
                <a:cs typeface="ＭＳ Ｐゴシック" charset="-128"/>
              </a:rPr>
              <a:t>priorit</a:t>
            </a:r>
            <a:r>
              <a:rPr lang="en-US" altLang="ja-JP" sz="2300" dirty="0">
                <a:latin typeface="Arial" charset="0"/>
                <a:cs typeface="ＭＳ Ｐゴシック" charset="-128"/>
              </a:rPr>
              <a:t> - </a:t>
            </a:r>
            <a:r>
              <a:rPr lang="en-US" altLang="ja-JP" sz="2300" dirty="0" err="1">
                <a:latin typeface="Arial" charset="0"/>
                <a:cs typeface="ＭＳ Ｐゴシック" charset="-128"/>
              </a:rPr>
              <a:t>kdy</a:t>
            </a:r>
            <a:r>
              <a:rPr lang="en-US" altLang="ja-JP" sz="2300" dirty="0">
                <a:latin typeface="Arial" charset="0"/>
                <a:cs typeface="ＭＳ Ｐゴシック" charset="-128"/>
              </a:rPr>
              <a:t> </a:t>
            </a:r>
            <a:r>
              <a:rPr lang="en-US" altLang="ja-JP" sz="2300" dirty="0" err="1">
                <a:latin typeface="Arial" charset="0"/>
                <a:cs typeface="ＭＳ Ｐゴシック" charset="-128"/>
              </a:rPr>
              <a:t>tv</a:t>
            </a:r>
            <a:r>
              <a:rPr lang="en-US" altLang="ja-JP" sz="2300" dirty="0" err="1" smtClean="0">
                <a:latin typeface="Arial" charset="0"/>
              </a:rPr>
              <a:t>ůrce</a:t>
            </a:r>
            <a:r>
              <a:rPr lang="en-US" altLang="ja-JP" sz="2300" dirty="0" smtClean="0">
                <a:latin typeface="Arial" charset="0"/>
              </a:rPr>
              <a:t> </a:t>
            </a:r>
            <a:r>
              <a:rPr lang="en-US" altLang="ja-JP" sz="2300" dirty="0" err="1" smtClean="0">
                <a:latin typeface="Arial" charset="0"/>
              </a:rPr>
              <a:t>webu</a:t>
            </a:r>
            <a:r>
              <a:rPr lang="en-US" altLang="ja-JP" sz="2300" dirty="0" smtClean="0">
                <a:latin typeface="Arial" charset="0"/>
              </a:rPr>
              <a:t> </a:t>
            </a:r>
            <a:r>
              <a:rPr lang="en-US" altLang="ja-JP" sz="2300" dirty="0" err="1" smtClean="0">
                <a:latin typeface="Arial" charset="0"/>
              </a:rPr>
              <a:t>musí</a:t>
            </a:r>
            <a:r>
              <a:rPr lang="en-US" altLang="ja-JP" sz="2300" dirty="0" smtClean="0">
                <a:latin typeface="Arial" charset="0"/>
              </a:rPr>
              <a:t>, by </a:t>
            </a:r>
            <a:r>
              <a:rPr lang="en-US" altLang="ja-JP" sz="2300" dirty="0" err="1" smtClean="0">
                <a:latin typeface="Arial" charset="0"/>
              </a:rPr>
              <a:t>mél</a:t>
            </a:r>
            <a:r>
              <a:rPr lang="en-US" altLang="ja-JP" sz="2300" dirty="0" smtClean="0">
                <a:latin typeface="Arial" charset="0"/>
              </a:rPr>
              <a:t>, </a:t>
            </a:r>
            <a:r>
              <a:rPr lang="en-US" altLang="ja-JP" sz="2300" dirty="0" err="1" smtClean="0">
                <a:latin typeface="Arial" charset="0"/>
              </a:rPr>
              <a:t>nebo</a:t>
            </a:r>
            <a:r>
              <a:rPr lang="en-US" altLang="ja-JP" sz="2300" dirty="0" smtClean="0">
                <a:latin typeface="Arial" charset="0"/>
              </a:rPr>
              <a:t> </a:t>
            </a:r>
            <a:r>
              <a:rPr lang="en-US" altLang="ja-JP" sz="2300" dirty="0" err="1" smtClean="0">
                <a:latin typeface="Arial" charset="0"/>
              </a:rPr>
              <a:t>může</a:t>
            </a:r>
            <a:r>
              <a:rPr lang="en-US" altLang="ja-JP" sz="2300" dirty="0" smtClean="0">
                <a:latin typeface="Arial" charset="0"/>
              </a:rPr>
              <a:t> </a:t>
            </a:r>
            <a:r>
              <a:rPr lang="en-US" altLang="ja-JP" sz="2300" dirty="0" err="1" smtClean="0">
                <a:latin typeface="Arial" charset="0"/>
              </a:rPr>
              <a:t>kontrolný</a:t>
            </a:r>
            <a:r>
              <a:rPr lang="en-US" altLang="ja-JP" sz="2300" dirty="0" smtClean="0">
                <a:latin typeface="Arial" charset="0"/>
              </a:rPr>
              <a:t> </a:t>
            </a:r>
            <a:r>
              <a:rPr lang="en-US" altLang="ja-JP" sz="2300" dirty="0" err="1" smtClean="0">
                <a:latin typeface="Arial" charset="0"/>
              </a:rPr>
              <a:t>bod</a:t>
            </a:r>
            <a:r>
              <a:rPr lang="en-US" altLang="ja-JP" sz="2300" dirty="0" smtClean="0">
                <a:latin typeface="Arial" charset="0"/>
              </a:rPr>
              <a:t> </a:t>
            </a:r>
            <a:r>
              <a:rPr lang="en-US" altLang="ja-JP" sz="2300" dirty="0" err="1" smtClean="0">
                <a:latin typeface="Arial" charset="0"/>
              </a:rPr>
              <a:t>splnit</a:t>
            </a:r>
            <a:endParaRPr lang="en-US" altLang="ja-JP" sz="2300" dirty="0" smtClean="0">
              <a:latin typeface="Arial" charset="0"/>
            </a:endParaRPr>
          </a:p>
          <a:p>
            <a:pPr lvl="2">
              <a:lnSpc>
                <a:spcPct val="90000"/>
              </a:lnSpc>
            </a:pPr>
            <a:r>
              <a:rPr lang="en-US" altLang="ja-JP" sz="2300" b="1" dirty="0" smtClean="0">
                <a:latin typeface="Arial" charset="0"/>
              </a:rPr>
              <a:t>3 </a:t>
            </a:r>
            <a:r>
              <a:rPr lang="en-US" altLang="ja-JP" sz="2300" b="1" dirty="0" err="1" smtClean="0">
                <a:latin typeface="Arial" charset="0"/>
              </a:rPr>
              <a:t>úrovně</a:t>
            </a:r>
            <a:r>
              <a:rPr lang="en-US" altLang="ja-JP" sz="2300" b="1" dirty="0" smtClean="0">
                <a:latin typeface="Arial" charset="0"/>
              </a:rPr>
              <a:t> </a:t>
            </a:r>
            <a:r>
              <a:rPr lang="en-US" altLang="ja-JP" sz="2300" b="1" dirty="0" err="1" smtClean="0">
                <a:latin typeface="Arial" charset="0"/>
              </a:rPr>
              <a:t>shody</a:t>
            </a:r>
            <a:r>
              <a:rPr lang="en-US" altLang="ja-JP" sz="2300" b="1" dirty="0" smtClean="0">
                <a:latin typeface="Arial" charset="0"/>
              </a:rPr>
              <a:t> - “A”, “</a:t>
            </a:r>
            <a:r>
              <a:rPr lang="en-US" altLang="ja-JP" sz="2300" b="1" dirty="0" err="1" smtClean="0">
                <a:latin typeface="Arial" charset="0"/>
              </a:rPr>
              <a:t>Dvojité</a:t>
            </a:r>
            <a:r>
              <a:rPr lang="en-US" altLang="ja-JP" sz="2300" b="1" dirty="0" smtClean="0">
                <a:latin typeface="Arial" charset="0"/>
              </a:rPr>
              <a:t> A”, “</a:t>
            </a:r>
            <a:r>
              <a:rPr lang="en-US" altLang="ja-JP" sz="2300" b="1" dirty="0" err="1" smtClean="0">
                <a:latin typeface="Arial" charset="0"/>
              </a:rPr>
              <a:t>Trojité</a:t>
            </a:r>
            <a:r>
              <a:rPr lang="en-US" altLang="ja-JP" sz="2300" b="1" dirty="0" smtClean="0">
                <a:latin typeface="Arial" charset="0"/>
              </a:rPr>
              <a:t> A”</a:t>
            </a:r>
          </a:p>
          <a:p>
            <a:pPr lvl="2">
              <a:lnSpc>
                <a:spcPct val="90000"/>
              </a:lnSpc>
            </a:pPr>
            <a:endParaRPr lang="en-US" altLang="ja-JP" sz="2300" dirty="0" smtClean="0">
              <a:latin typeface="Arial" charset="0"/>
            </a:endParaRPr>
          </a:p>
          <a:p>
            <a:pPr lvl="2">
              <a:lnSpc>
                <a:spcPct val="90000"/>
              </a:lnSpc>
            </a:pPr>
            <a:r>
              <a:rPr lang="en-US" altLang="ja-JP" sz="2300" dirty="0" smtClean="0">
                <a:latin typeface="Arial" charset="0"/>
              </a:rPr>
              <a:t>2 </a:t>
            </a:r>
            <a:r>
              <a:rPr lang="en-US" altLang="ja-JP" sz="2300" dirty="0" err="1" smtClean="0">
                <a:latin typeface="Arial" charset="0"/>
              </a:rPr>
              <a:t>základní</a:t>
            </a:r>
            <a:r>
              <a:rPr lang="en-US" altLang="ja-JP" sz="2300" dirty="0" smtClean="0">
                <a:latin typeface="Arial" charset="0"/>
              </a:rPr>
              <a:t> </a:t>
            </a:r>
            <a:r>
              <a:rPr lang="en-US" altLang="ja-JP" sz="2300" dirty="0" err="1" smtClean="0">
                <a:latin typeface="Arial" charset="0"/>
              </a:rPr>
              <a:t>kategorie</a:t>
            </a:r>
            <a:r>
              <a:rPr lang="en-US" altLang="ja-JP" sz="2300" dirty="0" smtClean="0">
                <a:latin typeface="Arial" charset="0"/>
              </a:rPr>
              <a:t>: </a:t>
            </a:r>
          </a:p>
          <a:p>
            <a:pPr lvl="3">
              <a:lnSpc>
                <a:spcPct val="90000"/>
              </a:lnSpc>
            </a:pPr>
            <a:r>
              <a:rPr lang="en-US" altLang="ja-JP" sz="2300" b="1" dirty="0" err="1">
                <a:latin typeface="Arial" charset="0"/>
              </a:rPr>
              <a:t>z</a:t>
            </a:r>
            <a:r>
              <a:rPr lang="en-US" altLang="ja-JP" sz="2300" b="1" dirty="0" err="1" smtClean="0">
                <a:latin typeface="Arial" charset="0"/>
              </a:rPr>
              <a:t>abezpečení</a:t>
            </a:r>
            <a:r>
              <a:rPr lang="en-US" altLang="ja-JP" sz="2300" b="1" dirty="0" smtClean="0">
                <a:latin typeface="Arial" charset="0"/>
              </a:rPr>
              <a:t> </a:t>
            </a:r>
            <a:r>
              <a:rPr lang="en-US" altLang="ja-JP" sz="2300" b="1" dirty="0" err="1" smtClean="0">
                <a:latin typeface="Arial" charset="0"/>
              </a:rPr>
              <a:t>korektního</a:t>
            </a:r>
            <a:r>
              <a:rPr lang="en-US" altLang="ja-JP" sz="2300" b="1" dirty="0" smtClean="0">
                <a:latin typeface="Arial" charset="0"/>
              </a:rPr>
              <a:t> </a:t>
            </a:r>
            <a:r>
              <a:rPr lang="en-US" altLang="ja-JP" sz="2300" b="1" dirty="0" err="1" smtClean="0">
                <a:latin typeface="Arial" charset="0"/>
              </a:rPr>
              <a:t>zobrazení</a:t>
            </a:r>
            <a:endParaRPr lang="en-US" altLang="ja-JP" sz="2300" b="1" dirty="0" smtClean="0">
              <a:latin typeface="Arial" charset="0"/>
            </a:endParaRPr>
          </a:p>
          <a:p>
            <a:pPr lvl="3">
              <a:lnSpc>
                <a:spcPct val="90000"/>
              </a:lnSpc>
            </a:pPr>
            <a:r>
              <a:rPr lang="en-US" altLang="ja-JP" sz="2300" b="1" dirty="0" err="1">
                <a:latin typeface="Arial" charset="0"/>
              </a:rPr>
              <a:t>v</a:t>
            </a:r>
            <a:r>
              <a:rPr lang="en-US" altLang="ja-JP" sz="2300" b="1" dirty="0" err="1" smtClean="0">
                <a:latin typeface="Arial" charset="0"/>
              </a:rPr>
              <a:t>ytvoření</a:t>
            </a:r>
            <a:r>
              <a:rPr lang="en-US" altLang="ja-JP" sz="2300" b="1" dirty="0" smtClean="0">
                <a:latin typeface="Arial" charset="0"/>
              </a:rPr>
              <a:t> </a:t>
            </a:r>
            <a:r>
              <a:rPr lang="en-US" altLang="ja-JP" sz="2300" b="1" dirty="0" err="1" smtClean="0">
                <a:latin typeface="Arial" charset="0"/>
              </a:rPr>
              <a:t>srozumitelného</a:t>
            </a:r>
            <a:r>
              <a:rPr lang="en-US" altLang="ja-JP" sz="2300" b="1" dirty="0" smtClean="0">
                <a:latin typeface="Arial" charset="0"/>
              </a:rPr>
              <a:t> a </a:t>
            </a:r>
            <a:r>
              <a:rPr lang="en-US" altLang="ja-JP" sz="2300" b="1" dirty="0" err="1" smtClean="0">
                <a:latin typeface="Arial" charset="0"/>
              </a:rPr>
              <a:t>navigovatelného</a:t>
            </a:r>
            <a:r>
              <a:rPr lang="en-US" altLang="ja-JP" sz="2300" b="1" dirty="0" smtClean="0">
                <a:latin typeface="Arial" charset="0"/>
              </a:rPr>
              <a:t> </a:t>
            </a:r>
            <a:r>
              <a:rPr lang="en-US" altLang="ja-JP" sz="2300" b="1" dirty="0" err="1" smtClean="0">
                <a:latin typeface="Arial" charset="0"/>
              </a:rPr>
              <a:t>obsahu</a:t>
            </a:r>
            <a:endParaRPr lang="en-US" altLang="ja-JP" sz="2300" b="1" dirty="0">
              <a:latin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6138" y="1600200"/>
            <a:ext cx="4038600" cy="4648200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Web Content Accessibility Guidelines 2.0: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2545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r>
              <a:rPr lang="en-US" sz="2300" dirty="0" smtClean="0">
                <a:latin typeface="Arial" charset="0"/>
              </a:rPr>
              <a:t>http://www.w3.org/TR/WCAG</a:t>
            </a:r>
          </a:p>
          <a:p>
            <a:r>
              <a:rPr lang="en-US" sz="2300" dirty="0" err="1">
                <a:latin typeface="Arial" charset="0"/>
              </a:rPr>
              <a:t>p</a:t>
            </a:r>
            <a:r>
              <a:rPr lang="en-US" sz="2300" dirty="0" err="1" smtClean="0">
                <a:latin typeface="Arial" charset="0"/>
              </a:rPr>
              <a:t>rosinec</a:t>
            </a:r>
            <a:r>
              <a:rPr lang="en-US" sz="2300" dirty="0" smtClean="0">
                <a:latin typeface="Arial" charset="0"/>
              </a:rPr>
              <a:t> 2008</a:t>
            </a:r>
          </a:p>
          <a:p>
            <a:pPr lvl="1"/>
            <a:endParaRPr lang="en-US" sz="2300" dirty="0" smtClean="0">
              <a:latin typeface="Arial" charset="0"/>
            </a:endParaRPr>
          </a:p>
          <a:p>
            <a:pPr lvl="1"/>
            <a:r>
              <a:rPr lang="en-US" sz="2300" b="1" dirty="0" smtClean="0">
                <a:latin typeface="Arial" charset="0"/>
              </a:rPr>
              <a:t>4 </a:t>
            </a:r>
            <a:r>
              <a:rPr lang="en-US" sz="2300" b="1" dirty="0" err="1" smtClean="0">
                <a:latin typeface="Arial" charset="0"/>
              </a:rPr>
              <a:t>principy</a:t>
            </a:r>
            <a:r>
              <a:rPr lang="en-US" sz="2300" b="1" dirty="0" smtClean="0">
                <a:latin typeface="Arial" charset="0"/>
              </a:rPr>
              <a:t>: </a:t>
            </a:r>
          </a:p>
          <a:p>
            <a:pPr lvl="2"/>
            <a:r>
              <a:rPr lang="en-US" sz="2300" dirty="0" err="1" smtClean="0">
                <a:latin typeface="Arial" charset="0"/>
              </a:rPr>
              <a:t>obsah</a:t>
            </a:r>
            <a:r>
              <a:rPr lang="en-US" sz="2300" dirty="0" smtClean="0">
                <a:latin typeface="Arial" charset="0"/>
              </a:rPr>
              <a:t> </a:t>
            </a:r>
            <a:r>
              <a:rPr lang="en-US" sz="2300" dirty="0" err="1" smtClean="0">
                <a:latin typeface="Arial" charset="0"/>
              </a:rPr>
              <a:t>musí</a:t>
            </a:r>
            <a:r>
              <a:rPr lang="en-US" sz="2300" dirty="0" smtClean="0">
                <a:latin typeface="Arial" charset="0"/>
              </a:rPr>
              <a:t> </a:t>
            </a:r>
            <a:r>
              <a:rPr lang="en-US" sz="2300" dirty="0" err="1" smtClean="0">
                <a:latin typeface="Arial" charset="0"/>
              </a:rPr>
              <a:t>být</a:t>
            </a:r>
            <a:r>
              <a:rPr lang="en-US" sz="2300" dirty="0" smtClean="0">
                <a:latin typeface="Arial" charset="0"/>
              </a:rPr>
              <a:t> </a:t>
            </a:r>
            <a:r>
              <a:rPr lang="en-US" sz="2300" dirty="0" err="1" smtClean="0">
                <a:latin typeface="Arial" charset="0"/>
              </a:rPr>
              <a:t>vnímatelný</a:t>
            </a:r>
            <a:r>
              <a:rPr lang="en-US" sz="2300" dirty="0" smtClean="0">
                <a:latin typeface="Arial" charset="0"/>
              </a:rPr>
              <a:t> </a:t>
            </a:r>
          </a:p>
          <a:p>
            <a:pPr lvl="2"/>
            <a:r>
              <a:rPr lang="en-US" sz="2300" dirty="0" err="1" smtClean="0">
                <a:latin typeface="Arial" charset="0"/>
              </a:rPr>
              <a:t>ovládací</a:t>
            </a:r>
            <a:r>
              <a:rPr lang="en-US" sz="2300" dirty="0" smtClean="0">
                <a:latin typeface="Arial" charset="0"/>
              </a:rPr>
              <a:t> </a:t>
            </a:r>
            <a:r>
              <a:rPr lang="en-US" sz="2300" dirty="0" err="1" smtClean="0">
                <a:latin typeface="Arial" charset="0"/>
              </a:rPr>
              <a:t>prvky</a:t>
            </a:r>
            <a:r>
              <a:rPr lang="en-US" sz="2300" dirty="0" smtClean="0">
                <a:latin typeface="Arial" charset="0"/>
              </a:rPr>
              <a:t> </a:t>
            </a:r>
            <a:r>
              <a:rPr lang="en-US" sz="2300" dirty="0" err="1" smtClean="0">
                <a:latin typeface="Arial" charset="0"/>
              </a:rPr>
              <a:t>rozhraní</a:t>
            </a:r>
            <a:r>
              <a:rPr lang="en-US" sz="2300" dirty="0" smtClean="0">
                <a:latin typeface="Arial" charset="0"/>
              </a:rPr>
              <a:t> </a:t>
            </a:r>
            <a:r>
              <a:rPr lang="en-US" sz="2300" dirty="0" err="1" smtClean="0">
                <a:latin typeface="Arial" charset="0"/>
              </a:rPr>
              <a:t>musí</a:t>
            </a:r>
            <a:r>
              <a:rPr lang="en-US" sz="2300" dirty="0" smtClean="0">
                <a:latin typeface="Arial" charset="0"/>
              </a:rPr>
              <a:t> </a:t>
            </a:r>
            <a:r>
              <a:rPr lang="en-US" sz="2300" dirty="0" err="1" smtClean="0">
                <a:latin typeface="Arial" charset="0"/>
              </a:rPr>
              <a:t>být</a:t>
            </a:r>
            <a:r>
              <a:rPr lang="en-US" sz="2300" dirty="0" smtClean="0">
                <a:latin typeface="Arial" charset="0"/>
              </a:rPr>
              <a:t> </a:t>
            </a:r>
            <a:r>
              <a:rPr lang="en-US" sz="2300" dirty="0" err="1" smtClean="0">
                <a:latin typeface="Arial" charset="0"/>
              </a:rPr>
              <a:t>ovladatelné</a:t>
            </a:r>
            <a:r>
              <a:rPr lang="en-US" sz="2300" dirty="0" smtClean="0">
                <a:latin typeface="Arial" charset="0"/>
              </a:rPr>
              <a:t> </a:t>
            </a:r>
          </a:p>
          <a:p>
            <a:pPr lvl="2"/>
            <a:r>
              <a:rPr lang="en-US" sz="2300" dirty="0" err="1" smtClean="0">
                <a:latin typeface="Arial" charset="0"/>
              </a:rPr>
              <a:t>obsah</a:t>
            </a:r>
            <a:r>
              <a:rPr lang="en-US" sz="2300" dirty="0" smtClean="0">
                <a:latin typeface="Arial" charset="0"/>
              </a:rPr>
              <a:t> a </a:t>
            </a:r>
            <a:r>
              <a:rPr lang="en-US" sz="2300" dirty="0" err="1" smtClean="0">
                <a:latin typeface="Arial" charset="0"/>
              </a:rPr>
              <a:t>ovládací</a:t>
            </a:r>
            <a:r>
              <a:rPr lang="en-US" sz="2300" dirty="0" smtClean="0">
                <a:latin typeface="Arial" charset="0"/>
              </a:rPr>
              <a:t> </a:t>
            </a:r>
            <a:r>
              <a:rPr lang="en-US" sz="2300" dirty="0" err="1" smtClean="0">
                <a:latin typeface="Arial" charset="0"/>
              </a:rPr>
              <a:t>prvky</a:t>
            </a:r>
            <a:r>
              <a:rPr lang="en-US" sz="2300" dirty="0" smtClean="0">
                <a:latin typeface="Arial" charset="0"/>
              </a:rPr>
              <a:t> </a:t>
            </a:r>
            <a:r>
              <a:rPr lang="en-US" sz="2300" dirty="0" err="1" smtClean="0">
                <a:latin typeface="Arial" charset="0"/>
              </a:rPr>
              <a:t>musí</a:t>
            </a:r>
            <a:r>
              <a:rPr lang="en-US" sz="2300" dirty="0" smtClean="0">
                <a:latin typeface="Arial" charset="0"/>
              </a:rPr>
              <a:t> </a:t>
            </a:r>
            <a:r>
              <a:rPr lang="en-US" sz="2300" dirty="0" err="1" smtClean="0">
                <a:latin typeface="Arial" charset="0"/>
              </a:rPr>
              <a:t>být</a:t>
            </a:r>
            <a:r>
              <a:rPr lang="en-US" sz="2300" dirty="0" smtClean="0">
                <a:latin typeface="Arial" charset="0"/>
              </a:rPr>
              <a:t> </a:t>
            </a:r>
            <a:r>
              <a:rPr lang="en-US" sz="2300" dirty="0" err="1" smtClean="0">
                <a:latin typeface="Arial" charset="0"/>
              </a:rPr>
              <a:t>srozumitelné</a:t>
            </a:r>
            <a:endParaRPr lang="en-US" sz="2300" dirty="0" smtClean="0">
              <a:latin typeface="Arial" charset="0"/>
            </a:endParaRPr>
          </a:p>
          <a:p>
            <a:pPr lvl="2"/>
            <a:r>
              <a:rPr lang="en-US" sz="2300" dirty="0" err="1" smtClean="0">
                <a:latin typeface="Arial" charset="0"/>
              </a:rPr>
              <a:t>obsah</a:t>
            </a:r>
            <a:r>
              <a:rPr lang="en-US" sz="2300" dirty="0" smtClean="0">
                <a:latin typeface="Arial" charset="0"/>
              </a:rPr>
              <a:t> </a:t>
            </a:r>
            <a:r>
              <a:rPr lang="en-US" sz="2300" dirty="0" err="1" smtClean="0">
                <a:latin typeface="Arial" charset="0"/>
              </a:rPr>
              <a:t>musí</a:t>
            </a:r>
            <a:r>
              <a:rPr lang="en-US" sz="2300" dirty="0" smtClean="0">
                <a:latin typeface="Arial" charset="0"/>
              </a:rPr>
              <a:t> </a:t>
            </a:r>
            <a:r>
              <a:rPr lang="en-US" sz="2300" dirty="0" err="1" smtClean="0">
                <a:latin typeface="Arial" charset="0"/>
              </a:rPr>
              <a:t>být</a:t>
            </a:r>
            <a:r>
              <a:rPr lang="en-US" sz="2300" dirty="0" smtClean="0">
                <a:latin typeface="Arial" charset="0"/>
              </a:rPr>
              <a:t> </a:t>
            </a:r>
            <a:r>
              <a:rPr lang="en-US" sz="2300" dirty="0" err="1" smtClean="0">
                <a:latin typeface="Arial" charset="0"/>
              </a:rPr>
              <a:t>dostatečn</a:t>
            </a:r>
            <a:r>
              <a:rPr lang="en-US" altLang="ja-JP" sz="2300" dirty="0" err="1" smtClean="0">
                <a:latin typeface="Arial" charset="0"/>
              </a:rPr>
              <a:t>ě</a:t>
            </a:r>
            <a:r>
              <a:rPr lang="en-US" altLang="ja-JP" sz="2300" dirty="0" smtClean="0">
                <a:latin typeface="Arial" charset="0"/>
              </a:rPr>
              <a:t> </a:t>
            </a:r>
            <a:r>
              <a:rPr lang="en-US" altLang="ja-JP" sz="2300" dirty="0" err="1" smtClean="0">
                <a:latin typeface="Arial" charset="0"/>
              </a:rPr>
              <a:t>robustní</a:t>
            </a:r>
            <a:r>
              <a:rPr lang="en-US" altLang="ja-JP" sz="2300" dirty="0" smtClean="0">
                <a:latin typeface="Arial" charset="0"/>
              </a:rPr>
              <a:t> (pro </a:t>
            </a:r>
            <a:r>
              <a:rPr lang="en-US" altLang="ja-JP" sz="2300" dirty="0" err="1" smtClean="0">
                <a:latin typeface="Arial" charset="0"/>
              </a:rPr>
              <a:t>současné</a:t>
            </a:r>
            <a:r>
              <a:rPr lang="en-US" altLang="ja-JP" sz="2300" dirty="0" smtClean="0">
                <a:latin typeface="Arial" charset="0"/>
              </a:rPr>
              <a:t> </a:t>
            </a:r>
            <a:r>
              <a:rPr lang="en-US" altLang="ja-JP" sz="2300" dirty="0" err="1" smtClean="0">
                <a:latin typeface="Arial" charset="0"/>
              </a:rPr>
              <a:t>i</a:t>
            </a:r>
            <a:r>
              <a:rPr lang="en-US" altLang="ja-JP" sz="2300" dirty="0" smtClean="0">
                <a:latin typeface="Arial" charset="0"/>
              </a:rPr>
              <a:t> </a:t>
            </a:r>
            <a:r>
              <a:rPr lang="en-US" altLang="ja-JP" sz="2300" dirty="0" err="1" smtClean="0">
                <a:latin typeface="Arial" charset="0"/>
              </a:rPr>
              <a:t>budoucí</a:t>
            </a:r>
            <a:r>
              <a:rPr lang="en-US" altLang="ja-JP" sz="2300" dirty="0" smtClean="0">
                <a:latin typeface="Arial" charset="0"/>
              </a:rPr>
              <a:t> </a:t>
            </a:r>
            <a:r>
              <a:rPr lang="en-US" altLang="ja-JP" sz="2300" dirty="0" err="1" smtClean="0">
                <a:latin typeface="Arial" charset="0"/>
              </a:rPr>
              <a:t>technologie</a:t>
            </a:r>
            <a:r>
              <a:rPr lang="en-US" altLang="ja-JP" sz="2300" dirty="0" smtClean="0">
                <a:latin typeface="Arial" charset="0"/>
              </a:rPr>
              <a:t>)</a:t>
            </a:r>
            <a:endParaRPr lang="en-US" sz="2300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O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čem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bude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řeč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… </a:t>
            </a:r>
            <a:endParaRPr lang="en-US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724400" y="1676400"/>
          <a:ext cx="441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381000" y="5334000"/>
            <a:ext cx="422451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 dirty="0" smtClean="0"/>
              <a:t>http://bunnyfoot.com/blog/wp-content/uploads/2011/01/Accessibility-cartoon.jpg</a:t>
            </a:r>
            <a:endParaRPr lang="en-US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799" y="1752600"/>
            <a:ext cx="3615167" cy="3505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Section 508, BFW, Best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Practise</a:t>
            </a:r>
            <a:endParaRPr lang="en-US" dirty="0">
              <a:solidFill>
                <a:schemeClr val="tx2">
                  <a:satMod val="20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Arial" charset="0"/>
              </a:rPr>
              <a:t>Section 508</a:t>
            </a:r>
          </a:p>
          <a:p>
            <a:pPr lvl="1"/>
            <a:r>
              <a:rPr lang="en-US" sz="1900" dirty="0">
                <a:latin typeface="Arial" charset="0"/>
              </a:rPr>
              <a:t>http://www.section508.gov/</a:t>
            </a:r>
          </a:p>
          <a:p>
            <a:pPr>
              <a:lnSpc>
                <a:spcPct val="90000"/>
              </a:lnSpc>
            </a:pPr>
            <a:endParaRPr lang="en-US" sz="28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Arial" charset="0"/>
              </a:rPr>
              <a:t>BFW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>
                <a:latin typeface="Arial" charset="0"/>
              </a:rPr>
              <a:t>4 priority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>
                <a:latin typeface="Arial" charset="0"/>
              </a:rPr>
              <a:t>http://</a:t>
            </a:r>
            <a:r>
              <a:rPr lang="en-US" sz="1900" dirty="0" err="1" smtClean="0">
                <a:latin typeface="Arial" charset="0"/>
              </a:rPr>
              <a:t>www.blindfriendly.cz</a:t>
            </a:r>
            <a:r>
              <a:rPr lang="en-US" sz="1900" dirty="0" smtClean="0">
                <a:latin typeface="Arial" charset="0"/>
              </a:rPr>
              <a:t>/doc/</a:t>
            </a:r>
            <a:r>
              <a:rPr lang="en-US" sz="1900" dirty="0" err="1" smtClean="0">
                <a:latin typeface="Arial" charset="0"/>
              </a:rPr>
              <a:t>bfw.php</a:t>
            </a:r>
            <a:endParaRPr lang="en-US" sz="1900" dirty="0" smtClean="0">
              <a:latin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6138" y="1600200"/>
            <a:ext cx="403860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latin typeface="Arial" charset="0"/>
                <a:cs typeface="+mn-cs"/>
              </a:rPr>
              <a:t>Best </a:t>
            </a:r>
            <a:r>
              <a:rPr lang="en-US" sz="2400" b="1" dirty="0" err="1">
                <a:latin typeface="Arial" charset="0"/>
                <a:cs typeface="+mn-cs"/>
              </a:rPr>
              <a:t>Practise</a:t>
            </a:r>
            <a:endParaRPr lang="en-US" sz="2400" b="1" dirty="0">
              <a:latin typeface="Arial" charset="0"/>
              <a:cs typeface="+mn-cs"/>
            </a:endParaRPr>
          </a:p>
          <a:p>
            <a:pPr lvl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6 </a:t>
            </a:r>
            <a:r>
              <a:rPr lang="en-US" b="1" dirty="0" err="1">
                <a:latin typeface="Arial" charset="0"/>
              </a:rPr>
              <a:t>kategorií</a:t>
            </a:r>
            <a:r>
              <a:rPr lang="en-US" b="1" dirty="0">
                <a:latin typeface="Arial" charset="0"/>
              </a:rPr>
              <a:t>: </a:t>
            </a:r>
            <a:endParaRPr lang="en-US" b="1" dirty="0" smtClean="0">
              <a:latin typeface="Arial" charset="0"/>
            </a:endParaRPr>
          </a:p>
          <a:p>
            <a:pPr marL="454025" lvl="1" indent="0">
              <a:lnSpc>
                <a:spcPct val="90000"/>
              </a:lnSpc>
              <a:buNone/>
            </a:pPr>
            <a:endParaRPr lang="en-US" b="1" dirty="0">
              <a:latin typeface="Arial" charset="0"/>
            </a:endParaRPr>
          </a:p>
          <a:p>
            <a:pPr marL="911225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900" b="1" dirty="0" err="1">
                <a:latin typeface="Arial" charset="0"/>
              </a:rPr>
              <a:t>obsah</a:t>
            </a:r>
            <a:r>
              <a:rPr lang="en-US" sz="1900" dirty="0">
                <a:latin typeface="Arial" charset="0"/>
              </a:rPr>
              <a:t> </a:t>
            </a:r>
            <a:r>
              <a:rPr lang="en-US" sz="1900" dirty="0" err="1">
                <a:latin typeface="Arial" charset="0"/>
              </a:rPr>
              <a:t>webových</a:t>
            </a:r>
            <a:r>
              <a:rPr lang="en-US" sz="1900" dirty="0">
                <a:latin typeface="Arial" charset="0"/>
              </a:rPr>
              <a:t> </a:t>
            </a:r>
            <a:r>
              <a:rPr lang="en-US" sz="1900" dirty="0" err="1">
                <a:latin typeface="Arial" charset="0"/>
              </a:rPr>
              <a:t>stránek</a:t>
            </a:r>
            <a:r>
              <a:rPr lang="en-US" sz="1900" dirty="0">
                <a:latin typeface="Arial" charset="0"/>
              </a:rPr>
              <a:t> je </a:t>
            </a:r>
            <a:r>
              <a:rPr lang="en-US" sz="1900" dirty="0" err="1">
                <a:latin typeface="Arial" charset="0"/>
              </a:rPr>
              <a:t>dostupný</a:t>
            </a:r>
            <a:r>
              <a:rPr lang="en-US" sz="1900" dirty="0">
                <a:latin typeface="Arial" charset="0"/>
              </a:rPr>
              <a:t> a </a:t>
            </a:r>
            <a:r>
              <a:rPr lang="en-US" sz="1900" dirty="0" err="1" smtClean="0">
                <a:latin typeface="Arial" charset="0"/>
              </a:rPr>
              <a:t>čitelný</a:t>
            </a:r>
            <a:endParaRPr lang="en-US" sz="1900" dirty="0">
              <a:latin typeface="Arial" charset="0"/>
            </a:endParaRPr>
          </a:p>
          <a:p>
            <a:pPr marL="911225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900" b="1" dirty="0" err="1" smtClean="0">
                <a:latin typeface="Arial" charset="0"/>
              </a:rPr>
              <a:t>práci</a:t>
            </a:r>
            <a:r>
              <a:rPr lang="en-US" sz="1900" dirty="0" smtClean="0">
                <a:latin typeface="Arial" charset="0"/>
              </a:rPr>
              <a:t> </a:t>
            </a:r>
            <a:r>
              <a:rPr lang="en-US" sz="1900" dirty="0">
                <a:latin typeface="Arial" charset="0"/>
              </a:rPr>
              <a:t>s </a:t>
            </a:r>
            <a:r>
              <a:rPr lang="en-US" sz="1900" dirty="0" err="1">
                <a:latin typeface="Arial" charset="0"/>
              </a:rPr>
              <a:t>webovou</a:t>
            </a:r>
            <a:r>
              <a:rPr lang="en-US" sz="1900" dirty="0">
                <a:latin typeface="Arial" charset="0"/>
              </a:rPr>
              <a:t> </a:t>
            </a:r>
            <a:r>
              <a:rPr lang="en-US" sz="1900" dirty="0" err="1">
                <a:latin typeface="Arial" charset="0"/>
              </a:rPr>
              <a:t>stránkou</a:t>
            </a:r>
            <a:r>
              <a:rPr lang="en-US" sz="1900" dirty="0">
                <a:latin typeface="Arial" charset="0"/>
              </a:rPr>
              <a:t> </a:t>
            </a:r>
            <a:r>
              <a:rPr lang="en-US" sz="1900" b="1" dirty="0" err="1">
                <a:latin typeface="Arial" charset="0"/>
              </a:rPr>
              <a:t>řídí</a:t>
            </a:r>
            <a:r>
              <a:rPr lang="en-US" sz="1900" b="1" dirty="0">
                <a:latin typeface="Arial" charset="0"/>
              </a:rPr>
              <a:t> </a:t>
            </a:r>
            <a:r>
              <a:rPr lang="en-US" sz="1900" b="1" dirty="0" err="1" smtClean="0">
                <a:latin typeface="Arial" charset="0"/>
              </a:rPr>
              <a:t>uživatel</a:t>
            </a:r>
            <a:endParaRPr lang="en-US" sz="1900" b="1" dirty="0">
              <a:latin typeface="Arial" charset="0"/>
            </a:endParaRPr>
          </a:p>
          <a:p>
            <a:pPr marL="911225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900" b="1" dirty="0" err="1" smtClean="0">
                <a:latin typeface="Arial" charset="0"/>
              </a:rPr>
              <a:t>informace</a:t>
            </a:r>
            <a:r>
              <a:rPr lang="en-US" sz="1900" dirty="0" smtClean="0">
                <a:latin typeface="Arial" charset="0"/>
              </a:rPr>
              <a:t> </a:t>
            </a:r>
            <a:r>
              <a:rPr lang="en-US" sz="1900" dirty="0" err="1">
                <a:latin typeface="Arial" charset="0"/>
              </a:rPr>
              <a:t>jsou</a:t>
            </a:r>
            <a:r>
              <a:rPr lang="en-US" sz="1900" dirty="0">
                <a:latin typeface="Arial" charset="0"/>
              </a:rPr>
              <a:t> </a:t>
            </a:r>
            <a:r>
              <a:rPr lang="en-US" sz="1900" dirty="0" err="1">
                <a:latin typeface="Arial" charset="0"/>
              </a:rPr>
              <a:t>srozumitelné</a:t>
            </a:r>
            <a:r>
              <a:rPr lang="en-US" sz="1900" dirty="0">
                <a:latin typeface="Arial" charset="0"/>
              </a:rPr>
              <a:t> a </a:t>
            </a:r>
            <a:r>
              <a:rPr lang="en-US" sz="1900" dirty="0" err="1" smtClean="0">
                <a:latin typeface="Arial" charset="0"/>
              </a:rPr>
              <a:t>p</a:t>
            </a:r>
            <a:r>
              <a:rPr lang="en-US" altLang="ja-JP" sz="1900" dirty="0" err="1" smtClean="0">
                <a:latin typeface="Arial" charset="0"/>
              </a:rPr>
              <a:t>řehledné</a:t>
            </a:r>
            <a:endParaRPr lang="en-US" altLang="ja-JP" sz="1900" dirty="0">
              <a:latin typeface="Arial" charset="0"/>
            </a:endParaRPr>
          </a:p>
          <a:p>
            <a:pPr marL="911225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ja-JP" sz="1900" b="1" dirty="0" err="1" smtClean="0">
                <a:latin typeface="Arial" charset="0"/>
              </a:rPr>
              <a:t>ovládání</a:t>
            </a:r>
            <a:r>
              <a:rPr lang="en-US" altLang="ja-JP" sz="1900" dirty="0" smtClean="0">
                <a:latin typeface="Arial" charset="0"/>
              </a:rPr>
              <a:t> </a:t>
            </a:r>
            <a:r>
              <a:rPr lang="en-US" altLang="ja-JP" sz="1900" dirty="0" err="1">
                <a:latin typeface="Arial" charset="0"/>
              </a:rPr>
              <a:t>webu</a:t>
            </a:r>
            <a:r>
              <a:rPr lang="en-US" altLang="ja-JP" sz="1900" dirty="0">
                <a:latin typeface="Arial" charset="0"/>
              </a:rPr>
              <a:t> je </a:t>
            </a:r>
            <a:r>
              <a:rPr lang="en-US" altLang="ja-JP" sz="1900" dirty="0" err="1">
                <a:latin typeface="Arial" charset="0"/>
              </a:rPr>
              <a:t>jasné</a:t>
            </a:r>
            <a:r>
              <a:rPr lang="en-US" altLang="ja-JP" sz="1900" dirty="0">
                <a:latin typeface="Arial" charset="0"/>
              </a:rPr>
              <a:t> a </a:t>
            </a:r>
            <a:r>
              <a:rPr lang="en-US" altLang="ja-JP" sz="1900" dirty="0" err="1" smtClean="0">
                <a:latin typeface="Arial" charset="0"/>
              </a:rPr>
              <a:t>srozumitelné</a:t>
            </a:r>
            <a:endParaRPr lang="en-US" altLang="ja-JP" sz="1900" dirty="0">
              <a:latin typeface="Arial" charset="0"/>
            </a:endParaRPr>
          </a:p>
          <a:p>
            <a:pPr marL="911225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ja-JP" sz="1900" b="1" dirty="0" err="1" smtClean="0">
                <a:latin typeface="Arial" charset="0"/>
              </a:rPr>
              <a:t>odkazy</a:t>
            </a:r>
            <a:r>
              <a:rPr lang="en-US" altLang="ja-JP" sz="1900" dirty="0" smtClean="0">
                <a:latin typeface="Arial" charset="0"/>
              </a:rPr>
              <a:t> </a:t>
            </a:r>
            <a:r>
              <a:rPr lang="en-US" altLang="ja-JP" sz="1900" dirty="0" err="1">
                <a:latin typeface="Arial" charset="0"/>
              </a:rPr>
              <a:t>jsou</a:t>
            </a:r>
            <a:r>
              <a:rPr lang="en-US" altLang="ja-JP" sz="1900" dirty="0">
                <a:latin typeface="Arial" charset="0"/>
              </a:rPr>
              <a:t> </a:t>
            </a:r>
            <a:r>
              <a:rPr lang="en-US" altLang="ja-JP" sz="1900" dirty="0" err="1">
                <a:latin typeface="Arial" charset="0"/>
              </a:rPr>
              <a:t>zřetelné</a:t>
            </a:r>
            <a:r>
              <a:rPr lang="en-US" altLang="ja-JP" sz="1900" dirty="0">
                <a:latin typeface="Arial" charset="0"/>
              </a:rPr>
              <a:t> a </a:t>
            </a:r>
            <a:r>
              <a:rPr lang="en-US" altLang="ja-JP" sz="1900" dirty="0" err="1" smtClean="0">
                <a:latin typeface="Arial" charset="0"/>
              </a:rPr>
              <a:t>návodné</a:t>
            </a:r>
            <a:endParaRPr lang="en-US" altLang="ja-JP" sz="1900" dirty="0" smtClean="0">
              <a:latin typeface="Arial" charset="0"/>
            </a:endParaRPr>
          </a:p>
          <a:p>
            <a:pPr marL="911225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ja-JP" sz="1900" b="1" dirty="0" err="1" smtClean="0">
                <a:latin typeface="Arial" charset="0"/>
              </a:rPr>
              <a:t>kód</a:t>
            </a:r>
            <a:r>
              <a:rPr lang="en-US" altLang="ja-JP" sz="1900" dirty="0" smtClean="0">
                <a:latin typeface="Arial" charset="0"/>
              </a:rPr>
              <a:t> </a:t>
            </a:r>
            <a:r>
              <a:rPr lang="en-US" altLang="ja-JP" sz="1900" dirty="0">
                <a:latin typeface="Arial" charset="0"/>
              </a:rPr>
              <a:t>je </a:t>
            </a:r>
            <a:r>
              <a:rPr lang="en-US" altLang="ja-JP" sz="1900" dirty="0" err="1">
                <a:latin typeface="Arial" charset="0"/>
              </a:rPr>
              <a:t>technicky</a:t>
            </a:r>
            <a:r>
              <a:rPr lang="en-US" altLang="ja-JP" sz="1900" dirty="0">
                <a:latin typeface="Arial" charset="0"/>
              </a:rPr>
              <a:t> </a:t>
            </a:r>
            <a:r>
              <a:rPr lang="en-US" altLang="ja-JP" sz="1900" dirty="0" err="1">
                <a:latin typeface="Arial" charset="0"/>
              </a:rPr>
              <a:t>způsobilý</a:t>
            </a:r>
            <a:r>
              <a:rPr lang="en-US" altLang="ja-JP" sz="1900" dirty="0">
                <a:latin typeface="Arial" charset="0"/>
              </a:rPr>
              <a:t> a </a:t>
            </a:r>
            <a:r>
              <a:rPr lang="en-US" altLang="ja-JP" sz="1900" dirty="0" err="1">
                <a:latin typeface="Arial" charset="0"/>
              </a:rPr>
              <a:t>strukturovaný</a:t>
            </a:r>
            <a:endParaRPr lang="en-US" sz="1900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Problémové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oblasti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WA</a:t>
            </a:r>
            <a:endParaRPr lang="en-US" dirty="0">
              <a:solidFill>
                <a:schemeClr val="tx2">
                  <a:satMod val="20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8768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Kaskádové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styly</a:t>
            </a:r>
            <a:endParaRPr lang="en-US" sz="2800" dirty="0" smtClean="0">
              <a:latin typeface="Arial" charset="0"/>
            </a:endParaRPr>
          </a:p>
          <a:p>
            <a:pPr>
              <a:buFont typeface="Wingdings" charset="2"/>
              <a:buChar char="§"/>
            </a:pPr>
            <a:r>
              <a:rPr lang="en-US" sz="2800" dirty="0" smtClean="0">
                <a:latin typeface="Arial" charset="0"/>
              </a:rPr>
              <a:t> Flash</a:t>
            </a:r>
          </a:p>
          <a:p>
            <a:pPr>
              <a:buFont typeface="Wingdings" charset="2"/>
              <a:buChar char="§"/>
            </a:pPr>
            <a:r>
              <a:rPr lang="en-US" sz="2800" dirty="0" smtClean="0">
                <a:latin typeface="Arial" charset="0"/>
              </a:rPr>
              <a:t> Java Scripts</a:t>
            </a:r>
          </a:p>
          <a:p>
            <a:pPr>
              <a:buFont typeface="Wingdings" charset="2"/>
              <a:buChar char="§"/>
            </a:pP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Rámce</a:t>
            </a:r>
            <a:endParaRPr lang="en-US" sz="2800" dirty="0" smtClean="0">
              <a:latin typeface="Arial" charset="0"/>
            </a:endParaRPr>
          </a:p>
          <a:p>
            <a:pPr>
              <a:buFont typeface="Wingdings" charset="2"/>
              <a:buChar char="§"/>
            </a:pP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Obrazové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mapy</a:t>
            </a:r>
            <a:endParaRPr lang="en-US" sz="2800" dirty="0" smtClean="0">
              <a:latin typeface="Arial" charset="0"/>
            </a:endParaRPr>
          </a:p>
          <a:p>
            <a:pPr>
              <a:buFont typeface="Wingdings" charset="2"/>
              <a:buChar char="§"/>
            </a:pPr>
            <a:endParaRPr lang="en-US" sz="2800" dirty="0" smtClean="0">
              <a:latin typeface="Arial" charset="0"/>
            </a:endParaRPr>
          </a:p>
          <a:p>
            <a:pPr>
              <a:buFont typeface="Wingdings" charset="2"/>
              <a:buChar char="§"/>
            </a:pP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Validace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676400"/>
            <a:ext cx="3974843" cy="40977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Proč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kaskádové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styly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?</a:t>
            </a:r>
            <a:endParaRPr lang="en-US" dirty="0">
              <a:solidFill>
                <a:schemeClr val="tx2">
                  <a:satMod val="20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876800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56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CSS: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947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800" dirty="0" err="1" smtClean="0">
                <a:latin typeface="Arial" charset="0"/>
              </a:rPr>
              <a:t>na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rozdíl</a:t>
            </a:r>
            <a:r>
              <a:rPr lang="en-US" sz="2800" dirty="0" smtClean="0">
                <a:latin typeface="Arial" charset="0"/>
              </a:rPr>
              <a:t> od HTML </a:t>
            </a:r>
            <a:r>
              <a:rPr lang="en-US" sz="2800" dirty="0" err="1" smtClean="0">
                <a:latin typeface="Arial" charset="0"/>
              </a:rPr>
              <a:t>není</a:t>
            </a:r>
            <a:r>
              <a:rPr lang="en-US" sz="2800" dirty="0" smtClean="0">
                <a:latin typeface="Arial" charset="0"/>
              </a:rPr>
              <a:t> CSS </a:t>
            </a:r>
            <a:r>
              <a:rPr lang="en-US" sz="2800" dirty="0" err="1" smtClean="0">
                <a:latin typeface="Arial" charset="0"/>
              </a:rPr>
              <a:t>značkovacím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jazykem</a:t>
            </a:r>
            <a:r>
              <a:rPr lang="en-US" sz="2800" dirty="0" smtClean="0">
                <a:latin typeface="Arial" charset="0"/>
              </a:rPr>
              <a:t> v </a:t>
            </a:r>
            <a:r>
              <a:rPr lang="en-US" sz="2800" dirty="0" err="1" smtClean="0">
                <a:latin typeface="Arial" charset="0"/>
              </a:rPr>
              <a:t>pravé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smyslu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slova</a:t>
            </a:r>
            <a:r>
              <a:rPr lang="en-US" sz="2800" dirty="0" smtClean="0">
                <a:latin typeface="Arial" charset="0"/>
              </a:rPr>
              <a:t> </a:t>
            </a:r>
            <a:endParaRPr lang="en-US" sz="2800" dirty="0">
              <a:latin typeface="Arial" charset="0"/>
            </a:endParaRPr>
          </a:p>
          <a:p>
            <a:pPr marL="1196975" lvl="1" indent="-457200">
              <a:lnSpc>
                <a:spcPct val="90000"/>
              </a:lnSpc>
              <a:buFont typeface="Arial"/>
              <a:buChar char="•"/>
            </a:pPr>
            <a:r>
              <a:rPr lang="en-US" sz="2000" dirty="0" err="1" smtClean="0">
                <a:latin typeface="Arial" charset="0"/>
              </a:rPr>
              <a:t>spíše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soubor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pravidel</a:t>
            </a:r>
            <a:r>
              <a:rPr lang="en-US" sz="2000" dirty="0" smtClean="0">
                <a:latin typeface="Arial" charset="0"/>
              </a:rPr>
              <a:t> pro </a:t>
            </a:r>
            <a:r>
              <a:rPr lang="en-US" sz="2000" dirty="0" err="1" smtClean="0">
                <a:latin typeface="Arial" charset="0"/>
              </a:rPr>
              <a:t>zápis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vlastností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ke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uspořádání</a:t>
            </a:r>
            <a:r>
              <a:rPr lang="en-US" sz="2000" dirty="0" smtClean="0">
                <a:latin typeface="Arial" charset="0"/>
              </a:rPr>
              <a:t> a </a:t>
            </a:r>
            <a:r>
              <a:rPr lang="en-US" sz="2000" dirty="0" err="1" smtClean="0">
                <a:latin typeface="Arial" charset="0"/>
              </a:rPr>
              <a:t>způsobu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zobrazení</a:t>
            </a:r>
            <a:r>
              <a:rPr lang="en-US" sz="2000" dirty="0" smtClean="0">
                <a:latin typeface="Arial" charset="0"/>
              </a:rPr>
              <a:t> WWW </a:t>
            </a:r>
            <a:r>
              <a:rPr lang="en-US" sz="2000" dirty="0" err="1" smtClean="0">
                <a:latin typeface="Arial" charset="0"/>
              </a:rPr>
              <a:t>stránky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ve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značkovacím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jazyku</a:t>
            </a:r>
            <a:endParaRPr lang="en-US" sz="2000" dirty="0" smtClean="0">
              <a:latin typeface="Arial" charset="0"/>
            </a:endParaRP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800" b="1" dirty="0" err="1" smtClean="0">
                <a:latin typeface="Arial" charset="0"/>
              </a:rPr>
              <a:t>zajímavost</a:t>
            </a:r>
            <a:r>
              <a:rPr lang="en-US" sz="2800" b="1" dirty="0" smtClean="0">
                <a:latin typeface="Arial" charset="0"/>
              </a:rPr>
              <a:t>: </a:t>
            </a:r>
            <a:r>
              <a:rPr lang="en-US" sz="2800" dirty="0" err="1" smtClean="0">
                <a:latin typeface="Arial" charset="0"/>
              </a:rPr>
              <a:t>prohlížeč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b="1" dirty="0" smtClean="0">
                <a:latin typeface="Arial" charset="0"/>
              </a:rPr>
              <a:t>NeXT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navržen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tak</a:t>
            </a:r>
            <a:r>
              <a:rPr lang="en-US" sz="2800" dirty="0" smtClean="0">
                <a:latin typeface="Arial" charset="0"/>
              </a:rPr>
              <a:t> (Tim Berners-Lee), </a:t>
            </a:r>
            <a:r>
              <a:rPr lang="en-US" sz="2800" dirty="0" err="1" smtClean="0">
                <a:latin typeface="Arial" charset="0"/>
              </a:rPr>
              <a:t>že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formátování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dokumentů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bylo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řízeno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jednoduchým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vnořeným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stylovým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předpisem</a:t>
            </a:r>
            <a:endParaRPr lang="en-US" sz="2800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 err="1" smtClean="0">
                <a:latin typeface="Arial" charset="0"/>
              </a:rPr>
              <a:t>zodpov</a:t>
            </a:r>
            <a:r>
              <a:rPr lang="en-US" altLang="ja-JP" dirty="0" err="1" smtClean="0">
                <a:latin typeface="Arial" charset="0"/>
              </a:rPr>
              <a:t>ědnost</a:t>
            </a:r>
            <a:r>
              <a:rPr lang="en-US" altLang="ja-JP" dirty="0" smtClean="0">
                <a:latin typeface="Arial" charset="0"/>
              </a:rPr>
              <a:t> se </a:t>
            </a:r>
            <a:r>
              <a:rPr lang="en-US" altLang="ja-JP" dirty="0" err="1" smtClean="0">
                <a:latin typeface="Arial" charset="0"/>
              </a:rPr>
              <a:t>poté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přesunula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na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autory</a:t>
            </a:r>
            <a:endParaRPr lang="en-US" dirty="0" smtClean="0">
              <a:latin typeface="Arial" charset="0"/>
            </a:endParaRPr>
          </a:p>
          <a:p>
            <a:pPr marL="457200" indent="-457200">
              <a:buFont typeface="Arial"/>
              <a:buChar char="•"/>
            </a:pP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6138" y="1600200"/>
            <a:ext cx="4038600" cy="4648200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CSS a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přístupnost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: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dirty="0" err="1" smtClean="0">
                <a:latin typeface="Arial" charset="0"/>
              </a:rPr>
              <a:t>první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verze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stylů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byla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vydána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v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prosinci</a:t>
            </a:r>
            <a:r>
              <a:rPr lang="en-US" dirty="0" smtClean="0">
                <a:latin typeface="Arial" charset="0"/>
              </a:rPr>
              <a:t> 1996 pod </a:t>
            </a:r>
            <a:r>
              <a:rPr lang="en-US" dirty="0" err="1" smtClean="0">
                <a:latin typeface="Arial" charset="0"/>
              </a:rPr>
              <a:t>názvem</a:t>
            </a:r>
            <a:r>
              <a:rPr lang="en-US" dirty="0" smtClean="0">
                <a:latin typeface="Arial" charset="0"/>
              </a:rPr>
              <a:t> “Cascading Style Sheets, Level 1” - CSS1</a:t>
            </a:r>
          </a:p>
          <a:p>
            <a:pPr lvl="1"/>
            <a:r>
              <a:rPr lang="en-US" dirty="0" err="1" smtClean="0">
                <a:latin typeface="Arial" charset="0"/>
              </a:rPr>
              <a:t>druhá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verze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o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dva</a:t>
            </a:r>
            <a:r>
              <a:rPr lang="en-US" dirty="0" smtClean="0">
                <a:latin typeface="Arial" charset="0"/>
              </a:rPr>
              <a:t>  </a:t>
            </a:r>
            <a:r>
              <a:rPr lang="en-US" dirty="0" err="1" smtClean="0">
                <a:latin typeface="Arial" charset="0"/>
              </a:rPr>
              <a:t>roky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pozd</a:t>
            </a:r>
            <a:r>
              <a:rPr lang="en-US" altLang="ja-JP" dirty="0" err="1" smtClean="0">
                <a:latin typeface="Arial" charset="0"/>
              </a:rPr>
              <a:t>ěji</a:t>
            </a:r>
            <a:endParaRPr lang="en-US" altLang="ja-JP" dirty="0" smtClean="0">
              <a:latin typeface="Arial" charset="0"/>
            </a:endParaRPr>
          </a:p>
          <a:p>
            <a:pPr lvl="1"/>
            <a:r>
              <a:rPr lang="en-US" altLang="ja-JP" dirty="0" smtClean="0">
                <a:latin typeface="Arial" charset="0"/>
              </a:rPr>
              <a:t>CSS </a:t>
            </a:r>
            <a:r>
              <a:rPr lang="en-US" altLang="ja-JP" dirty="0" err="1" smtClean="0">
                <a:latin typeface="Arial" charset="0"/>
              </a:rPr>
              <a:t>podporuje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zvukové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styly</a:t>
            </a:r>
            <a:r>
              <a:rPr lang="en-US" altLang="ja-JP" dirty="0" smtClean="0">
                <a:latin typeface="Arial" charset="0"/>
              </a:rPr>
              <a:t> (Aural Style Sheets - ACSS)</a:t>
            </a:r>
          </a:p>
          <a:p>
            <a:pPr lvl="2"/>
            <a:r>
              <a:rPr lang="en-US" dirty="0" err="1" smtClean="0">
                <a:latin typeface="Arial" charset="0"/>
              </a:rPr>
              <a:t>ty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umož</a:t>
            </a:r>
            <a:r>
              <a:rPr lang="en-US" altLang="ja-JP" dirty="0" err="1" smtClean="0">
                <a:latin typeface="Arial" charset="0"/>
              </a:rPr>
              <a:t>ňují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designérům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webů</a:t>
            </a:r>
            <a:r>
              <a:rPr lang="en-US" altLang="ja-JP" dirty="0" smtClean="0">
                <a:latin typeface="Arial" charset="0"/>
              </a:rPr>
              <a:t> a </a:t>
            </a:r>
            <a:r>
              <a:rPr lang="en-US" altLang="ja-JP" dirty="0" err="1" smtClean="0">
                <a:latin typeface="Arial" charset="0"/>
              </a:rPr>
              <a:t>uživatelům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specifikovat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např</a:t>
            </a:r>
            <a:r>
              <a:rPr lang="en-US" altLang="ja-JP" dirty="0" smtClean="0">
                <a:latin typeface="Arial" charset="0"/>
              </a:rPr>
              <a:t>. </a:t>
            </a:r>
            <a:r>
              <a:rPr lang="en-US" altLang="ja-JP" dirty="0" err="1" smtClean="0">
                <a:latin typeface="Arial" charset="0"/>
              </a:rPr>
              <a:t>hlasitost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vysloveného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obsahu</a:t>
            </a:r>
            <a:r>
              <a:rPr lang="en-US" altLang="ja-JP" dirty="0" smtClean="0">
                <a:latin typeface="Arial" charset="0"/>
              </a:rPr>
              <a:t>, </a:t>
            </a:r>
            <a:r>
              <a:rPr lang="en-US" altLang="ja-JP" dirty="0" err="1" smtClean="0">
                <a:latin typeface="Arial" charset="0"/>
              </a:rPr>
              <a:t>zvuků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v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pozadí</a:t>
            </a:r>
            <a:r>
              <a:rPr lang="en-US" altLang="ja-JP" dirty="0" smtClean="0">
                <a:latin typeface="Arial" charset="0"/>
              </a:rPr>
              <a:t>, </a:t>
            </a:r>
            <a:r>
              <a:rPr lang="en-US" altLang="ja-JP" dirty="0" err="1" smtClean="0">
                <a:latin typeface="Arial" charset="0"/>
              </a:rPr>
              <a:t>přirozené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pomlky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v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textu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apod</a:t>
            </a:r>
            <a:r>
              <a:rPr lang="en-US" altLang="ja-JP" dirty="0" smtClean="0">
                <a:latin typeface="Arial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Proč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kaskádové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styly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? #2</a:t>
            </a:r>
            <a:endParaRPr lang="en-US" dirty="0">
              <a:solidFill>
                <a:schemeClr val="tx2">
                  <a:satMod val="20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8768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56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zápis</a:t>
            </a:r>
            <a:r>
              <a:rPr lang="en-US" sz="256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947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pPr>
              <a:buFont typeface="Wingdings" charset="2"/>
              <a:buChar char="§"/>
            </a:pP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může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vypadat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třeba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takto</a:t>
            </a:r>
            <a:r>
              <a:rPr lang="en-US" dirty="0" smtClean="0">
                <a:latin typeface="Arial" charset="0"/>
              </a:rPr>
              <a:t>:</a:t>
            </a:r>
            <a:endParaRPr lang="en-US" dirty="0" smtClean="0">
              <a:latin typeface="Times CE" pitchFamily="-80" charset="0"/>
            </a:endParaRPr>
          </a:p>
          <a:p>
            <a:pPr lvl="3">
              <a:buFont typeface="Monotype Sorts" charset="2"/>
              <a:buNone/>
            </a:pPr>
            <a:r>
              <a:rPr lang="en-US" dirty="0" smtClean="0">
                <a:latin typeface="Courier CE" pitchFamily="-80" charset="0"/>
              </a:rPr>
              <a:t>H1 {</a:t>
            </a:r>
          </a:p>
          <a:p>
            <a:pPr lvl="3">
              <a:buFont typeface="Monotype Sorts" charset="2"/>
              <a:buNone/>
            </a:pPr>
            <a:r>
              <a:rPr lang="en-US" dirty="0" smtClean="0">
                <a:latin typeface="Courier CE" pitchFamily="-80" charset="0"/>
              </a:rPr>
              <a:t>voice-family: </a:t>
            </a:r>
            <a:r>
              <a:rPr lang="en-US" dirty="0" err="1" smtClean="0">
                <a:latin typeface="Courier CE" pitchFamily="-80" charset="0"/>
              </a:rPr>
              <a:t>paul</a:t>
            </a:r>
            <a:r>
              <a:rPr lang="en-US" dirty="0" smtClean="0">
                <a:latin typeface="Courier CE" pitchFamily="-80" charset="0"/>
              </a:rPr>
              <a:t>;</a:t>
            </a:r>
          </a:p>
          <a:p>
            <a:pPr lvl="3">
              <a:buFont typeface="Monotype Sorts" charset="2"/>
              <a:buNone/>
            </a:pPr>
            <a:r>
              <a:rPr lang="en-US" dirty="0" smtClean="0">
                <a:latin typeface="Courier CE" pitchFamily="-80" charset="0"/>
              </a:rPr>
              <a:t>stress: 20;</a:t>
            </a:r>
          </a:p>
          <a:p>
            <a:pPr lvl="3">
              <a:buFont typeface="Monotype Sorts" charset="2"/>
              <a:buNone/>
            </a:pPr>
            <a:r>
              <a:rPr lang="en-US" dirty="0" smtClean="0">
                <a:latin typeface="Courier CE" pitchFamily="-80" charset="0"/>
              </a:rPr>
              <a:t>richness: 90;</a:t>
            </a:r>
          </a:p>
          <a:p>
            <a:pPr lvl="3">
              <a:buFont typeface="Monotype Sorts" charset="2"/>
              <a:buNone/>
            </a:pPr>
            <a:r>
              <a:rPr lang="en-US" dirty="0" smtClean="0">
                <a:latin typeface="Courier CE" pitchFamily="-80" charset="0"/>
              </a:rPr>
              <a:t>cue-before: </a:t>
            </a:r>
            <a:r>
              <a:rPr lang="en-US" dirty="0" err="1" smtClean="0">
                <a:latin typeface="Courier CE" pitchFamily="-80" charset="0"/>
              </a:rPr>
              <a:t>url</a:t>
            </a:r>
            <a:r>
              <a:rPr lang="en-US" dirty="0" smtClean="0">
                <a:latin typeface="Courier CE" pitchFamily="-80" charset="0"/>
              </a:rPr>
              <a:t> (“</a:t>
            </a:r>
            <a:r>
              <a:rPr lang="en-US" dirty="0" err="1" smtClean="0">
                <a:latin typeface="Courier CE" pitchFamily="-80" charset="0"/>
              </a:rPr>
              <a:t>ping.au</a:t>
            </a:r>
            <a:r>
              <a:rPr lang="en-US" dirty="0" smtClean="0">
                <a:latin typeface="Courier CE" pitchFamily="-80" charset="0"/>
              </a:rPr>
              <a:t>”)</a:t>
            </a:r>
          </a:p>
          <a:p>
            <a:pPr lvl="3">
              <a:buFont typeface="Monotype Sorts" charset="2"/>
              <a:buNone/>
            </a:pPr>
            <a:r>
              <a:rPr lang="en-US" dirty="0" smtClean="0">
                <a:latin typeface="Courier CE" pitchFamily="-80" charset="0"/>
              </a:rPr>
              <a:t>}</a:t>
            </a:r>
          </a:p>
          <a:p>
            <a:pPr lvl="1"/>
            <a:r>
              <a:rPr lang="en-US" altLang="ja-JP" dirty="0" smtClean="0">
                <a:latin typeface="Courier CE" pitchFamily="-80" charset="0"/>
              </a:rPr>
              <a:t>Joe Clark </a:t>
            </a:r>
            <a:r>
              <a:rPr lang="en-US" altLang="ja-JP" dirty="0" err="1" smtClean="0">
                <a:latin typeface="Courier CE" pitchFamily="-80" charset="0"/>
              </a:rPr>
              <a:t>metaforicky</a:t>
            </a:r>
            <a:r>
              <a:rPr lang="en-US" altLang="ja-JP" dirty="0" smtClean="0">
                <a:latin typeface="Courier CE" pitchFamily="-80" charset="0"/>
              </a:rPr>
              <a:t> </a:t>
            </a:r>
            <a:r>
              <a:rPr lang="en-US" altLang="ja-JP" dirty="0" err="1" smtClean="0">
                <a:latin typeface="Courier CE" pitchFamily="-80" charset="0"/>
              </a:rPr>
              <a:t>vyjádřil</a:t>
            </a:r>
            <a:r>
              <a:rPr lang="en-US" altLang="ja-JP" dirty="0" smtClean="0">
                <a:latin typeface="Courier CE" pitchFamily="-80" charset="0"/>
              </a:rPr>
              <a:t> </a:t>
            </a:r>
            <a:r>
              <a:rPr lang="en-US" altLang="ja-JP" dirty="0" err="1" smtClean="0">
                <a:latin typeface="Courier CE" pitchFamily="-80" charset="0"/>
              </a:rPr>
              <a:t>vztah</a:t>
            </a:r>
            <a:r>
              <a:rPr lang="en-US" altLang="ja-JP" dirty="0" smtClean="0">
                <a:latin typeface="Courier CE" pitchFamily="-80" charset="0"/>
              </a:rPr>
              <a:t> </a:t>
            </a:r>
            <a:r>
              <a:rPr lang="en-US" altLang="ja-JP" dirty="0" err="1" smtClean="0">
                <a:latin typeface="Courier CE" pitchFamily="-80" charset="0"/>
              </a:rPr>
              <a:t>mezi</a:t>
            </a:r>
            <a:r>
              <a:rPr lang="en-US" altLang="ja-JP" dirty="0" smtClean="0">
                <a:latin typeface="Courier CE" pitchFamily="-80" charset="0"/>
              </a:rPr>
              <a:t> </a:t>
            </a:r>
            <a:r>
              <a:rPr lang="en-US" altLang="ja-JP" dirty="0" err="1" smtClean="0">
                <a:latin typeface="Courier CE" pitchFamily="-80" charset="0"/>
              </a:rPr>
              <a:t>značkovacím</a:t>
            </a:r>
            <a:r>
              <a:rPr lang="en-US" altLang="ja-JP" dirty="0" smtClean="0">
                <a:latin typeface="Courier CE" pitchFamily="-80" charset="0"/>
              </a:rPr>
              <a:t> </a:t>
            </a:r>
            <a:r>
              <a:rPr lang="en-US" altLang="ja-JP" dirty="0" err="1" smtClean="0">
                <a:latin typeface="Courier CE" pitchFamily="-80" charset="0"/>
              </a:rPr>
              <a:t>jazykem</a:t>
            </a:r>
            <a:r>
              <a:rPr lang="en-US" altLang="ja-JP" dirty="0" smtClean="0">
                <a:latin typeface="Courier CE" pitchFamily="-80" charset="0"/>
              </a:rPr>
              <a:t> a </a:t>
            </a:r>
            <a:r>
              <a:rPr lang="en-US" altLang="ja-JP" dirty="0" err="1" smtClean="0">
                <a:latin typeface="Courier CE" pitchFamily="-80" charset="0"/>
              </a:rPr>
              <a:t>kaskádovými</a:t>
            </a:r>
            <a:r>
              <a:rPr lang="en-US" altLang="ja-JP" dirty="0" smtClean="0">
                <a:latin typeface="Courier CE" pitchFamily="-80" charset="0"/>
              </a:rPr>
              <a:t> </a:t>
            </a:r>
            <a:r>
              <a:rPr lang="en-US" altLang="ja-JP" dirty="0" err="1" smtClean="0">
                <a:latin typeface="Courier CE" pitchFamily="-80" charset="0"/>
              </a:rPr>
              <a:t>styly</a:t>
            </a:r>
            <a:endParaRPr lang="en-US" altLang="ja-JP" dirty="0" smtClean="0">
              <a:latin typeface="Courier CE" pitchFamily="-80" charset="0"/>
            </a:endParaRPr>
          </a:p>
          <a:p>
            <a:pPr lvl="4"/>
            <a:r>
              <a:rPr lang="en-US" altLang="ja-JP" b="1" dirty="0" err="1" smtClean="0">
                <a:latin typeface="Courier CE" pitchFamily="-80" charset="0"/>
              </a:rPr>
              <a:t>manžel</a:t>
            </a:r>
            <a:r>
              <a:rPr lang="en-US" altLang="ja-JP" b="1" dirty="0" smtClean="0">
                <a:latin typeface="Courier CE" pitchFamily="-80" charset="0"/>
              </a:rPr>
              <a:t> (HTML) a CSS (</a:t>
            </a:r>
            <a:r>
              <a:rPr lang="en-US" altLang="ja-JP" b="1" dirty="0" err="1" smtClean="0">
                <a:latin typeface="Courier CE" pitchFamily="-80" charset="0"/>
              </a:rPr>
              <a:t>manželka</a:t>
            </a:r>
            <a:r>
              <a:rPr lang="en-US" altLang="ja-JP" b="1" dirty="0" smtClean="0">
                <a:latin typeface="Courier CE" pitchFamily="-80" charset="0"/>
              </a:rPr>
              <a:t>)</a:t>
            </a:r>
          </a:p>
          <a:p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6138" y="1600200"/>
            <a:ext cx="4038600" cy="46482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CSS a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přístupnost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: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dirty="0" smtClean="0">
                <a:latin typeface="Arial" charset="0"/>
              </a:rPr>
              <a:t>V </a:t>
            </a:r>
            <a:r>
              <a:rPr lang="en-US" dirty="0" err="1" smtClean="0">
                <a:latin typeface="Arial" charset="0"/>
              </a:rPr>
              <a:t>současné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dob</a:t>
            </a:r>
            <a:r>
              <a:rPr lang="en-US" altLang="ja-JP" dirty="0" err="1" smtClean="0">
                <a:latin typeface="Arial" charset="0"/>
              </a:rPr>
              <a:t>ě</a:t>
            </a:r>
            <a:r>
              <a:rPr lang="en-US" altLang="ja-JP" dirty="0" smtClean="0">
                <a:latin typeface="Arial" charset="0"/>
              </a:rPr>
              <a:t> je </a:t>
            </a:r>
            <a:r>
              <a:rPr lang="en-US" altLang="ja-JP" dirty="0" err="1" smtClean="0">
                <a:latin typeface="Arial" charset="0"/>
              </a:rPr>
              <a:t>na</a:t>
            </a:r>
            <a:r>
              <a:rPr lang="en-US" altLang="ja-JP" dirty="0" smtClean="0">
                <a:latin typeface="Arial" charset="0"/>
              </a:rPr>
              <a:t> tom s </a:t>
            </a:r>
            <a:r>
              <a:rPr lang="en-US" altLang="ja-JP" dirty="0" err="1" smtClean="0">
                <a:latin typeface="Arial" charset="0"/>
              </a:rPr>
              <a:t>podporou</a:t>
            </a:r>
            <a:r>
              <a:rPr lang="en-US" altLang="ja-JP" dirty="0" smtClean="0">
                <a:latin typeface="Arial" charset="0"/>
              </a:rPr>
              <a:t> CSS2.1 </a:t>
            </a:r>
            <a:r>
              <a:rPr lang="en-US" altLang="ja-JP" dirty="0" err="1" smtClean="0">
                <a:latin typeface="Arial" charset="0"/>
              </a:rPr>
              <a:t>nejlépe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prohlížeč</a:t>
            </a:r>
            <a:r>
              <a:rPr lang="en-US" altLang="ja-JP" dirty="0" smtClean="0">
                <a:latin typeface="Arial" charset="0"/>
              </a:rPr>
              <a:t> Firefox</a:t>
            </a:r>
          </a:p>
          <a:p>
            <a:pPr lvl="1"/>
            <a:r>
              <a:rPr lang="en-US" b="1" dirty="0" err="1" smtClean="0"/>
              <a:t>porovnání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http://www.webdevout.net/browser-support-css)</a:t>
            </a:r>
          </a:p>
          <a:p>
            <a:pPr lvl="1"/>
            <a:r>
              <a:rPr lang="en-US" dirty="0" smtClean="0"/>
              <a:t>http://www.w3.org/Style/CSS</a:t>
            </a:r>
          </a:p>
          <a:p>
            <a:pPr lvl="1"/>
            <a:r>
              <a:rPr lang="en-US" dirty="0" smtClean="0"/>
              <a:t>http://websitetips.com/css/solutions/</a:t>
            </a:r>
          </a:p>
          <a:p>
            <a:pPr lvl="1">
              <a:buFont typeface="Monotype Sorts" charset="2"/>
              <a:buNone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Proč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kaskádové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styly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? #3</a:t>
            </a:r>
            <a:endParaRPr lang="en-US" dirty="0">
              <a:solidFill>
                <a:schemeClr val="tx2">
                  <a:satMod val="20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876800"/>
          </a:xfrm>
        </p:spPr>
        <p:txBody>
          <a:bodyPr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výhody</a:t>
            </a:r>
            <a:r>
              <a:rPr lang="en-US" sz="3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947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§"/>
            </a:pPr>
            <a:r>
              <a:rPr lang="en-US" sz="2900" b="1" dirty="0" err="1" smtClean="0">
                <a:latin typeface="Arial" charset="0"/>
              </a:rPr>
              <a:t>odd</a:t>
            </a:r>
            <a:r>
              <a:rPr lang="en-US" altLang="ja-JP" sz="2900" b="1" dirty="0" err="1" smtClean="0">
                <a:latin typeface="Arial" charset="0"/>
              </a:rPr>
              <a:t>ělení</a:t>
            </a:r>
            <a:r>
              <a:rPr lang="en-US" altLang="ja-JP" sz="2900" b="1" dirty="0" smtClean="0">
                <a:latin typeface="Arial" charset="0"/>
              </a:rPr>
              <a:t> </a:t>
            </a:r>
            <a:r>
              <a:rPr lang="en-US" altLang="ja-JP" sz="2900" b="1" dirty="0" err="1" smtClean="0">
                <a:latin typeface="Arial" charset="0"/>
              </a:rPr>
              <a:t>struktury</a:t>
            </a:r>
            <a:r>
              <a:rPr lang="en-US" altLang="ja-JP" sz="2900" b="1" dirty="0" smtClean="0">
                <a:latin typeface="Arial" charset="0"/>
              </a:rPr>
              <a:t> </a:t>
            </a:r>
            <a:r>
              <a:rPr lang="en-US" altLang="ja-JP" sz="2900" b="1" dirty="0" err="1" smtClean="0">
                <a:latin typeface="Arial" charset="0"/>
              </a:rPr>
              <a:t>dokumentu</a:t>
            </a:r>
            <a:r>
              <a:rPr lang="en-US" altLang="ja-JP" sz="2900" b="1" dirty="0" smtClean="0">
                <a:latin typeface="Arial" charset="0"/>
              </a:rPr>
              <a:t> od </a:t>
            </a:r>
            <a:r>
              <a:rPr lang="en-US" altLang="ja-JP" sz="2900" b="1" dirty="0" err="1" smtClean="0">
                <a:latin typeface="Arial" charset="0"/>
              </a:rPr>
              <a:t>výsledné</a:t>
            </a:r>
            <a:r>
              <a:rPr lang="en-US" altLang="ja-JP" sz="2900" b="1" dirty="0" smtClean="0">
                <a:latin typeface="Arial" charset="0"/>
              </a:rPr>
              <a:t> </a:t>
            </a:r>
            <a:r>
              <a:rPr lang="en-US" altLang="ja-JP" sz="2900" b="1" dirty="0" err="1" smtClean="0">
                <a:latin typeface="Arial" charset="0"/>
              </a:rPr>
              <a:t>prezentace</a:t>
            </a:r>
            <a:endParaRPr lang="en-US" altLang="ja-JP" sz="2900" b="1" dirty="0" smtClean="0">
              <a:latin typeface="Arial" charset="0"/>
            </a:endParaRPr>
          </a:p>
          <a:p>
            <a:pPr lvl="1">
              <a:lnSpc>
                <a:spcPct val="90000"/>
              </a:lnSpc>
              <a:buFont typeface="Wingdings" charset="2"/>
              <a:buChar char="§"/>
            </a:pPr>
            <a:r>
              <a:rPr lang="en-US" altLang="ja-JP" sz="2900" dirty="0" err="1" smtClean="0">
                <a:latin typeface="Arial" charset="0"/>
              </a:rPr>
              <a:t>dokonalá</a:t>
            </a:r>
            <a:r>
              <a:rPr lang="en-US" altLang="ja-JP" sz="2900" dirty="0" smtClean="0">
                <a:latin typeface="Arial" charset="0"/>
              </a:rPr>
              <a:t> </a:t>
            </a:r>
            <a:r>
              <a:rPr lang="en-US" altLang="ja-JP" sz="2900" dirty="0" err="1" smtClean="0">
                <a:latin typeface="Arial" charset="0"/>
              </a:rPr>
              <a:t>kontrola</a:t>
            </a:r>
            <a:r>
              <a:rPr lang="en-US" altLang="ja-JP" sz="2900" dirty="0" smtClean="0">
                <a:latin typeface="Arial" charset="0"/>
              </a:rPr>
              <a:t> </a:t>
            </a:r>
            <a:r>
              <a:rPr lang="en-US" altLang="ja-JP" sz="2900" dirty="0" err="1" smtClean="0">
                <a:latin typeface="Arial" charset="0"/>
              </a:rPr>
              <a:t>nad</a:t>
            </a:r>
            <a:r>
              <a:rPr lang="en-US" altLang="ja-JP" sz="2900" dirty="0" smtClean="0">
                <a:latin typeface="Arial" charset="0"/>
              </a:rPr>
              <a:t> </a:t>
            </a:r>
            <a:r>
              <a:rPr lang="en-US" altLang="ja-JP" sz="2900" dirty="0" err="1" smtClean="0">
                <a:latin typeface="Arial" charset="0"/>
              </a:rPr>
              <a:t>zarovnáváním</a:t>
            </a:r>
            <a:r>
              <a:rPr lang="en-US" altLang="ja-JP" sz="2900" dirty="0" smtClean="0">
                <a:latin typeface="Arial" charset="0"/>
              </a:rPr>
              <a:t>, </a:t>
            </a:r>
            <a:r>
              <a:rPr lang="en-US" altLang="ja-JP" sz="2900" dirty="0" err="1" smtClean="0">
                <a:latin typeface="Arial" charset="0"/>
              </a:rPr>
              <a:t>mezerami</a:t>
            </a:r>
            <a:r>
              <a:rPr lang="en-US" altLang="ja-JP" sz="2900" dirty="0" smtClean="0">
                <a:latin typeface="Arial" charset="0"/>
              </a:rPr>
              <a:t>, </a:t>
            </a:r>
            <a:r>
              <a:rPr lang="en-US" altLang="ja-JP" sz="2900" dirty="0" err="1" smtClean="0">
                <a:latin typeface="Arial" charset="0"/>
              </a:rPr>
              <a:t>umístněním</a:t>
            </a:r>
            <a:r>
              <a:rPr lang="en-US" altLang="ja-JP" sz="2900" dirty="0" smtClean="0">
                <a:latin typeface="Arial" charset="0"/>
              </a:rPr>
              <a:t> </a:t>
            </a:r>
            <a:r>
              <a:rPr lang="en-US" altLang="ja-JP" sz="2900" dirty="0" err="1" smtClean="0">
                <a:latin typeface="Arial" charset="0"/>
              </a:rPr>
              <a:t>textu</a:t>
            </a:r>
            <a:r>
              <a:rPr lang="en-US" altLang="ja-JP" sz="2900" dirty="0" smtClean="0">
                <a:latin typeface="Arial" charset="0"/>
              </a:rPr>
              <a:t> </a:t>
            </a:r>
            <a:r>
              <a:rPr lang="en-US" altLang="ja-JP" sz="2900" dirty="0" err="1" smtClean="0">
                <a:latin typeface="Arial" charset="0"/>
              </a:rPr>
              <a:t>v</a:t>
            </a:r>
            <a:r>
              <a:rPr lang="en-US" altLang="ja-JP" sz="2900" dirty="0" smtClean="0">
                <a:latin typeface="Arial" charset="0"/>
              </a:rPr>
              <a:t> </a:t>
            </a:r>
            <a:r>
              <a:rPr lang="en-US" altLang="ja-JP" sz="2900" dirty="0" err="1" smtClean="0">
                <a:latin typeface="Arial" charset="0"/>
              </a:rPr>
              <a:t>dokumentu</a:t>
            </a:r>
            <a:r>
              <a:rPr lang="en-US" altLang="ja-JP" sz="2900" dirty="0" smtClean="0">
                <a:latin typeface="Arial" charset="0"/>
              </a:rPr>
              <a:t>, </a:t>
            </a:r>
            <a:r>
              <a:rPr lang="en-US" altLang="ja-JP" sz="2900" dirty="0" err="1" smtClean="0">
                <a:latin typeface="Arial" charset="0"/>
              </a:rPr>
              <a:t>čímž</a:t>
            </a:r>
            <a:r>
              <a:rPr lang="en-US" altLang="ja-JP" sz="2900" dirty="0" smtClean="0">
                <a:latin typeface="Arial" charset="0"/>
              </a:rPr>
              <a:t> se </a:t>
            </a:r>
            <a:r>
              <a:rPr lang="en-US" altLang="ja-JP" sz="2900" dirty="0" err="1" smtClean="0">
                <a:latin typeface="Arial" charset="0"/>
              </a:rPr>
              <a:t>dá</a:t>
            </a:r>
            <a:r>
              <a:rPr lang="en-US" altLang="ja-JP" sz="2900" dirty="0" smtClean="0">
                <a:latin typeface="Arial" charset="0"/>
              </a:rPr>
              <a:t> </a:t>
            </a:r>
            <a:r>
              <a:rPr lang="en-US" altLang="ja-JP" sz="2900" dirty="0" err="1" smtClean="0">
                <a:latin typeface="Arial" charset="0"/>
              </a:rPr>
              <a:t>vyhnout</a:t>
            </a:r>
            <a:r>
              <a:rPr lang="en-US" altLang="ja-JP" sz="2900" dirty="0" smtClean="0">
                <a:latin typeface="Arial" charset="0"/>
              </a:rPr>
              <a:t> </a:t>
            </a:r>
            <a:r>
              <a:rPr lang="en-US" altLang="ja-JP" sz="2900" dirty="0" err="1" smtClean="0">
                <a:latin typeface="Arial" charset="0"/>
              </a:rPr>
              <a:t>zneužívání</a:t>
            </a:r>
            <a:r>
              <a:rPr lang="en-US" altLang="ja-JP" sz="2900" dirty="0" smtClean="0">
                <a:latin typeface="Arial" charset="0"/>
              </a:rPr>
              <a:t> </a:t>
            </a:r>
            <a:r>
              <a:rPr lang="en-US" altLang="ja-JP" sz="2900" dirty="0" err="1" smtClean="0">
                <a:latin typeface="Arial" charset="0"/>
              </a:rPr>
              <a:t>prvků</a:t>
            </a:r>
            <a:r>
              <a:rPr lang="en-US" altLang="ja-JP" sz="2900" dirty="0" smtClean="0">
                <a:latin typeface="Arial" charset="0"/>
              </a:rPr>
              <a:t> pro </a:t>
            </a:r>
            <a:r>
              <a:rPr lang="en-US" altLang="ja-JP" sz="2900" dirty="0" err="1" smtClean="0">
                <a:latin typeface="Arial" charset="0"/>
              </a:rPr>
              <a:t>prezentační</a:t>
            </a:r>
            <a:r>
              <a:rPr lang="en-US" altLang="ja-JP" sz="2900" dirty="0" smtClean="0">
                <a:latin typeface="Arial" charset="0"/>
              </a:rPr>
              <a:t> </a:t>
            </a:r>
            <a:r>
              <a:rPr lang="en-US" altLang="ja-JP" sz="2900" dirty="0" err="1" smtClean="0">
                <a:latin typeface="Arial" charset="0"/>
              </a:rPr>
              <a:t>účely</a:t>
            </a:r>
            <a:endParaRPr lang="en-US" altLang="ja-JP" sz="2900" dirty="0" smtClean="0">
              <a:latin typeface="Arial" charset="0"/>
            </a:endParaRPr>
          </a:p>
          <a:p>
            <a:pPr lvl="2">
              <a:lnSpc>
                <a:spcPct val="90000"/>
              </a:lnSpc>
              <a:buFont typeface="Wingdings" charset="2"/>
              <a:buChar char="§"/>
            </a:pPr>
            <a:r>
              <a:rPr lang="en-US" altLang="ja-JP" sz="2900" dirty="0" smtClean="0">
                <a:latin typeface="Arial" charset="0"/>
              </a:rPr>
              <a:t>BLOCKQUOTE a TABLE</a:t>
            </a:r>
          </a:p>
          <a:p>
            <a:pPr lvl="2">
              <a:lnSpc>
                <a:spcPct val="90000"/>
              </a:lnSpc>
              <a:buFont typeface="Wingdings" charset="2"/>
              <a:buChar char="§"/>
            </a:pPr>
            <a:r>
              <a:rPr lang="en-US" altLang="ja-JP" sz="2900" dirty="0" smtClean="0">
                <a:latin typeface="Arial" charset="0"/>
              </a:rPr>
              <a:t>Deprecated elements (&lt;b&gt;, &lt;</a:t>
            </a:r>
            <a:r>
              <a:rPr lang="en-US" altLang="ja-JP" sz="2900" dirty="0" err="1" smtClean="0">
                <a:latin typeface="Arial" charset="0"/>
              </a:rPr>
              <a:t>i</a:t>
            </a:r>
            <a:r>
              <a:rPr lang="en-US" altLang="ja-JP" sz="2900" dirty="0" smtClean="0">
                <a:latin typeface="Arial" charset="0"/>
              </a:rPr>
              <a:t>&gt;)</a:t>
            </a:r>
          </a:p>
          <a:p>
            <a:pPr lvl="2">
              <a:lnSpc>
                <a:spcPct val="90000"/>
              </a:lnSpc>
              <a:buFont typeface="Wingdings" charset="2"/>
              <a:buChar char="§"/>
            </a:pPr>
            <a:endParaRPr lang="en-US" altLang="ja-JP" sz="2900" dirty="0" smtClean="0">
              <a:latin typeface="Arial" charset="0"/>
            </a:endParaRPr>
          </a:p>
          <a:p>
            <a:pPr marL="457200" indent="-457200">
              <a:lnSpc>
                <a:spcPct val="90000"/>
              </a:lnSpc>
              <a:buFont typeface="Wingdings" charset="2"/>
              <a:buChar char="§"/>
            </a:pPr>
            <a:r>
              <a:rPr lang="en-US" altLang="ja-JP" sz="2900" b="1" dirty="0" err="1" smtClean="0">
                <a:latin typeface="Arial" charset="0"/>
              </a:rPr>
              <a:t>zachování</a:t>
            </a:r>
            <a:r>
              <a:rPr lang="en-US" altLang="ja-JP" sz="2900" b="1" dirty="0" smtClean="0">
                <a:latin typeface="Arial" charset="0"/>
              </a:rPr>
              <a:t> </a:t>
            </a:r>
            <a:r>
              <a:rPr lang="en-US" altLang="ja-JP" sz="2900" b="1" dirty="0" err="1" smtClean="0">
                <a:latin typeface="Arial" charset="0"/>
              </a:rPr>
              <a:t>pořadí</a:t>
            </a:r>
            <a:r>
              <a:rPr lang="en-US" altLang="ja-JP" sz="2900" b="1" dirty="0" smtClean="0">
                <a:latin typeface="Arial" charset="0"/>
              </a:rPr>
              <a:t> </a:t>
            </a:r>
            <a:r>
              <a:rPr lang="en-US" altLang="ja-JP" sz="2900" b="1" dirty="0" err="1" smtClean="0">
                <a:latin typeface="Arial" charset="0"/>
              </a:rPr>
              <a:t>obsahových</a:t>
            </a:r>
            <a:r>
              <a:rPr lang="en-US" altLang="ja-JP" sz="2900" b="1" dirty="0" smtClean="0">
                <a:latin typeface="Arial" charset="0"/>
              </a:rPr>
              <a:t> </a:t>
            </a:r>
            <a:r>
              <a:rPr lang="en-US" altLang="ja-JP" sz="2900" b="1" dirty="0" err="1" smtClean="0">
                <a:latin typeface="Arial" charset="0"/>
              </a:rPr>
              <a:t>prvků</a:t>
            </a:r>
            <a:r>
              <a:rPr lang="en-US" altLang="ja-JP" sz="2900" b="1" dirty="0" smtClean="0">
                <a:latin typeface="Arial" charset="0"/>
              </a:rPr>
              <a:t> </a:t>
            </a:r>
            <a:r>
              <a:rPr lang="en-US" altLang="ja-JP" sz="2900" b="1" dirty="0" err="1" smtClean="0">
                <a:latin typeface="Arial" charset="0"/>
              </a:rPr>
              <a:t>ve</a:t>
            </a:r>
            <a:r>
              <a:rPr lang="en-US" altLang="ja-JP" sz="2900" b="1" dirty="0" smtClean="0">
                <a:latin typeface="Arial" charset="0"/>
              </a:rPr>
              <a:t> </a:t>
            </a:r>
            <a:r>
              <a:rPr lang="en-US" altLang="ja-JP" sz="2900" b="1" dirty="0" err="1" smtClean="0">
                <a:latin typeface="Arial" charset="0"/>
              </a:rPr>
              <a:t>zdrojovém</a:t>
            </a:r>
            <a:r>
              <a:rPr lang="en-US" altLang="ja-JP" sz="2900" b="1" dirty="0" smtClean="0">
                <a:latin typeface="Arial" charset="0"/>
              </a:rPr>
              <a:t> </a:t>
            </a:r>
            <a:r>
              <a:rPr lang="en-US" altLang="ja-JP" sz="2900" b="1" dirty="0" err="1" smtClean="0">
                <a:latin typeface="Arial" charset="0"/>
              </a:rPr>
              <a:t>kódu</a:t>
            </a:r>
            <a:r>
              <a:rPr lang="en-US" altLang="ja-JP" sz="2900" b="1" dirty="0" smtClean="0">
                <a:latin typeface="Arial" charset="0"/>
              </a:rPr>
              <a:t> </a:t>
            </a:r>
            <a:r>
              <a:rPr lang="en-US" altLang="ja-JP" sz="2900" b="1" dirty="0" err="1" smtClean="0">
                <a:latin typeface="Arial" charset="0"/>
              </a:rPr>
              <a:t>v</a:t>
            </a:r>
            <a:r>
              <a:rPr lang="en-US" altLang="ja-JP" sz="2900" b="1" dirty="0" smtClean="0">
                <a:latin typeface="Arial" charset="0"/>
              </a:rPr>
              <a:t> </a:t>
            </a:r>
            <a:r>
              <a:rPr lang="en-US" altLang="ja-JP" sz="2900" b="1" dirty="0" err="1" smtClean="0">
                <a:latin typeface="Arial" charset="0"/>
              </a:rPr>
              <a:t>takovém</a:t>
            </a:r>
            <a:r>
              <a:rPr lang="en-US" altLang="ja-JP" sz="2900" b="1" dirty="0" smtClean="0">
                <a:latin typeface="Arial" charset="0"/>
              </a:rPr>
              <a:t> </a:t>
            </a:r>
            <a:r>
              <a:rPr lang="en-US" altLang="ja-JP" sz="2900" b="1" dirty="0" err="1" smtClean="0">
                <a:latin typeface="Arial" charset="0"/>
              </a:rPr>
              <a:t>pořadí</a:t>
            </a:r>
            <a:r>
              <a:rPr lang="en-US" altLang="ja-JP" sz="2900" b="1" dirty="0" smtClean="0">
                <a:latin typeface="Arial" charset="0"/>
              </a:rPr>
              <a:t>, </a:t>
            </a:r>
            <a:r>
              <a:rPr lang="en-US" altLang="ja-JP" sz="2900" b="1" dirty="0" err="1" smtClean="0">
                <a:latin typeface="Arial" charset="0"/>
              </a:rPr>
              <a:t>které</a:t>
            </a:r>
            <a:r>
              <a:rPr lang="en-US" altLang="ja-JP" sz="2900" b="1" dirty="0" smtClean="0">
                <a:latin typeface="Arial" charset="0"/>
              </a:rPr>
              <a:t> </a:t>
            </a:r>
            <a:r>
              <a:rPr lang="en-US" altLang="ja-JP" sz="2900" b="1" dirty="0" err="1" smtClean="0">
                <a:latin typeface="Arial" charset="0"/>
              </a:rPr>
              <a:t>odpovídá</a:t>
            </a:r>
            <a:r>
              <a:rPr lang="en-US" altLang="ja-JP" sz="2900" b="1" dirty="0" smtClean="0">
                <a:latin typeface="Arial" charset="0"/>
              </a:rPr>
              <a:t> </a:t>
            </a:r>
            <a:r>
              <a:rPr lang="en-US" altLang="ja-JP" sz="2900" b="1" dirty="0" err="1" smtClean="0">
                <a:latin typeface="Arial" charset="0"/>
              </a:rPr>
              <a:t>jejich</a:t>
            </a:r>
            <a:r>
              <a:rPr lang="en-US" altLang="ja-JP" sz="2900" b="1" dirty="0" smtClean="0">
                <a:latin typeface="Arial" charset="0"/>
              </a:rPr>
              <a:t> </a:t>
            </a:r>
            <a:r>
              <a:rPr lang="en-US" altLang="ja-JP" sz="2900" b="1" dirty="0" err="1" smtClean="0">
                <a:latin typeface="Arial" charset="0"/>
              </a:rPr>
              <a:t>pořadí</a:t>
            </a:r>
            <a:endParaRPr lang="en-US" altLang="ja-JP" sz="2900" b="1" dirty="0" smtClean="0">
              <a:latin typeface="Arial" charset="0"/>
            </a:endParaRPr>
          </a:p>
          <a:p>
            <a:pPr marL="457200" indent="-457200">
              <a:buFont typeface="Wingdings" charset="2"/>
              <a:buChar char="§"/>
            </a:pPr>
            <a:r>
              <a:rPr lang="en-US" altLang="ja-JP" sz="2900" dirty="0" err="1" smtClean="0">
                <a:latin typeface="Arial" charset="0"/>
              </a:rPr>
              <a:t>příprava</a:t>
            </a:r>
            <a:r>
              <a:rPr lang="en-US" altLang="ja-JP" sz="2900" dirty="0" smtClean="0">
                <a:latin typeface="Arial" charset="0"/>
              </a:rPr>
              <a:t> </a:t>
            </a:r>
            <a:r>
              <a:rPr lang="en-US" altLang="ja-JP" sz="2900" dirty="0" err="1" smtClean="0">
                <a:latin typeface="Arial" charset="0"/>
              </a:rPr>
              <a:t>různých</a:t>
            </a:r>
            <a:r>
              <a:rPr lang="en-US" altLang="ja-JP" sz="2900" dirty="0" smtClean="0">
                <a:latin typeface="Arial" charset="0"/>
              </a:rPr>
              <a:t> </a:t>
            </a:r>
            <a:r>
              <a:rPr lang="en-US" altLang="ja-JP" sz="2900" dirty="0" err="1" smtClean="0">
                <a:latin typeface="Arial" charset="0"/>
              </a:rPr>
              <a:t>druhů</a:t>
            </a:r>
            <a:r>
              <a:rPr lang="en-US" altLang="ja-JP" sz="2900" dirty="0" smtClean="0">
                <a:latin typeface="Arial" charset="0"/>
              </a:rPr>
              <a:t> </a:t>
            </a:r>
            <a:r>
              <a:rPr lang="en-US" altLang="ja-JP" sz="2900" dirty="0" err="1" smtClean="0">
                <a:latin typeface="Arial" charset="0"/>
              </a:rPr>
              <a:t>vzhledu</a:t>
            </a:r>
            <a:r>
              <a:rPr lang="en-US" altLang="ja-JP" sz="2900" dirty="0" smtClean="0">
                <a:latin typeface="Arial" charset="0"/>
              </a:rPr>
              <a:t> pro </a:t>
            </a:r>
            <a:r>
              <a:rPr lang="en-US" altLang="ja-JP" sz="2900" dirty="0" err="1" smtClean="0">
                <a:latin typeface="Arial" charset="0"/>
              </a:rPr>
              <a:t>jednu</a:t>
            </a:r>
            <a:r>
              <a:rPr lang="en-US" altLang="ja-JP" sz="2900" dirty="0" smtClean="0">
                <a:latin typeface="Arial" charset="0"/>
              </a:rPr>
              <a:t> </a:t>
            </a:r>
            <a:r>
              <a:rPr lang="en-US" altLang="ja-JP" sz="2900" dirty="0" err="1" smtClean="0">
                <a:latin typeface="Arial" charset="0"/>
              </a:rPr>
              <a:t>stránku</a:t>
            </a:r>
            <a:r>
              <a:rPr lang="en-US" altLang="ja-JP" sz="2900" dirty="0" smtClean="0">
                <a:latin typeface="Arial" charset="0"/>
              </a:rPr>
              <a:t> a </a:t>
            </a:r>
            <a:r>
              <a:rPr lang="en-US" altLang="ja-JP" sz="2900" dirty="0" err="1" smtClean="0">
                <a:latin typeface="Arial" charset="0"/>
              </a:rPr>
              <a:t>zároveň</a:t>
            </a:r>
            <a:r>
              <a:rPr lang="en-US" altLang="ja-JP" sz="2900" dirty="0" smtClean="0">
                <a:latin typeface="Arial" charset="0"/>
              </a:rPr>
              <a:t> </a:t>
            </a:r>
            <a:r>
              <a:rPr lang="en-US" altLang="ja-JP" sz="2900" dirty="0" err="1" smtClean="0">
                <a:latin typeface="Arial" charset="0"/>
              </a:rPr>
              <a:t>jeden</a:t>
            </a:r>
            <a:r>
              <a:rPr lang="en-US" altLang="ja-JP" sz="2900" dirty="0" smtClean="0">
                <a:latin typeface="Arial" charset="0"/>
              </a:rPr>
              <a:t> </a:t>
            </a:r>
            <a:r>
              <a:rPr lang="en-US" altLang="ja-JP" sz="2900" dirty="0" err="1" smtClean="0">
                <a:latin typeface="Arial" charset="0"/>
              </a:rPr>
              <a:t>styl</a:t>
            </a:r>
            <a:r>
              <a:rPr lang="en-US" altLang="ja-JP" sz="2900" dirty="0" smtClean="0">
                <a:latin typeface="Arial" charset="0"/>
              </a:rPr>
              <a:t> pro </a:t>
            </a:r>
            <a:r>
              <a:rPr lang="en-US" altLang="ja-JP" sz="2900" dirty="0" err="1" smtClean="0">
                <a:latin typeface="Arial" charset="0"/>
              </a:rPr>
              <a:t>celé</a:t>
            </a:r>
            <a:r>
              <a:rPr lang="en-US" altLang="ja-JP" sz="2900" dirty="0" smtClean="0">
                <a:latin typeface="Arial" charset="0"/>
              </a:rPr>
              <a:t> </a:t>
            </a:r>
            <a:r>
              <a:rPr lang="en-US" altLang="ja-JP" sz="2900" dirty="0" err="1" smtClean="0">
                <a:latin typeface="Arial" charset="0"/>
              </a:rPr>
              <a:t>webové</a:t>
            </a:r>
            <a:r>
              <a:rPr lang="en-US" altLang="ja-JP" sz="2900" dirty="0" smtClean="0">
                <a:latin typeface="Arial" charset="0"/>
              </a:rPr>
              <a:t> </a:t>
            </a:r>
            <a:r>
              <a:rPr lang="en-US" altLang="ja-JP" sz="2900" dirty="0" err="1" smtClean="0">
                <a:latin typeface="Arial" charset="0"/>
              </a:rPr>
              <a:t>sídlo</a:t>
            </a:r>
            <a:endParaRPr lang="en-US" altLang="ja-JP" sz="2900" dirty="0" smtClean="0">
              <a:latin typeface="Arial" charset="0"/>
            </a:endParaRPr>
          </a:p>
          <a:p>
            <a:pPr marL="457200" indent="-457200">
              <a:buFont typeface="Wingdings" charset="2"/>
              <a:buChar char="§"/>
            </a:pPr>
            <a:r>
              <a:rPr lang="en-US" altLang="ja-JP" sz="2900" dirty="0" err="1" smtClean="0">
                <a:latin typeface="Arial" charset="0"/>
              </a:rPr>
              <a:t>úprava</a:t>
            </a:r>
            <a:r>
              <a:rPr lang="en-US" altLang="ja-JP" sz="2900" dirty="0" smtClean="0">
                <a:latin typeface="Arial" charset="0"/>
              </a:rPr>
              <a:t> </a:t>
            </a:r>
            <a:r>
              <a:rPr lang="en-US" altLang="ja-JP" sz="2900" dirty="0" err="1" smtClean="0">
                <a:latin typeface="Arial" charset="0"/>
              </a:rPr>
              <a:t>stylů</a:t>
            </a:r>
            <a:r>
              <a:rPr lang="en-US" altLang="ja-JP" sz="2900" dirty="0" smtClean="0">
                <a:latin typeface="Arial" charset="0"/>
              </a:rPr>
              <a:t> </a:t>
            </a:r>
            <a:r>
              <a:rPr lang="en-US" altLang="ja-JP" sz="2900" dirty="0" err="1" smtClean="0">
                <a:latin typeface="Arial" charset="0"/>
              </a:rPr>
              <a:t>uživately</a:t>
            </a:r>
            <a:r>
              <a:rPr lang="en-US" altLang="ja-JP" sz="2900" dirty="0" smtClean="0">
                <a:latin typeface="Arial" charset="0"/>
              </a:rPr>
              <a:t> </a:t>
            </a:r>
            <a:r>
              <a:rPr lang="en-US" altLang="ja-JP" sz="2900" dirty="0" err="1" smtClean="0">
                <a:latin typeface="Arial" charset="0"/>
              </a:rPr>
              <a:t>dle</a:t>
            </a:r>
            <a:r>
              <a:rPr lang="en-US" altLang="ja-JP" sz="2900" dirty="0" smtClean="0">
                <a:latin typeface="Arial" charset="0"/>
              </a:rPr>
              <a:t> </a:t>
            </a:r>
            <a:r>
              <a:rPr lang="en-US" altLang="ja-JP" sz="2900" dirty="0" err="1" smtClean="0">
                <a:latin typeface="Arial" charset="0"/>
              </a:rPr>
              <a:t>jejich</a:t>
            </a:r>
            <a:r>
              <a:rPr lang="en-US" altLang="ja-JP" sz="2900" dirty="0" smtClean="0">
                <a:latin typeface="Arial" charset="0"/>
              </a:rPr>
              <a:t> </a:t>
            </a:r>
            <a:r>
              <a:rPr lang="en-US" altLang="ja-JP" sz="2900" dirty="0" err="1" smtClean="0">
                <a:latin typeface="Arial" charset="0"/>
              </a:rPr>
              <a:t>potřeb</a:t>
            </a:r>
            <a:endParaRPr lang="en-US" altLang="ja-JP" sz="2900" dirty="0" smtClean="0">
              <a:latin typeface="Arial" charset="0"/>
            </a:endParaRPr>
          </a:p>
          <a:p>
            <a:pPr marL="457200" indent="-457200">
              <a:buFont typeface="Wingdings" charset="2"/>
              <a:buChar char="§"/>
            </a:pPr>
            <a:endParaRPr lang="en-US" altLang="ja-JP" sz="2900" dirty="0" smtClean="0">
              <a:latin typeface="Arial" charset="0"/>
            </a:endParaRPr>
          </a:p>
          <a:p>
            <a:pPr marL="457200" indent="-457200">
              <a:buFont typeface="Wingdings" charset="2"/>
              <a:buChar char="§"/>
            </a:pPr>
            <a:r>
              <a:rPr lang="en-US" altLang="ja-JP" sz="2900" dirty="0" err="1" smtClean="0">
                <a:latin typeface="Arial" charset="0"/>
              </a:rPr>
              <a:t>ušetření</a:t>
            </a:r>
            <a:r>
              <a:rPr lang="en-US" altLang="ja-JP" sz="2900" dirty="0" smtClean="0">
                <a:latin typeface="Arial" charset="0"/>
              </a:rPr>
              <a:t> </a:t>
            </a:r>
            <a:r>
              <a:rPr lang="en-US" altLang="ja-JP" sz="2900" dirty="0" err="1" smtClean="0">
                <a:latin typeface="Arial" charset="0"/>
              </a:rPr>
              <a:t>času</a:t>
            </a:r>
            <a:r>
              <a:rPr lang="en-US" altLang="ja-JP" sz="2900" dirty="0" smtClean="0">
                <a:latin typeface="Arial" charset="0"/>
              </a:rPr>
              <a:t> (pro </a:t>
            </a:r>
            <a:r>
              <a:rPr lang="en-US" altLang="ja-JP" sz="2900" dirty="0" err="1" smtClean="0">
                <a:latin typeface="Arial" charset="0"/>
              </a:rPr>
              <a:t>designéry</a:t>
            </a:r>
            <a:r>
              <a:rPr lang="en-US" altLang="ja-JP" sz="2900" dirty="0" smtClean="0">
                <a:latin typeface="Arial" charset="0"/>
              </a:rPr>
              <a:t>), </a:t>
            </a:r>
            <a:r>
              <a:rPr lang="en-US" altLang="ja-JP" sz="2900" dirty="0" err="1" smtClean="0">
                <a:latin typeface="Arial" charset="0"/>
              </a:rPr>
              <a:t>ušetření</a:t>
            </a:r>
            <a:r>
              <a:rPr lang="en-US" altLang="ja-JP" sz="2900" dirty="0" smtClean="0">
                <a:latin typeface="Arial" charset="0"/>
              </a:rPr>
              <a:t> </a:t>
            </a:r>
            <a:r>
              <a:rPr lang="en-US" altLang="ja-JP" sz="2900" dirty="0" err="1" smtClean="0">
                <a:latin typeface="Arial" charset="0"/>
              </a:rPr>
              <a:t>objemu</a:t>
            </a:r>
            <a:r>
              <a:rPr lang="en-US" altLang="ja-JP" sz="2900" dirty="0" smtClean="0">
                <a:latin typeface="Arial" charset="0"/>
              </a:rPr>
              <a:t> </a:t>
            </a:r>
            <a:r>
              <a:rPr lang="en-US" altLang="ja-JP" sz="2900" dirty="0" err="1" smtClean="0">
                <a:latin typeface="Arial" charset="0"/>
              </a:rPr>
              <a:t>stránky</a:t>
            </a:r>
            <a:r>
              <a:rPr lang="en-US" altLang="ja-JP" sz="2900" dirty="0" smtClean="0">
                <a:latin typeface="Arial" charset="0"/>
              </a:rPr>
              <a:t> (</a:t>
            </a:r>
            <a:r>
              <a:rPr lang="en-US" altLang="ja-JP" sz="2900" dirty="0" err="1" smtClean="0">
                <a:latin typeface="Arial" charset="0"/>
              </a:rPr>
              <a:t>Špinar</a:t>
            </a:r>
            <a:r>
              <a:rPr lang="en-US" altLang="ja-JP" sz="2900" dirty="0" smtClean="0">
                <a:latin typeface="Arial" charset="0"/>
              </a:rPr>
              <a:t>)</a:t>
            </a:r>
          </a:p>
          <a:p>
            <a:pPr marL="457200" indent="-457200">
              <a:lnSpc>
                <a:spcPct val="90000"/>
              </a:lnSpc>
              <a:buFont typeface="Wingdings" charset="2"/>
              <a:buChar char="§"/>
            </a:pPr>
            <a:endParaRPr lang="en-US" altLang="ja-JP" sz="2900" dirty="0" smtClean="0">
              <a:latin typeface="Arial" charset="0"/>
            </a:endParaRPr>
          </a:p>
          <a:p>
            <a:pPr marL="457200" indent="-457200">
              <a:buFont typeface="Wingdings" charset="2"/>
              <a:buChar char="§"/>
            </a:pPr>
            <a:endParaRPr lang="en-US" sz="29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6138" y="1600200"/>
            <a:ext cx="4335462" cy="5029200"/>
          </a:xfrm>
        </p:spPr>
        <p:txBody>
          <a:bodyPr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3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CSS a </a:t>
            </a:r>
            <a:r>
              <a:rPr lang="en-US" sz="3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přístupnost</a:t>
            </a:r>
            <a:r>
              <a:rPr lang="en-US" sz="3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: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altLang="ja-JP" sz="2900" b="1" dirty="0" smtClean="0">
                <a:latin typeface="Arial" charset="0"/>
              </a:rPr>
              <a:t>Accessibility Features of CSS</a:t>
            </a:r>
          </a:p>
          <a:p>
            <a:pPr lvl="1"/>
            <a:r>
              <a:rPr lang="en-US" altLang="ja-JP" sz="2900" dirty="0">
                <a:latin typeface="Arial" charset="0"/>
              </a:rPr>
              <a:t>http://www.w3.org/TR/CSS-access</a:t>
            </a:r>
          </a:p>
          <a:p>
            <a:pPr lvl="1"/>
            <a:r>
              <a:rPr lang="en-US" altLang="ja-JP" sz="2900" dirty="0" err="1">
                <a:latin typeface="Arial" charset="0"/>
              </a:rPr>
              <a:t>sumarizuje</a:t>
            </a:r>
            <a:r>
              <a:rPr lang="en-US" altLang="ja-JP" sz="2900" dirty="0">
                <a:latin typeface="Arial" charset="0"/>
              </a:rPr>
              <a:t> </a:t>
            </a:r>
            <a:r>
              <a:rPr lang="en-US" altLang="ja-JP" sz="2900" dirty="0" err="1">
                <a:latin typeface="Arial" charset="0"/>
              </a:rPr>
              <a:t>vlastnosti</a:t>
            </a:r>
            <a:r>
              <a:rPr lang="en-US" altLang="ja-JP" sz="2900" dirty="0">
                <a:latin typeface="Arial" charset="0"/>
              </a:rPr>
              <a:t> CSS, level 2 (CSS2), </a:t>
            </a:r>
            <a:r>
              <a:rPr lang="en-US" altLang="ja-JP" sz="2900" dirty="0" err="1">
                <a:latin typeface="Arial" charset="0"/>
              </a:rPr>
              <a:t>které</a:t>
            </a:r>
            <a:r>
              <a:rPr lang="en-US" altLang="ja-JP" sz="2900" dirty="0">
                <a:latin typeface="Arial" charset="0"/>
              </a:rPr>
              <a:t> </a:t>
            </a:r>
            <a:r>
              <a:rPr lang="en-US" altLang="ja-JP" sz="2900" dirty="0" err="1">
                <a:latin typeface="Arial" charset="0"/>
              </a:rPr>
              <a:t>mají</a:t>
            </a:r>
            <a:r>
              <a:rPr lang="en-US" altLang="ja-JP" sz="2900" dirty="0">
                <a:latin typeface="Arial" charset="0"/>
              </a:rPr>
              <a:t> </a:t>
            </a:r>
            <a:r>
              <a:rPr lang="en-US" altLang="ja-JP" sz="2900" dirty="0" err="1">
                <a:latin typeface="Arial" charset="0"/>
              </a:rPr>
              <a:t>přímý</a:t>
            </a:r>
            <a:r>
              <a:rPr lang="en-US" altLang="ja-JP" sz="2900" dirty="0">
                <a:latin typeface="Arial" charset="0"/>
              </a:rPr>
              <a:t> </a:t>
            </a:r>
            <a:r>
              <a:rPr lang="en-US" altLang="ja-JP" sz="2900" dirty="0" err="1">
                <a:latin typeface="Arial" charset="0"/>
              </a:rPr>
              <a:t>dopad</a:t>
            </a:r>
            <a:r>
              <a:rPr lang="en-US" altLang="ja-JP" sz="2900" dirty="0">
                <a:latin typeface="Arial" charset="0"/>
              </a:rPr>
              <a:t> </a:t>
            </a:r>
            <a:r>
              <a:rPr lang="en-US" altLang="ja-JP" sz="2900" dirty="0" err="1">
                <a:latin typeface="Arial" charset="0"/>
              </a:rPr>
              <a:t>na</a:t>
            </a:r>
            <a:r>
              <a:rPr lang="en-US" altLang="ja-JP" sz="2900" dirty="0">
                <a:latin typeface="Arial" charset="0"/>
              </a:rPr>
              <a:t> </a:t>
            </a:r>
            <a:r>
              <a:rPr lang="en-US" altLang="ja-JP" sz="2900" dirty="0" err="1">
                <a:latin typeface="Arial" charset="0"/>
              </a:rPr>
              <a:t>přístupnost</a:t>
            </a:r>
            <a:r>
              <a:rPr lang="en-US" altLang="ja-JP" sz="2900" dirty="0">
                <a:latin typeface="Arial" charset="0"/>
              </a:rPr>
              <a:t> </a:t>
            </a:r>
            <a:r>
              <a:rPr lang="en-US" altLang="ja-JP" sz="2900" dirty="0" err="1">
                <a:latin typeface="Arial" charset="0"/>
              </a:rPr>
              <a:t>webů</a:t>
            </a:r>
            <a:endParaRPr lang="en-US" altLang="ja-JP" sz="2900" dirty="0">
              <a:latin typeface="Arial" charset="0"/>
            </a:endParaRPr>
          </a:p>
          <a:p>
            <a:pPr lvl="1"/>
            <a:endParaRPr lang="en-US" altLang="ja-JP" sz="2900" dirty="0" smtClean="0">
              <a:latin typeface="Arial" charset="0"/>
            </a:endParaRPr>
          </a:p>
          <a:p>
            <a:r>
              <a:rPr lang="en-US" altLang="ja-JP" sz="2900" b="1" dirty="0" smtClean="0">
                <a:latin typeface="Arial" charset="0"/>
              </a:rPr>
              <a:t>“The Layout Reservoir” </a:t>
            </a:r>
          </a:p>
          <a:p>
            <a:r>
              <a:rPr lang="en-US" altLang="ja-JP" sz="2900" dirty="0" smtClean="0">
                <a:latin typeface="Arial" charset="0"/>
              </a:rPr>
              <a:t>http://www.bluerobot.com/web/layouts/</a:t>
            </a:r>
          </a:p>
          <a:p>
            <a:pPr lvl="1"/>
            <a:r>
              <a:rPr lang="en-US" altLang="ja-JP" sz="2900" dirty="0" err="1" smtClean="0">
                <a:latin typeface="Arial" charset="0"/>
              </a:rPr>
              <a:t>rady</a:t>
            </a:r>
            <a:r>
              <a:rPr lang="en-US" altLang="ja-JP" sz="2900" dirty="0" smtClean="0">
                <a:latin typeface="Arial" charset="0"/>
              </a:rPr>
              <a:t> pro </a:t>
            </a:r>
            <a:r>
              <a:rPr lang="en-US" altLang="ja-JP" sz="2900" dirty="0" err="1" smtClean="0">
                <a:latin typeface="Arial" charset="0"/>
              </a:rPr>
              <a:t>sloupcové</a:t>
            </a:r>
            <a:r>
              <a:rPr lang="en-US" altLang="ja-JP" sz="2900" dirty="0" smtClean="0">
                <a:latin typeface="Arial" charset="0"/>
              </a:rPr>
              <a:t> </a:t>
            </a:r>
            <a:r>
              <a:rPr lang="en-US" altLang="ja-JP" sz="2900" dirty="0" err="1" smtClean="0">
                <a:latin typeface="Arial" charset="0"/>
              </a:rPr>
              <a:t>rozvržení</a:t>
            </a:r>
            <a:r>
              <a:rPr lang="en-US" altLang="ja-JP" sz="2900" dirty="0" smtClean="0">
                <a:latin typeface="Arial" charset="0"/>
              </a:rPr>
              <a:t> </a:t>
            </a:r>
            <a:r>
              <a:rPr lang="en-US" altLang="ja-JP" sz="2900" dirty="0" err="1" smtClean="0">
                <a:latin typeface="Arial" charset="0"/>
              </a:rPr>
              <a:t>stránky</a:t>
            </a:r>
            <a:endParaRPr lang="en-US" altLang="ja-JP" sz="2900" dirty="0">
              <a:latin typeface="Arial" charset="0"/>
            </a:endParaRPr>
          </a:p>
          <a:p>
            <a:pPr lvl="1"/>
            <a:r>
              <a:rPr lang="en-US" altLang="ja-JP" sz="2900" dirty="0" err="1" smtClean="0">
                <a:latin typeface="Arial" charset="0"/>
              </a:rPr>
              <a:t>Příklad</a:t>
            </a:r>
            <a:endParaRPr lang="en-US" altLang="ja-JP" sz="2900" dirty="0">
              <a:latin typeface="Arial" charset="0"/>
            </a:endParaRPr>
          </a:p>
          <a:p>
            <a:pPr lvl="1"/>
            <a:r>
              <a:rPr lang="en-US" sz="2900" dirty="0" smtClean="0"/>
              <a:t>http://alistapart.com/stories/rollovers/</a:t>
            </a:r>
          </a:p>
          <a:p>
            <a:endParaRPr lang="en-US" sz="2900" dirty="0" smtClean="0"/>
          </a:p>
          <a:p>
            <a:r>
              <a:rPr lang="en-US" sz="2900" b="1" dirty="0" err="1" smtClean="0"/>
              <a:t>Greenstreet</a:t>
            </a:r>
            <a:r>
              <a:rPr lang="en-US" sz="2900" b="1" dirty="0" smtClean="0"/>
              <a:t> Development</a:t>
            </a:r>
          </a:p>
          <a:p>
            <a:pPr lvl="1"/>
            <a:r>
              <a:rPr lang="en-US" sz="2900" dirty="0" smtClean="0"/>
              <a:t>http://www.greenstreetdev.com/</a:t>
            </a:r>
          </a:p>
          <a:p>
            <a:endParaRPr lang="en-US" sz="2900" dirty="0" smtClean="0"/>
          </a:p>
          <a:p>
            <a:r>
              <a:rPr lang="en-US" sz="2900" b="1" dirty="0" smtClean="0"/>
              <a:t>Design </a:t>
            </a:r>
            <a:r>
              <a:rPr lang="en-US" sz="2900" b="1" dirty="0" err="1" smtClean="0"/>
              <a:t>fckr</a:t>
            </a:r>
            <a:r>
              <a:rPr lang="en-US" sz="2900" b="1" dirty="0" smtClean="0"/>
              <a:t>™</a:t>
            </a:r>
          </a:p>
          <a:p>
            <a:pPr lvl="1"/>
            <a:r>
              <a:rPr lang="en-US" sz="2900" dirty="0" smtClean="0"/>
              <a:t>http://www.dfckr.com/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JavaScript</a:t>
            </a:r>
            <a:endParaRPr lang="en-US" dirty="0">
              <a:solidFill>
                <a:schemeClr val="tx2">
                  <a:satMod val="20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876800"/>
          </a:xfrm>
        </p:spPr>
        <p:txBody>
          <a:bodyPr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3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p</a:t>
            </a:r>
            <a:r>
              <a:rPr lang="en-US" sz="33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opis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947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pPr marL="457200" indent="-457200">
              <a:lnSpc>
                <a:spcPct val="90000"/>
              </a:lnSpc>
              <a:buFont typeface="Wingdings" charset="2"/>
              <a:buChar char="§"/>
            </a:pPr>
            <a:r>
              <a:rPr lang="en-US" sz="3300" dirty="0" err="1" smtClean="0">
                <a:latin typeface="Arial" charset="0"/>
              </a:rPr>
              <a:t>nemá</a:t>
            </a:r>
            <a:r>
              <a:rPr lang="en-US" sz="3300" dirty="0" smtClean="0">
                <a:latin typeface="Arial" charset="0"/>
              </a:rPr>
              <a:t> </a:t>
            </a:r>
            <a:r>
              <a:rPr lang="en-US" sz="3300" dirty="0" err="1" smtClean="0">
                <a:latin typeface="Arial" charset="0"/>
              </a:rPr>
              <a:t>nic</a:t>
            </a:r>
            <a:r>
              <a:rPr lang="en-US" sz="3300" dirty="0" smtClean="0">
                <a:latin typeface="Arial" charset="0"/>
              </a:rPr>
              <a:t> </a:t>
            </a:r>
            <a:r>
              <a:rPr lang="en-US" sz="3300" dirty="0" err="1" smtClean="0">
                <a:latin typeface="Arial" charset="0"/>
              </a:rPr>
              <a:t>společného</a:t>
            </a:r>
            <a:r>
              <a:rPr lang="en-US" sz="3300" dirty="0" smtClean="0">
                <a:latin typeface="Arial" charset="0"/>
              </a:rPr>
              <a:t> s </a:t>
            </a:r>
            <a:r>
              <a:rPr lang="en-US" sz="3300" dirty="0" err="1" smtClean="0">
                <a:latin typeface="Arial" charset="0"/>
              </a:rPr>
              <a:t>programovacím</a:t>
            </a:r>
            <a:r>
              <a:rPr lang="en-US" sz="3300" dirty="0" smtClean="0">
                <a:latin typeface="Arial" charset="0"/>
              </a:rPr>
              <a:t> </a:t>
            </a:r>
            <a:r>
              <a:rPr lang="en-US" sz="3300" dirty="0" err="1" smtClean="0">
                <a:latin typeface="Arial" charset="0"/>
              </a:rPr>
              <a:t>jazykem</a:t>
            </a:r>
            <a:r>
              <a:rPr lang="en-US" sz="3300" dirty="0" smtClean="0">
                <a:latin typeface="Arial" charset="0"/>
              </a:rPr>
              <a:t> Java</a:t>
            </a:r>
          </a:p>
          <a:p>
            <a:pPr>
              <a:lnSpc>
                <a:spcPct val="90000"/>
              </a:lnSpc>
            </a:pPr>
            <a:endParaRPr lang="en-US" sz="3300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3300" dirty="0" err="1" smtClean="0">
                <a:latin typeface="Arial" charset="0"/>
              </a:rPr>
              <a:t>původn</a:t>
            </a:r>
            <a:r>
              <a:rPr lang="en-US" altLang="ja-JP" sz="3300" dirty="0" err="1" smtClean="0">
                <a:latin typeface="Arial" charset="0"/>
              </a:rPr>
              <a:t>ě</a:t>
            </a:r>
            <a:r>
              <a:rPr lang="en-US" altLang="ja-JP" sz="3300" dirty="0" smtClean="0">
                <a:latin typeface="Arial" charset="0"/>
              </a:rPr>
              <a:t> se </a:t>
            </a:r>
            <a:r>
              <a:rPr lang="en-US" altLang="ja-JP" sz="3300" dirty="0" err="1" smtClean="0">
                <a:latin typeface="Arial" charset="0"/>
              </a:rPr>
              <a:t>měl</a:t>
            </a:r>
            <a:r>
              <a:rPr lang="en-US" altLang="ja-JP" sz="3300" dirty="0" smtClean="0">
                <a:latin typeface="Arial" charset="0"/>
              </a:rPr>
              <a:t> </a:t>
            </a:r>
            <a:r>
              <a:rPr lang="en-US" altLang="ja-JP" sz="3300" dirty="0" err="1" smtClean="0">
                <a:latin typeface="Arial" charset="0"/>
              </a:rPr>
              <a:t>jmenovat</a:t>
            </a:r>
            <a:r>
              <a:rPr lang="en-US" altLang="ja-JP" sz="3300" dirty="0" smtClean="0">
                <a:latin typeface="Arial" charset="0"/>
              </a:rPr>
              <a:t> “</a:t>
            </a:r>
            <a:r>
              <a:rPr lang="en-US" altLang="ja-JP" sz="3300" dirty="0" err="1" smtClean="0">
                <a:latin typeface="Arial" charset="0"/>
              </a:rPr>
              <a:t>LiveScript</a:t>
            </a:r>
            <a:r>
              <a:rPr lang="en-US" altLang="ja-JP" sz="3300" dirty="0" smtClean="0">
                <a:latin typeface="Arial" charset="0"/>
              </a:rPr>
              <a:t>”; </a:t>
            </a:r>
            <a:r>
              <a:rPr lang="en-US" altLang="ja-JP" sz="3300" dirty="0" err="1" smtClean="0">
                <a:latin typeface="Arial" charset="0"/>
              </a:rPr>
              <a:t>změněno</a:t>
            </a:r>
            <a:r>
              <a:rPr lang="en-US" altLang="ja-JP" sz="3300" dirty="0" smtClean="0">
                <a:latin typeface="Arial" charset="0"/>
              </a:rPr>
              <a:t> </a:t>
            </a:r>
            <a:r>
              <a:rPr lang="en-US" altLang="ja-JP" sz="3300" dirty="0" err="1" smtClean="0">
                <a:latin typeface="Arial" charset="0"/>
              </a:rPr>
              <a:t>z</a:t>
            </a:r>
            <a:r>
              <a:rPr lang="en-US" altLang="ja-JP" sz="3300" dirty="0" smtClean="0">
                <a:latin typeface="Arial" charset="0"/>
              </a:rPr>
              <a:t> </a:t>
            </a:r>
            <a:r>
              <a:rPr lang="en-US" altLang="ja-JP" sz="3300" dirty="0" err="1" smtClean="0">
                <a:latin typeface="Arial" charset="0"/>
              </a:rPr>
              <a:t>marketingových</a:t>
            </a:r>
            <a:r>
              <a:rPr lang="en-US" altLang="ja-JP" sz="3300" dirty="0" smtClean="0">
                <a:latin typeface="Arial" charset="0"/>
              </a:rPr>
              <a:t> </a:t>
            </a:r>
            <a:r>
              <a:rPr lang="en-US" altLang="ja-JP" sz="3300" dirty="0" err="1" smtClean="0">
                <a:latin typeface="Arial" charset="0"/>
              </a:rPr>
              <a:t>důvodů</a:t>
            </a:r>
            <a:endParaRPr lang="en-US" altLang="ja-JP" sz="3300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altLang="ja-JP" sz="3300" b="1" dirty="0" err="1" smtClean="0">
                <a:latin typeface="Arial" charset="0"/>
              </a:rPr>
              <a:t>rozšiřuje</a:t>
            </a:r>
            <a:r>
              <a:rPr lang="en-US" altLang="ja-JP" sz="3300" b="1" dirty="0" smtClean="0">
                <a:latin typeface="Arial" charset="0"/>
              </a:rPr>
              <a:t> </a:t>
            </a:r>
            <a:r>
              <a:rPr lang="en-US" altLang="ja-JP" sz="3300" b="1" dirty="0" err="1" smtClean="0">
                <a:latin typeface="Arial" charset="0"/>
              </a:rPr>
              <a:t>funkčnost</a:t>
            </a:r>
            <a:r>
              <a:rPr lang="en-US" altLang="ja-JP" sz="3300" b="1" dirty="0" smtClean="0">
                <a:latin typeface="Arial" charset="0"/>
              </a:rPr>
              <a:t> </a:t>
            </a:r>
            <a:r>
              <a:rPr lang="en-US" altLang="ja-JP" sz="3300" b="1" dirty="0" err="1" smtClean="0">
                <a:latin typeface="Arial" charset="0"/>
              </a:rPr>
              <a:t>jazyka</a:t>
            </a:r>
            <a:r>
              <a:rPr lang="en-US" altLang="ja-JP" sz="3300" b="1" dirty="0" smtClean="0">
                <a:latin typeface="Arial" charset="0"/>
              </a:rPr>
              <a:t> (X)HTML</a:t>
            </a:r>
          </a:p>
          <a:p>
            <a:pPr marL="454025" lvl="1" indent="0">
              <a:lnSpc>
                <a:spcPct val="90000"/>
              </a:lnSpc>
              <a:buNone/>
            </a:pPr>
            <a:endParaRPr lang="en-US" altLang="ja-JP" sz="3300" b="1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altLang="ja-JP" sz="3300" dirty="0" smtClean="0">
                <a:latin typeface="Arial" charset="0"/>
              </a:rPr>
              <a:t>“</a:t>
            </a:r>
            <a:r>
              <a:rPr lang="en-US" altLang="ja-JP" sz="3300" dirty="0" err="1" smtClean="0">
                <a:latin typeface="Arial" charset="0"/>
              </a:rPr>
              <a:t>statické</a:t>
            </a:r>
            <a:r>
              <a:rPr lang="en-US" altLang="ja-JP" sz="3300" dirty="0" smtClean="0">
                <a:latin typeface="Arial" charset="0"/>
              </a:rPr>
              <a:t>” vs. “</a:t>
            </a:r>
            <a:r>
              <a:rPr lang="en-US" altLang="ja-JP" sz="3300" dirty="0" err="1" smtClean="0">
                <a:latin typeface="Arial" charset="0"/>
              </a:rPr>
              <a:t>dymanické</a:t>
            </a:r>
            <a:r>
              <a:rPr lang="en-US" altLang="ja-JP" sz="3300" dirty="0" smtClean="0">
                <a:latin typeface="Arial" charset="0"/>
              </a:rPr>
              <a:t>” </a:t>
            </a:r>
            <a:r>
              <a:rPr lang="en-US" altLang="ja-JP" sz="3300" dirty="0" err="1" smtClean="0">
                <a:latin typeface="Arial" charset="0"/>
              </a:rPr>
              <a:t>médium</a:t>
            </a:r>
            <a:endParaRPr lang="en-US" altLang="ja-JP" sz="3300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altLang="ja-JP" sz="3300" dirty="0" err="1" smtClean="0">
                <a:latin typeface="Arial" charset="0"/>
              </a:rPr>
              <a:t>funguje</a:t>
            </a:r>
            <a:r>
              <a:rPr lang="en-US" altLang="ja-JP" sz="3300" dirty="0" smtClean="0">
                <a:latin typeface="Arial" charset="0"/>
              </a:rPr>
              <a:t> </a:t>
            </a:r>
            <a:r>
              <a:rPr lang="en-US" altLang="ja-JP" sz="3300" dirty="0" err="1" smtClean="0">
                <a:latin typeface="Arial" charset="0"/>
              </a:rPr>
              <a:t>na</a:t>
            </a:r>
            <a:r>
              <a:rPr lang="en-US" altLang="ja-JP" sz="3300" dirty="0" smtClean="0">
                <a:latin typeface="Arial" charset="0"/>
              </a:rPr>
              <a:t> </a:t>
            </a:r>
            <a:r>
              <a:rPr lang="en-US" altLang="ja-JP" sz="3300" dirty="0" err="1" smtClean="0">
                <a:latin typeface="Arial" charset="0"/>
              </a:rPr>
              <a:t>straně</a:t>
            </a:r>
            <a:r>
              <a:rPr lang="en-US" altLang="ja-JP" sz="3300" dirty="0" smtClean="0">
                <a:latin typeface="Arial" charset="0"/>
              </a:rPr>
              <a:t> </a:t>
            </a:r>
            <a:r>
              <a:rPr lang="en-US" altLang="ja-JP" sz="3300" dirty="0" err="1" smtClean="0">
                <a:latin typeface="Arial" charset="0"/>
              </a:rPr>
              <a:t>klienta</a:t>
            </a:r>
            <a:r>
              <a:rPr lang="en-US" altLang="ja-JP" sz="3300" dirty="0" smtClean="0">
                <a:latin typeface="Arial" charset="0"/>
              </a:rPr>
              <a:t> (</a:t>
            </a:r>
            <a:r>
              <a:rPr lang="en-US" altLang="ja-JP" sz="3300" dirty="0" err="1" smtClean="0">
                <a:latin typeface="Arial" charset="0"/>
              </a:rPr>
              <a:t>na</a:t>
            </a:r>
            <a:r>
              <a:rPr lang="en-US" altLang="ja-JP" sz="3300" dirty="0" smtClean="0">
                <a:latin typeface="Arial" charset="0"/>
              </a:rPr>
              <a:t> </a:t>
            </a:r>
            <a:r>
              <a:rPr lang="en-US" altLang="ja-JP" sz="3300" dirty="0" err="1" smtClean="0">
                <a:latin typeface="Arial" charset="0"/>
              </a:rPr>
              <a:t>rozdíl</a:t>
            </a:r>
            <a:r>
              <a:rPr lang="en-US" altLang="ja-JP" sz="3300" dirty="0" smtClean="0">
                <a:latin typeface="Arial" charset="0"/>
              </a:rPr>
              <a:t> </a:t>
            </a:r>
            <a:r>
              <a:rPr lang="en-US" altLang="ja-JP" sz="3300" dirty="0" err="1" smtClean="0">
                <a:latin typeface="Arial" charset="0"/>
              </a:rPr>
              <a:t>od</a:t>
            </a:r>
            <a:r>
              <a:rPr lang="en-US" altLang="ja-JP" sz="3300" dirty="0" smtClean="0">
                <a:latin typeface="Arial" charset="0"/>
              </a:rPr>
              <a:t> Perl, PHP, Cold Fusion, JPS, ASP </a:t>
            </a:r>
            <a:r>
              <a:rPr lang="en-US" altLang="ja-JP" sz="3300" dirty="0" err="1" smtClean="0">
                <a:latin typeface="Arial" charset="0"/>
              </a:rPr>
              <a:t>apod</a:t>
            </a:r>
            <a:r>
              <a:rPr lang="en-US" altLang="ja-JP" dirty="0" smtClean="0">
                <a:latin typeface="Arial" charset="0"/>
              </a:rPr>
              <a:t>.)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6138" y="1600200"/>
            <a:ext cx="4259262" cy="5029200"/>
          </a:xfrm>
        </p:spPr>
        <p:txBody>
          <a:bodyPr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33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Příklady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33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využití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: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2500" dirty="0" smtClean="0">
                <a:latin typeface="Arial" charset="0"/>
              </a:rPr>
              <a:t>“</a:t>
            </a:r>
            <a:r>
              <a:rPr lang="en-US" sz="2500" b="1" dirty="0">
                <a:latin typeface="Arial" charset="0"/>
              </a:rPr>
              <a:t>rollovers</a:t>
            </a:r>
            <a:r>
              <a:rPr lang="en-US" sz="2500" dirty="0">
                <a:latin typeface="Arial" charset="0"/>
              </a:rPr>
              <a:t>” - </a:t>
            </a:r>
            <a:r>
              <a:rPr lang="en-US" sz="2500" dirty="0" err="1">
                <a:latin typeface="Arial" charset="0"/>
              </a:rPr>
              <a:t>p</a:t>
            </a:r>
            <a:r>
              <a:rPr lang="en-US" altLang="ja-JP" sz="2500" dirty="0" err="1">
                <a:latin typeface="Arial" charset="0"/>
              </a:rPr>
              <a:t>řeklápění</a:t>
            </a:r>
            <a:r>
              <a:rPr lang="en-US" altLang="ja-JP" sz="2500" dirty="0">
                <a:latin typeface="Arial" charset="0"/>
              </a:rPr>
              <a:t> </a:t>
            </a:r>
            <a:r>
              <a:rPr lang="en-US" altLang="ja-JP" sz="2500" dirty="0" err="1">
                <a:latin typeface="Arial" charset="0"/>
              </a:rPr>
              <a:t>obrázků</a:t>
            </a:r>
            <a:endParaRPr lang="en-US" altLang="ja-JP" sz="2500" dirty="0">
              <a:latin typeface="Arial" charset="0"/>
            </a:endParaRPr>
          </a:p>
          <a:p>
            <a:pPr lvl="1"/>
            <a:r>
              <a:rPr lang="en-US" sz="2500" dirty="0" err="1">
                <a:latin typeface="Arial" charset="0"/>
                <a:cs typeface="ＭＳ Ｐゴシック" charset="-128"/>
              </a:rPr>
              <a:t>např</a:t>
            </a:r>
            <a:r>
              <a:rPr lang="en-US" sz="2500" dirty="0">
                <a:latin typeface="Arial" charset="0"/>
                <a:cs typeface="ＭＳ Ｐゴシック" charset="-128"/>
              </a:rPr>
              <a:t>. </a:t>
            </a:r>
            <a:r>
              <a:rPr lang="en-US" sz="2500" dirty="0" err="1">
                <a:latin typeface="Arial" charset="0"/>
                <a:cs typeface="ＭＳ Ｐゴシック" charset="-128"/>
              </a:rPr>
              <a:t>rozbalovací</a:t>
            </a:r>
            <a:r>
              <a:rPr lang="en-US" sz="2500" dirty="0">
                <a:latin typeface="Arial" charset="0"/>
                <a:cs typeface="ＭＳ Ｐゴシック" charset="-128"/>
              </a:rPr>
              <a:t> menu, </a:t>
            </a:r>
            <a:r>
              <a:rPr lang="en-US" sz="2500" dirty="0" err="1">
                <a:latin typeface="Arial" charset="0"/>
                <a:cs typeface="ＭＳ Ｐゴシック" charset="-128"/>
              </a:rPr>
              <a:t>otevíraní</a:t>
            </a:r>
            <a:r>
              <a:rPr lang="en-US" sz="2500" dirty="0">
                <a:latin typeface="Arial" charset="0"/>
                <a:cs typeface="ＭＳ Ｐゴシック" charset="-128"/>
              </a:rPr>
              <a:t> </a:t>
            </a:r>
            <a:r>
              <a:rPr lang="en-US" sz="2500" dirty="0" err="1">
                <a:latin typeface="Arial" charset="0"/>
                <a:cs typeface="ＭＳ Ｐゴシック" charset="-128"/>
              </a:rPr>
              <a:t>nových</a:t>
            </a:r>
            <a:r>
              <a:rPr lang="en-US" sz="2500" dirty="0">
                <a:latin typeface="Arial" charset="0"/>
                <a:cs typeface="ＭＳ Ｐゴシック" charset="-128"/>
              </a:rPr>
              <a:t> </a:t>
            </a:r>
            <a:r>
              <a:rPr lang="en-US" sz="2500" dirty="0" err="1">
                <a:latin typeface="Arial" charset="0"/>
                <a:cs typeface="ＭＳ Ｐゴシック" charset="-128"/>
              </a:rPr>
              <a:t>oken</a:t>
            </a:r>
            <a:r>
              <a:rPr lang="en-US" sz="2500" dirty="0">
                <a:latin typeface="Arial" charset="0"/>
                <a:cs typeface="ＭＳ Ｐゴシック" charset="-128"/>
              </a:rPr>
              <a:t> (</a:t>
            </a:r>
            <a:r>
              <a:rPr lang="en-US" sz="2500" dirty="0" err="1">
                <a:latin typeface="Arial" charset="0"/>
                <a:cs typeface="ＭＳ Ｐゴシック" charset="-128"/>
              </a:rPr>
              <a:t>nutný</a:t>
            </a:r>
            <a:r>
              <a:rPr lang="en-US" sz="2500" dirty="0">
                <a:latin typeface="Arial" charset="0"/>
                <a:cs typeface="ＭＳ Ｐゴシック" charset="-128"/>
              </a:rPr>
              <a:t> “</a:t>
            </a:r>
            <a:r>
              <a:rPr lang="en-US" sz="2500" dirty="0" err="1">
                <a:latin typeface="Arial" charset="0"/>
                <a:cs typeface="ＭＳ Ｐゴシック" charset="-128"/>
              </a:rPr>
              <a:t>klasický</a:t>
            </a:r>
            <a:r>
              <a:rPr lang="en-US" sz="2500" dirty="0">
                <a:latin typeface="Arial" charset="0"/>
                <a:cs typeface="ＭＳ Ｐゴシック" charset="-128"/>
              </a:rPr>
              <a:t>” </a:t>
            </a:r>
            <a:r>
              <a:rPr lang="en-US" sz="2500" dirty="0" err="1">
                <a:latin typeface="Arial" charset="0"/>
                <a:cs typeface="ＭＳ Ｐゴシック" charset="-128"/>
              </a:rPr>
              <a:t>atribut</a:t>
            </a:r>
            <a:r>
              <a:rPr lang="en-US" sz="2500" dirty="0">
                <a:latin typeface="Arial" charset="0"/>
                <a:cs typeface="ＭＳ Ｐゴシック" charset="-128"/>
              </a:rPr>
              <a:t> </a:t>
            </a:r>
            <a:r>
              <a:rPr lang="en-US" sz="2500" dirty="0" err="1">
                <a:latin typeface="Arial" charset="0"/>
                <a:cs typeface="ＭＳ Ｐゴシック" charset="-128"/>
              </a:rPr>
              <a:t>href</a:t>
            </a:r>
            <a:r>
              <a:rPr lang="en-US" sz="2500" dirty="0">
                <a:latin typeface="Arial" charset="0"/>
                <a:cs typeface="ＭＳ Ｐゴシック" charset="-128"/>
              </a:rPr>
              <a:t>)</a:t>
            </a:r>
          </a:p>
          <a:p>
            <a:pPr lvl="1"/>
            <a:r>
              <a:rPr lang="en-US" sz="2500" dirty="0" err="1">
                <a:latin typeface="Arial" charset="0"/>
                <a:cs typeface="ＭＳ Ｐゴシック" charset="-128"/>
              </a:rPr>
              <a:t>čtečky</a:t>
            </a:r>
            <a:r>
              <a:rPr lang="en-US" sz="2500" dirty="0">
                <a:latin typeface="Arial" charset="0"/>
                <a:cs typeface="ＭＳ Ｐゴシック" charset="-128"/>
              </a:rPr>
              <a:t> </a:t>
            </a:r>
            <a:r>
              <a:rPr lang="en-US" sz="2500" dirty="0" err="1">
                <a:latin typeface="Arial" charset="0"/>
                <a:cs typeface="ＭＳ Ｐゴシック" charset="-128"/>
              </a:rPr>
              <a:t>obrazovek</a:t>
            </a:r>
            <a:r>
              <a:rPr lang="en-US" sz="2500" dirty="0">
                <a:latin typeface="Arial" charset="0"/>
                <a:cs typeface="ＭＳ Ｐゴシック" charset="-128"/>
              </a:rPr>
              <a:t> a </a:t>
            </a:r>
            <a:r>
              <a:rPr lang="en-US" sz="2500" dirty="0" err="1">
                <a:latin typeface="Arial" charset="0"/>
                <a:cs typeface="ＭＳ Ｐゴシック" charset="-128"/>
              </a:rPr>
              <a:t>Braillské</a:t>
            </a:r>
            <a:r>
              <a:rPr lang="en-US" sz="2500" dirty="0">
                <a:latin typeface="Arial" charset="0"/>
                <a:cs typeface="ＭＳ Ｐゴシック" charset="-128"/>
              </a:rPr>
              <a:t> </a:t>
            </a:r>
            <a:r>
              <a:rPr lang="en-US" sz="2500" dirty="0" err="1">
                <a:latin typeface="Arial" charset="0"/>
                <a:cs typeface="ＭＳ Ｐゴシック" charset="-128"/>
              </a:rPr>
              <a:t>řádky</a:t>
            </a:r>
            <a:r>
              <a:rPr lang="en-US" sz="2500" dirty="0">
                <a:latin typeface="Arial" charset="0"/>
                <a:cs typeface="ＭＳ Ｐゴシック" charset="-128"/>
              </a:rPr>
              <a:t> - </a:t>
            </a:r>
            <a:r>
              <a:rPr lang="en-US" sz="2500" dirty="0" err="1">
                <a:latin typeface="Arial" charset="0"/>
                <a:cs typeface="ＭＳ Ｐゴシック" charset="-128"/>
              </a:rPr>
              <a:t>neexistuje</a:t>
            </a:r>
            <a:r>
              <a:rPr lang="en-US" sz="2500" dirty="0">
                <a:latin typeface="Arial" charset="0"/>
                <a:cs typeface="ＭＳ Ｐゴシック" charset="-128"/>
              </a:rPr>
              <a:t> </a:t>
            </a:r>
            <a:r>
              <a:rPr lang="en-US" sz="2500" dirty="0" err="1">
                <a:latin typeface="Arial" charset="0"/>
                <a:cs typeface="ＭＳ Ｐゴシック" charset="-128"/>
              </a:rPr>
              <a:t>prozatím</a:t>
            </a:r>
            <a:r>
              <a:rPr lang="en-US" sz="2500" dirty="0">
                <a:latin typeface="Arial" charset="0"/>
                <a:cs typeface="ＭＳ Ｐゴシック" charset="-128"/>
              </a:rPr>
              <a:t> </a:t>
            </a:r>
            <a:r>
              <a:rPr lang="en-US" sz="2500" dirty="0" err="1">
                <a:latin typeface="Arial" charset="0"/>
                <a:cs typeface="ＭＳ Ｐゴシック" charset="-128"/>
              </a:rPr>
              <a:t>alternativní</a:t>
            </a:r>
            <a:r>
              <a:rPr lang="en-US" sz="2500" dirty="0">
                <a:latin typeface="Arial" charset="0"/>
                <a:cs typeface="ＭＳ Ｐゴシック" charset="-128"/>
              </a:rPr>
              <a:t> </a:t>
            </a:r>
            <a:r>
              <a:rPr lang="en-US" sz="2500" dirty="0" err="1">
                <a:latin typeface="Arial" charset="0"/>
                <a:cs typeface="ＭＳ Ｐゴシック" charset="-128"/>
              </a:rPr>
              <a:t>popis</a:t>
            </a:r>
            <a:r>
              <a:rPr lang="en-US" sz="2500" dirty="0">
                <a:latin typeface="Arial" charset="0"/>
                <a:cs typeface="ＭＳ Ｐゴシック" charset="-128"/>
              </a:rPr>
              <a:t> k </a:t>
            </a:r>
            <a:r>
              <a:rPr lang="en-US" sz="2500" dirty="0" err="1">
                <a:latin typeface="Arial" charset="0"/>
                <a:cs typeface="ＭＳ Ｐゴシック" charset="-128"/>
              </a:rPr>
              <a:t>t</a:t>
            </a:r>
            <a:r>
              <a:rPr lang="en-US" altLang="ja-JP" sz="2500" dirty="0" err="1">
                <a:latin typeface="Arial" charset="0"/>
                <a:cs typeface="ＭＳ Ｐゴシック" charset="-128"/>
              </a:rPr>
              <a:t>ěmto</a:t>
            </a:r>
            <a:r>
              <a:rPr lang="en-US" altLang="ja-JP" sz="2500" dirty="0">
                <a:latin typeface="Arial" charset="0"/>
                <a:cs typeface="ＭＳ Ｐゴシック" charset="-128"/>
              </a:rPr>
              <a:t> </a:t>
            </a:r>
            <a:r>
              <a:rPr lang="en-US" altLang="ja-JP" sz="2500" dirty="0" err="1">
                <a:latin typeface="Arial" charset="0"/>
                <a:cs typeface="ＭＳ Ｐゴシック" charset="-128"/>
              </a:rPr>
              <a:t>obrázkům</a:t>
            </a:r>
            <a:endParaRPr lang="en-US" altLang="ja-JP" sz="2500" dirty="0">
              <a:latin typeface="Arial" charset="0"/>
              <a:cs typeface="ＭＳ Ｐゴシック" charset="-128"/>
            </a:endParaRPr>
          </a:p>
          <a:p>
            <a:pPr lvl="1"/>
            <a:endParaRPr lang="en-US" altLang="ja-JP" sz="25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500" dirty="0" smtClean="0">
                <a:latin typeface="Arial" charset="0"/>
              </a:rPr>
              <a:t>“</a:t>
            </a:r>
            <a:r>
              <a:rPr lang="en-US" sz="2500" b="1" dirty="0" err="1" smtClean="0">
                <a:latin typeface="Arial" charset="0"/>
              </a:rPr>
              <a:t>onMouseOver</a:t>
            </a:r>
            <a:r>
              <a:rPr lang="en-US" sz="2500" dirty="0" smtClean="0">
                <a:latin typeface="Arial" charset="0"/>
              </a:rPr>
              <a:t>” and “</a:t>
            </a:r>
            <a:r>
              <a:rPr lang="en-US" sz="2500" b="1" dirty="0" err="1" smtClean="0">
                <a:latin typeface="Arial" charset="0"/>
              </a:rPr>
              <a:t>onMouseOut</a:t>
            </a:r>
            <a:r>
              <a:rPr lang="en-US" sz="2500" dirty="0" smtClean="0">
                <a:latin typeface="Arial" charset="0"/>
              </a:rPr>
              <a:t>”</a:t>
            </a:r>
          </a:p>
          <a:p>
            <a:pPr lvl="1">
              <a:lnSpc>
                <a:spcPct val="90000"/>
              </a:lnSpc>
            </a:pPr>
            <a:r>
              <a:rPr lang="en-US" sz="2500" dirty="0" err="1" smtClean="0">
                <a:latin typeface="Arial" charset="0"/>
              </a:rPr>
              <a:t>spoušt</a:t>
            </a:r>
            <a:r>
              <a:rPr lang="en-US" altLang="ja-JP" sz="2500" dirty="0" err="1" smtClean="0">
                <a:latin typeface="Arial" charset="0"/>
              </a:rPr>
              <a:t>ěč</a:t>
            </a:r>
            <a:r>
              <a:rPr lang="en-US" altLang="ja-JP" sz="2500" dirty="0" smtClean="0">
                <a:latin typeface="Arial" charset="0"/>
              </a:rPr>
              <a:t> </a:t>
            </a:r>
            <a:r>
              <a:rPr lang="en-US" altLang="ja-JP" sz="2500" dirty="0" err="1" smtClean="0">
                <a:latin typeface="Arial" charset="0"/>
              </a:rPr>
              <a:t>události</a:t>
            </a:r>
            <a:r>
              <a:rPr lang="en-US" altLang="ja-JP" sz="2500" dirty="0" smtClean="0">
                <a:latin typeface="Arial" charset="0"/>
              </a:rPr>
              <a:t> (event handler) </a:t>
            </a:r>
            <a:r>
              <a:rPr lang="en-US" altLang="ja-JP" sz="2500" dirty="0" err="1" smtClean="0">
                <a:latin typeface="Arial" charset="0"/>
              </a:rPr>
              <a:t>závislý</a:t>
            </a:r>
            <a:r>
              <a:rPr lang="en-US" altLang="ja-JP" sz="2500" dirty="0" smtClean="0">
                <a:latin typeface="Arial" charset="0"/>
              </a:rPr>
              <a:t> </a:t>
            </a:r>
            <a:r>
              <a:rPr lang="en-US" altLang="ja-JP" sz="2500" dirty="0" err="1" smtClean="0">
                <a:latin typeface="Arial" charset="0"/>
              </a:rPr>
              <a:t>na</a:t>
            </a:r>
            <a:r>
              <a:rPr lang="en-US" altLang="ja-JP" sz="2500" dirty="0" smtClean="0">
                <a:latin typeface="Arial" charset="0"/>
              </a:rPr>
              <a:t> </a:t>
            </a:r>
            <a:r>
              <a:rPr lang="en-US" altLang="ja-JP" sz="2500" dirty="0" err="1" smtClean="0">
                <a:latin typeface="Arial" charset="0"/>
              </a:rPr>
              <a:t>zařízení</a:t>
            </a:r>
            <a:r>
              <a:rPr lang="en-US" altLang="ja-JP" sz="2500" dirty="0" smtClean="0">
                <a:latin typeface="Arial" charset="0"/>
              </a:rPr>
              <a:t> (</a:t>
            </a:r>
            <a:r>
              <a:rPr lang="en-US" altLang="ja-JP" sz="2500" dirty="0" err="1" smtClean="0">
                <a:latin typeface="Arial" charset="0"/>
              </a:rPr>
              <a:t>v</a:t>
            </a:r>
            <a:r>
              <a:rPr lang="en-US" altLang="ja-JP" sz="2500" dirty="0" smtClean="0">
                <a:latin typeface="Arial" charset="0"/>
              </a:rPr>
              <a:t> </a:t>
            </a:r>
            <a:r>
              <a:rPr lang="en-US" altLang="ja-JP" sz="2500" dirty="0" err="1" smtClean="0">
                <a:latin typeface="Arial" charset="0"/>
              </a:rPr>
              <a:t>našem</a:t>
            </a:r>
            <a:r>
              <a:rPr lang="en-US" altLang="ja-JP" sz="2500" dirty="0" smtClean="0">
                <a:latin typeface="Arial" charset="0"/>
              </a:rPr>
              <a:t> </a:t>
            </a:r>
            <a:r>
              <a:rPr lang="en-US" altLang="ja-JP" sz="2500" dirty="0" err="1" smtClean="0">
                <a:latin typeface="Arial" charset="0"/>
              </a:rPr>
              <a:t>případě</a:t>
            </a:r>
            <a:r>
              <a:rPr lang="en-US" altLang="ja-JP" sz="2500" dirty="0" smtClean="0">
                <a:latin typeface="Arial" charset="0"/>
              </a:rPr>
              <a:t> </a:t>
            </a:r>
            <a:r>
              <a:rPr lang="en-US" altLang="ja-JP" sz="2500" dirty="0" err="1" smtClean="0">
                <a:latin typeface="Arial" charset="0"/>
              </a:rPr>
              <a:t>na</a:t>
            </a:r>
            <a:r>
              <a:rPr lang="en-US" altLang="ja-JP" sz="2500" dirty="0" smtClean="0">
                <a:latin typeface="Arial" charset="0"/>
              </a:rPr>
              <a:t> </a:t>
            </a:r>
            <a:r>
              <a:rPr lang="en-US" altLang="ja-JP" sz="2500" dirty="0" err="1" smtClean="0">
                <a:latin typeface="Arial" charset="0"/>
              </a:rPr>
              <a:t>myšce</a:t>
            </a:r>
            <a:r>
              <a:rPr lang="en-US" altLang="ja-JP" sz="2500" dirty="0" smtClean="0">
                <a:latin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ja-JP" sz="2500" dirty="0" smtClean="0">
                <a:latin typeface="Arial" charset="0"/>
                <a:hlinkClick r:id="rId3"/>
              </a:rPr>
              <a:t>http://www.webaim.org/techniques/javascript/eventhandlers.php/</a:t>
            </a:r>
            <a:endParaRPr lang="en-US" sz="2500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500" dirty="0" smtClean="0">
                <a:solidFill>
                  <a:srgbClr val="570F0B"/>
                </a:solidFill>
                <a:latin typeface="Arial" charset="0"/>
              </a:rPr>
              <a:t>&lt;a </a:t>
            </a:r>
            <a:r>
              <a:rPr lang="en-US" sz="2500" dirty="0" err="1" smtClean="0">
                <a:solidFill>
                  <a:srgbClr val="570F0B"/>
                </a:solidFill>
                <a:latin typeface="Arial" charset="0"/>
              </a:rPr>
              <a:t>href</a:t>
            </a:r>
            <a:r>
              <a:rPr lang="en-US" sz="2500" dirty="0" smtClean="0">
                <a:solidFill>
                  <a:srgbClr val="570F0B"/>
                </a:solidFill>
                <a:latin typeface="Arial" charset="0"/>
              </a:rPr>
              <a:t>="</a:t>
            </a:r>
            <a:r>
              <a:rPr lang="en-US" sz="2500" dirty="0" err="1" smtClean="0">
                <a:solidFill>
                  <a:srgbClr val="570F0B"/>
                </a:solidFill>
                <a:latin typeface="Arial" charset="0"/>
              </a:rPr>
              <a:t>page.htm</a:t>
            </a:r>
            <a:r>
              <a:rPr lang="en-US" sz="2500" dirty="0" smtClean="0">
                <a:solidFill>
                  <a:srgbClr val="570F0B"/>
                </a:solidFill>
                <a:latin typeface="Arial" charset="0"/>
              </a:rPr>
              <a:t>" </a:t>
            </a:r>
            <a:r>
              <a:rPr lang="en-US" sz="2500" b="1" dirty="0" err="1" smtClean="0">
                <a:solidFill>
                  <a:srgbClr val="570F0B"/>
                </a:solidFill>
                <a:latin typeface="Arial" charset="0"/>
              </a:rPr>
              <a:t>onmouseover</a:t>
            </a:r>
            <a:r>
              <a:rPr lang="en-US" sz="2500" dirty="0" smtClean="0">
                <a:solidFill>
                  <a:srgbClr val="570F0B"/>
                </a:solidFill>
                <a:latin typeface="Arial" charset="0"/>
              </a:rPr>
              <a:t>="</a:t>
            </a:r>
            <a:r>
              <a:rPr lang="en-US" sz="2500" dirty="0" err="1" smtClean="0">
                <a:solidFill>
                  <a:srgbClr val="570F0B"/>
                </a:solidFill>
                <a:latin typeface="Arial" charset="0"/>
              </a:rPr>
              <a:t>document.images['myimage'].src</a:t>
            </a:r>
            <a:r>
              <a:rPr lang="en-US" sz="2500" dirty="0" smtClean="0">
                <a:solidFill>
                  <a:srgbClr val="570F0B"/>
                </a:solidFill>
                <a:latin typeface="Arial" charset="0"/>
              </a:rPr>
              <a:t>='</a:t>
            </a:r>
            <a:r>
              <a:rPr lang="en-US" sz="2500" dirty="0" err="1" smtClean="0">
                <a:solidFill>
                  <a:srgbClr val="570F0B"/>
                </a:solidFill>
                <a:latin typeface="Arial" charset="0"/>
              </a:rPr>
              <a:t>imageoff.gif</a:t>
            </a:r>
            <a:r>
              <a:rPr lang="en-US" sz="2500" dirty="0" smtClean="0">
                <a:solidFill>
                  <a:srgbClr val="570F0B"/>
                </a:solidFill>
                <a:latin typeface="Arial" charset="0"/>
              </a:rPr>
              <a:t>';" </a:t>
            </a:r>
            <a:r>
              <a:rPr lang="en-US" sz="2500" b="1" dirty="0" err="1" smtClean="0">
                <a:solidFill>
                  <a:srgbClr val="570F0B"/>
                </a:solidFill>
                <a:latin typeface="Arial" charset="0"/>
              </a:rPr>
              <a:t>onmouseout</a:t>
            </a:r>
            <a:r>
              <a:rPr lang="en-US" sz="2500" dirty="0" smtClean="0">
                <a:solidFill>
                  <a:srgbClr val="570F0B"/>
                </a:solidFill>
                <a:latin typeface="Arial" charset="0"/>
              </a:rPr>
              <a:t>="</a:t>
            </a:r>
            <a:r>
              <a:rPr lang="en-US" sz="2500" dirty="0" err="1" smtClean="0">
                <a:solidFill>
                  <a:srgbClr val="570F0B"/>
                </a:solidFill>
                <a:latin typeface="Arial" charset="0"/>
              </a:rPr>
              <a:t>document.images['myimage'].src</a:t>
            </a:r>
            <a:r>
              <a:rPr lang="en-US" sz="2500" dirty="0" smtClean="0">
                <a:solidFill>
                  <a:srgbClr val="570F0B"/>
                </a:solidFill>
                <a:latin typeface="Arial" charset="0"/>
              </a:rPr>
              <a:t>='</a:t>
            </a:r>
            <a:r>
              <a:rPr lang="en-US" sz="2500" dirty="0" err="1" smtClean="0">
                <a:solidFill>
                  <a:srgbClr val="570F0B"/>
                </a:solidFill>
                <a:latin typeface="Arial" charset="0"/>
              </a:rPr>
              <a:t>imageon.gif</a:t>
            </a:r>
            <a:r>
              <a:rPr lang="en-US" sz="2500" dirty="0" smtClean="0">
                <a:solidFill>
                  <a:srgbClr val="570F0B"/>
                </a:solidFill>
                <a:latin typeface="Arial" charset="0"/>
              </a:rPr>
              <a:t>';"&gt; &lt;</a:t>
            </a:r>
            <a:r>
              <a:rPr lang="en-US" sz="2500" dirty="0" err="1" smtClean="0">
                <a:solidFill>
                  <a:srgbClr val="570F0B"/>
                </a:solidFill>
                <a:latin typeface="Arial" charset="0"/>
              </a:rPr>
              <a:t>img</a:t>
            </a:r>
            <a:r>
              <a:rPr lang="en-US" sz="2500" dirty="0" smtClean="0">
                <a:solidFill>
                  <a:srgbClr val="570F0B"/>
                </a:solidFill>
                <a:latin typeface="Arial" charset="0"/>
              </a:rPr>
              <a:t> </a:t>
            </a:r>
            <a:r>
              <a:rPr lang="en-US" sz="2500" dirty="0" err="1" smtClean="0">
                <a:solidFill>
                  <a:srgbClr val="570F0B"/>
                </a:solidFill>
                <a:latin typeface="Arial" charset="0"/>
              </a:rPr>
              <a:t>src</a:t>
            </a:r>
            <a:r>
              <a:rPr lang="en-US" sz="2500" dirty="0" smtClean="0">
                <a:solidFill>
                  <a:srgbClr val="570F0B"/>
                </a:solidFill>
                <a:latin typeface="Arial" charset="0"/>
              </a:rPr>
              <a:t>="media/</a:t>
            </a:r>
            <a:r>
              <a:rPr lang="en-US" sz="2500" dirty="0" err="1" smtClean="0">
                <a:solidFill>
                  <a:srgbClr val="570F0B"/>
                </a:solidFill>
                <a:latin typeface="Arial" charset="0"/>
              </a:rPr>
              <a:t>imageoff.gif</a:t>
            </a:r>
            <a:r>
              <a:rPr lang="en-US" sz="2500" dirty="0" smtClean="0">
                <a:solidFill>
                  <a:srgbClr val="570F0B"/>
                </a:solidFill>
                <a:latin typeface="Arial" charset="0"/>
              </a:rPr>
              <a:t>" width="289" height="79" id="</a:t>
            </a:r>
            <a:r>
              <a:rPr lang="en-US" sz="2500" dirty="0" err="1" smtClean="0">
                <a:solidFill>
                  <a:srgbClr val="570F0B"/>
                </a:solidFill>
                <a:latin typeface="Arial" charset="0"/>
              </a:rPr>
              <a:t>myimage</a:t>
            </a:r>
            <a:r>
              <a:rPr lang="en-US" sz="2500" dirty="0" smtClean="0">
                <a:solidFill>
                  <a:srgbClr val="570F0B"/>
                </a:solidFill>
                <a:latin typeface="Arial" charset="0"/>
              </a:rPr>
              <a:t>" alt="Accessibility - The quality of being accessible, or of admitting approach; </a:t>
            </a:r>
            <a:r>
              <a:rPr lang="en-US" sz="2500" dirty="0" err="1" smtClean="0">
                <a:solidFill>
                  <a:srgbClr val="570F0B"/>
                </a:solidFill>
                <a:latin typeface="Arial" charset="0"/>
              </a:rPr>
              <a:t>receptibility</a:t>
            </a:r>
            <a:r>
              <a:rPr lang="en-US" sz="2500" dirty="0" smtClean="0">
                <a:solidFill>
                  <a:srgbClr val="570F0B"/>
                </a:solidFill>
                <a:latin typeface="Arial" charset="0"/>
              </a:rPr>
              <a:t>." /&gt; &lt;/a&gt;</a:t>
            </a:r>
          </a:p>
          <a:p>
            <a:pPr lvl="1"/>
            <a:endParaRPr lang="en-US" sz="2500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Rámce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- Frames</a:t>
            </a:r>
            <a:endParaRPr lang="en-US" dirty="0">
              <a:solidFill>
                <a:schemeClr val="tx2">
                  <a:satMod val="20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87680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sz="2900" dirty="0" err="1" smtClean="0">
                <a:latin typeface="Arial" charset="0"/>
              </a:rPr>
              <a:t>dílo</a:t>
            </a:r>
            <a:r>
              <a:rPr lang="en-US" sz="2900" dirty="0" smtClean="0">
                <a:latin typeface="Arial" charset="0"/>
              </a:rPr>
              <a:t> </a:t>
            </a:r>
            <a:r>
              <a:rPr lang="en-US" sz="2900" dirty="0" err="1" smtClean="0">
                <a:latin typeface="Arial" charset="0"/>
              </a:rPr>
              <a:t>společnosti</a:t>
            </a:r>
            <a:r>
              <a:rPr lang="en-US" sz="2900" dirty="0" smtClean="0">
                <a:latin typeface="Arial" charset="0"/>
              </a:rPr>
              <a:t> Netscape - 1997</a:t>
            </a:r>
          </a:p>
          <a:p>
            <a:pPr lvl="1"/>
            <a:r>
              <a:rPr lang="en-US" sz="2900" dirty="0" err="1" smtClean="0">
                <a:latin typeface="Arial" charset="0"/>
              </a:rPr>
              <a:t>zpočátku</a:t>
            </a:r>
            <a:r>
              <a:rPr lang="en-US" sz="2900" dirty="0" smtClean="0">
                <a:latin typeface="Arial" charset="0"/>
              </a:rPr>
              <a:t> </a:t>
            </a:r>
            <a:r>
              <a:rPr lang="en-US" sz="2900" dirty="0" err="1" smtClean="0">
                <a:latin typeface="Arial" charset="0"/>
              </a:rPr>
              <a:t>byla</a:t>
            </a:r>
            <a:r>
              <a:rPr lang="en-US" sz="2900" dirty="0" smtClean="0">
                <a:latin typeface="Arial" charset="0"/>
              </a:rPr>
              <a:t> </a:t>
            </a:r>
            <a:r>
              <a:rPr lang="en-US" sz="2900" dirty="0" err="1" smtClean="0">
                <a:latin typeface="Arial" charset="0"/>
              </a:rPr>
              <a:t>implementace</a:t>
            </a:r>
            <a:r>
              <a:rPr lang="en-US" sz="2900" dirty="0" smtClean="0">
                <a:latin typeface="Arial" charset="0"/>
              </a:rPr>
              <a:t> </a:t>
            </a:r>
            <a:r>
              <a:rPr lang="en-US" sz="2900" dirty="0" err="1" smtClean="0">
                <a:latin typeface="Arial" charset="0"/>
              </a:rPr>
              <a:t>velmi</a:t>
            </a:r>
            <a:r>
              <a:rPr lang="en-US" sz="2900" dirty="0" smtClean="0">
                <a:latin typeface="Arial" charset="0"/>
              </a:rPr>
              <a:t> </a:t>
            </a:r>
            <a:r>
              <a:rPr lang="en-US" sz="2900" dirty="0" err="1" smtClean="0">
                <a:latin typeface="Arial" charset="0"/>
              </a:rPr>
              <a:t>žalostná</a:t>
            </a:r>
            <a:r>
              <a:rPr lang="en-US" sz="2900" dirty="0" smtClean="0">
                <a:latin typeface="Arial" charset="0"/>
              </a:rPr>
              <a:t>; </a:t>
            </a:r>
            <a:r>
              <a:rPr lang="en-US" sz="2900" dirty="0" err="1" smtClean="0">
                <a:latin typeface="Arial" charset="0"/>
              </a:rPr>
              <a:t>nebylo</a:t>
            </a:r>
            <a:r>
              <a:rPr lang="en-US" sz="2900" dirty="0" smtClean="0">
                <a:latin typeface="Arial" charset="0"/>
              </a:rPr>
              <a:t> </a:t>
            </a:r>
            <a:r>
              <a:rPr lang="en-US" sz="2900" dirty="0" err="1" smtClean="0">
                <a:latin typeface="Arial" charset="0"/>
              </a:rPr>
              <a:t>možné</a:t>
            </a:r>
            <a:r>
              <a:rPr lang="en-US" sz="2900" dirty="0" smtClean="0">
                <a:latin typeface="Arial" charset="0"/>
              </a:rPr>
              <a:t> </a:t>
            </a:r>
            <a:r>
              <a:rPr lang="en-US" sz="2900" dirty="0" err="1" smtClean="0">
                <a:latin typeface="Arial" charset="0"/>
              </a:rPr>
              <a:t>vypnout</a:t>
            </a:r>
            <a:r>
              <a:rPr lang="en-US" sz="2900" dirty="0" smtClean="0">
                <a:latin typeface="Arial" charset="0"/>
              </a:rPr>
              <a:t> </a:t>
            </a:r>
            <a:r>
              <a:rPr lang="en-US" sz="2900" dirty="0" err="1" smtClean="0">
                <a:latin typeface="Arial" charset="0"/>
              </a:rPr>
              <a:t>okraje</a:t>
            </a:r>
            <a:r>
              <a:rPr lang="en-US" sz="2900" dirty="0" smtClean="0">
                <a:latin typeface="Arial" charset="0"/>
              </a:rPr>
              <a:t> </a:t>
            </a:r>
            <a:r>
              <a:rPr lang="en-US" sz="2900" dirty="0" err="1" smtClean="0">
                <a:latin typeface="Arial" charset="0"/>
              </a:rPr>
              <a:t>rámců</a:t>
            </a:r>
            <a:r>
              <a:rPr lang="en-US" sz="2900" dirty="0" smtClean="0">
                <a:latin typeface="Arial" charset="0"/>
              </a:rPr>
              <a:t>; “</a:t>
            </a:r>
            <a:r>
              <a:rPr lang="en-US" sz="2900" dirty="0" err="1" smtClean="0">
                <a:latin typeface="Arial" charset="0"/>
              </a:rPr>
              <a:t>Zp</a:t>
            </a:r>
            <a:r>
              <a:rPr lang="en-US" altLang="ja-JP" sz="2900" dirty="0" err="1" smtClean="0">
                <a:latin typeface="Arial" charset="0"/>
              </a:rPr>
              <a:t>ět</a:t>
            </a:r>
            <a:r>
              <a:rPr lang="en-US" altLang="ja-JP" sz="2900" dirty="0" smtClean="0">
                <a:latin typeface="Arial" charset="0"/>
              </a:rPr>
              <a:t>” </a:t>
            </a:r>
            <a:r>
              <a:rPr lang="en-US" altLang="ja-JP" sz="2900" dirty="0" err="1" smtClean="0">
                <a:latin typeface="Arial" charset="0"/>
              </a:rPr>
              <a:t>v</a:t>
            </a:r>
            <a:r>
              <a:rPr lang="en-US" altLang="ja-JP" sz="2900" dirty="0" smtClean="0">
                <a:latin typeface="Arial" charset="0"/>
              </a:rPr>
              <a:t> </a:t>
            </a:r>
            <a:r>
              <a:rPr lang="en-US" altLang="ja-JP" sz="2900" dirty="0" err="1" smtClean="0">
                <a:latin typeface="Arial" charset="0"/>
              </a:rPr>
              <a:t>rámci</a:t>
            </a:r>
            <a:r>
              <a:rPr lang="en-US" altLang="ja-JP" sz="2900" dirty="0" smtClean="0">
                <a:latin typeface="Arial" charset="0"/>
              </a:rPr>
              <a:t> </a:t>
            </a:r>
            <a:r>
              <a:rPr lang="en-US" altLang="ja-JP" sz="2900" dirty="0" err="1" smtClean="0">
                <a:latin typeface="Arial" charset="0"/>
              </a:rPr>
              <a:t>vracelo</a:t>
            </a:r>
            <a:r>
              <a:rPr lang="en-US" altLang="ja-JP" sz="2900" dirty="0" smtClean="0">
                <a:latin typeface="Arial" charset="0"/>
              </a:rPr>
              <a:t> </a:t>
            </a:r>
            <a:r>
              <a:rPr lang="en-US" altLang="ja-JP" sz="2900" dirty="0" err="1" smtClean="0">
                <a:latin typeface="Arial" charset="0"/>
              </a:rPr>
              <a:t>uživatele</a:t>
            </a:r>
            <a:r>
              <a:rPr lang="en-US" altLang="ja-JP" sz="2900" dirty="0" smtClean="0">
                <a:latin typeface="Arial" charset="0"/>
              </a:rPr>
              <a:t> </a:t>
            </a:r>
            <a:r>
              <a:rPr lang="en-US" altLang="ja-JP" sz="2900" dirty="0" err="1" smtClean="0">
                <a:latin typeface="Arial" charset="0"/>
              </a:rPr>
              <a:t>na</a:t>
            </a:r>
            <a:r>
              <a:rPr lang="en-US" altLang="ja-JP" sz="2900" dirty="0" smtClean="0">
                <a:latin typeface="Arial" charset="0"/>
              </a:rPr>
              <a:t> </a:t>
            </a:r>
            <a:r>
              <a:rPr lang="en-US" altLang="ja-JP" sz="2900" dirty="0" err="1" smtClean="0">
                <a:latin typeface="Arial" charset="0"/>
              </a:rPr>
              <a:t>posledně</a:t>
            </a:r>
            <a:r>
              <a:rPr lang="en-US" altLang="ja-JP" sz="2900" dirty="0" smtClean="0">
                <a:latin typeface="Arial" charset="0"/>
              </a:rPr>
              <a:t> </a:t>
            </a:r>
            <a:r>
              <a:rPr lang="en-US" altLang="ja-JP" sz="2900" dirty="0" err="1" smtClean="0">
                <a:latin typeface="Arial" charset="0"/>
              </a:rPr>
              <a:t>navštívený</a:t>
            </a:r>
            <a:r>
              <a:rPr lang="en-US" altLang="ja-JP" sz="2900" dirty="0" smtClean="0">
                <a:latin typeface="Arial" charset="0"/>
              </a:rPr>
              <a:t> web</a:t>
            </a:r>
          </a:p>
          <a:p>
            <a:pPr lvl="1"/>
            <a:r>
              <a:rPr lang="en-US" altLang="ja-JP" sz="2900" dirty="0" smtClean="0">
                <a:latin typeface="Arial" charset="0"/>
              </a:rPr>
              <a:t>je </a:t>
            </a:r>
            <a:r>
              <a:rPr lang="en-US" altLang="ja-JP" sz="2900" dirty="0" err="1" smtClean="0">
                <a:latin typeface="Arial" charset="0"/>
              </a:rPr>
              <a:t>možné</a:t>
            </a:r>
            <a:r>
              <a:rPr lang="en-US" altLang="ja-JP" sz="2900" dirty="0" smtClean="0">
                <a:latin typeface="Arial" charset="0"/>
              </a:rPr>
              <a:t> </a:t>
            </a:r>
            <a:r>
              <a:rPr lang="en-US" altLang="ja-JP" sz="2900" dirty="0" err="1" smtClean="0">
                <a:latin typeface="Arial" charset="0"/>
              </a:rPr>
              <a:t>vytvořit</a:t>
            </a:r>
            <a:r>
              <a:rPr lang="en-US" altLang="ja-JP" sz="2900" dirty="0" smtClean="0">
                <a:latin typeface="Arial" charset="0"/>
              </a:rPr>
              <a:t> </a:t>
            </a:r>
            <a:r>
              <a:rPr lang="en-US" altLang="ja-JP" sz="2900" dirty="0" err="1" smtClean="0">
                <a:latin typeface="Arial" charset="0"/>
              </a:rPr>
              <a:t>přístupné</a:t>
            </a:r>
            <a:r>
              <a:rPr lang="en-US" altLang="ja-JP" sz="2900" dirty="0" smtClean="0">
                <a:latin typeface="Arial" charset="0"/>
              </a:rPr>
              <a:t> </a:t>
            </a:r>
            <a:r>
              <a:rPr lang="en-US" altLang="ja-JP" sz="2900" dirty="0" err="1" smtClean="0">
                <a:latin typeface="Arial" charset="0"/>
              </a:rPr>
              <a:t>rámce</a:t>
            </a:r>
            <a:endParaRPr lang="en-US" altLang="ja-JP" sz="2900" dirty="0" smtClean="0">
              <a:latin typeface="Arial" charset="0"/>
            </a:endParaRPr>
          </a:p>
          <a:p>
            <a:pPr lvl="2"/>
            <a:r>
              <a:rPr lang="en-US" sz="2900" dirty="0" smtClean="0">
                <a:latin typeface="Arial" charset="0"/>
              </a:rPr>
              <a:t>WCAG 1.0, </a:t>
            </a:r>
            <a:r>
              <a:rPr lang="en-US" sz="2900" dirty="0" err="1" smtClean="0">
                <a:latin typeface="Arial" charset="0"/>
              </a:rPr>
              <a:t>bod</a:t>
            </a:r>
            <a:r>
              <a:rPr lang="en-US" sz="2900" dirty="0" smtClean="0">
                <a:latin typeface="Arial" charset="0"/>
              </a:rPr>
              <a:t> 12.1</a:t>
            </a:r>
          </a:p>
          <a:p>
            <a:pPr lvl="2"/>
            <a:r>
              <a:rPr lang="en-US" sz="2900" dirty="0" smtClean="0">
                <a:latin typeface="Arial" charset="0"/>
              </a:rPr>
              <a:t>http://www.w3.org/WAI/wcag-curric/sam91-0.htm</a:t>
            </a:r>
          </a:p>
          <a:p>
            <a:pPr lvl="2"/>
            <a:r>
              <a:rPr lang="en-US" sz="2900" dirty="0" smtClean="0">
                <a:latin typeface="Arial" charset="0"/>
              </a:rPr>
              <a:t>TITLE a NAME </a:t>
            </a:r>
            <a:r>
              <a:rPr lang="en-US" sz="2900" dirty="0" err="1" smtClean="0">
                <a:latin typeface="Arial" charset="0"/>
              </a:rPr>
              <a:t>prvky</a:t>
            </a:r>
            <a:endParaRPr lang="en-US" sz="2900" dirty="0">
              <a:latin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6138" y="1600200"/>
            <a:ext cx="4038600" cy="5029200"/>
          </a:xfrm>
        </p:spPr>
        <p:txBody>
          <a:bodyPr>
            <a:normAutofit fontScale="77500" lnSpcReduction="20000"/>
          </a:bodyPr>
          <a:lstStyle/>
          <a:p>
            <a:pPr lvl="1"/>
            <a:endParaRPr lang="en-US" sz="2900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  <a:cs typeface="+mj-cs"/>
              </a:rPr>
              <a:t>Použitelnost webu </a:t>
            </a:r>
            <a:br>
              <a:rPr lang="cs-CZ" dirty="0" smtClean="0">
                <a:ea typeface="+mj-ea"/>
                <a:cs typeface="+mj-cs"/>
              </a:rPr>
            </a:br>
            <a:r>
              <a:rPr lang="cs-CZ" dirty="0" smtClean="0">
                <a:ea typeface="+mj-ea"/>
                <a:cs typeface="+mj-cs"/>
              </a:rPr>
              <a:t>(Web Usability)</a:t>
            </a:r>
            <a:endParaRPr lang="en-US" sz="2800" dirty="0"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Použitelnost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webu/rozhraní</a:t>
            </a:r>
            <a:endParaRPr lang="en-US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14800" cy="5029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Definice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2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800" b="1" dirty="0" err="1" smtClean="0"/>
              <a:t>použitelnost</a:t>
            </a:r>
            <a:r>
              <a:rPr lang="en-US" sz="1800" b="1" dirty="0" smtClean="0"/>
              <a:t>  </a:t>
            </a:r>
            <a:r>
              <a:rPr lang="en-US" sz="1800" b="1" dirty="0" err="1" smtClean="0"/>
              <a:t>zabezpečuje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jednoduchost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používání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jakýchkoliv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objektů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vytvořených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člověkem</a:t>
            </a:r>
            <a:endParaRPr lang="en-US" sz="1800" b="1" dirty="0" smtClean="0"/>
          </a:p>
          <a:p>
            <a:pPr marL="285750" indent="-285750">
              <a:buFont typeface="Wingdings" charset="2"/>
              <a:buChar char="§"/>
            </a:pPr>
            <a:r>
              <a:rPr lang="en-US" sz="1800" b="1" dirty="0" smtClean="0"/>
              <a:t>??? </a:t>
            </a:r>
            <a:endParaRPr lang="en-US" sz="1800" dirty="0">
              <a:latin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6138" y="1600200"/>
            <a:ext cx="4038600" cy="48768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64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64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64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pPr>
              <a:buFont typeface="Wingdings" charset="2"/>
              <a:buChar char="§"/>
            </a:pPr>
            <a:endParaRPr lang="cs-CZ" sz="5600" dirty="0" smtClean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Osobnosti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WU</a:t>
            </a:r>
            <a:endParaRPr lang="en-US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6138" y="1600200"/>
            <a:ext cx="4038600" cy="4876800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64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r>
              <a:rPr lang="en-US" dirty="0" err="1" smtClean="0">
                <a:latin typeface="Arial" charset="0"/>
              </a:rPr>
              <a:t>Jakob</a:t>
            </a:r>
            <a:r>
              <a:rPr lang="en-US" dirty="0" smtClean="0">
                <a:latin typeface="Arial" charset="0"/>
              </a:rPr>
              <a:t> Nielsen</a:t>
            </a:r>
          </a:p>
          <a:p>
            <a:pPr lvl="1"/>
            <a:r>
              <a:rPr lang="en-US" dirty="0" smtClean="0">
                <a:latin typeface="Arial" charset="0"/>
              </a:rPr>
              <a:t>http://useit.com</a:t>
            </a:r>
          </a:p>
          <a:p>
            <a:r>
              <a:rPr lang="en-US" dirty="0" smtClean="0">
                <a:latin typeface="Arial" charset="0"/>
              </a:rPr>
              <a:t>Donald A. Norman</a:t>
            </a:r>
          </a:p>
          <a:p>
            <a:pPr lvl="1"/>
            <a:r>
              <a:rPr lang="en-US" dirty="0" smtClean="0">
                <a:latin typeface="Arial" charset="0"/>
              </a:rPr>
              <a:t>http://www.jnd.org</a:t>
            </a:r>
          </a:p>
          <a:p>
            <a:r>
              <a:rPr lang="en-US" dirty="0" smtClean="0">
                <a:latin typeface="Arial" charset="0"/>
              </a:rPr>
              <a:t>Bruce “Tog” </a:t>
            </a:r>
            <a:r>
              <a:rPr lang="en-US" dirty="0" err="1" smtClean="0">
                <a:latin typeface="Arial" charset="0"/>
              </a:rPr>
              <a:t>Tognazzini</a:t>
            </a:r>
            <a:endParaRPr lang="en-US" dirty="0" smtClean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http://www.asktog.com</a:t>
            </a:r>
          </a:p>
          <a:p>
            <a:pPr lvl="1">
              <a:buFont typeface="Monotype Sorts" charset="2"/>
              <a:buNone/>
            </a:pPr>
            <a:endParaRPr lang="en-US" dirty="0" smtClean="0">
              <a:latin typeface="Arial" charset="0"/>
            </a:endParaRPr>
          </a:p>
          <a:p>
            <a:pPr marL="411163" lvl="3" indent="-342900">
              <a:spcBef>
                <a:spcPts val="700"/>
              </a:spcBef>
              <a:buClrTx/>
              <a:buSzPct val="95000"/>
              <a:buNone/>
            </a:pPr>
            <a:endParaRPr lang="en-US" sz="6400" dirty="0" smtClean="0">
              <a:cs typeface="ＭＳ Ｐゴシック" charset="-128"/>
            </a:endParaRPr>
          </a:p>
          <a:p>
            <a:pPr marL="411163" lvl="3" indent="-342900">
              <a:spcBef>
                <a:spcPts val="700"/>
              </a:spcBef>
              <a:buClrTx/>
              <a:buSzPct val="95000"/>
              <a:buNone/>
            </a:pPr>
            <a:endParaRPr lang="cs-CZ" sz="6400" dirty="0" smtClean="0">
              <a:cs typeface="ＭＳ Ｐゴシック" charset="-128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64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64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64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pPr>
              <a:buFont typeface="Wingdings" charset="2"/>
              <a:buChar char="§"/>
            </a:pPr>
            <a:endParaRPr lang="cs-CZ" sz="56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286000"/>
            <a:ext cx="3048000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  <a:cs typeface="+mj-cs"/>
              </a:rPr>
              <a:t>Informační architektura</a:t>
            </a:r>
            <a:br>
              <a:rPr lang="cs-CZ" dirty="0" smtClean="0">
                <a:ea typeface="+mj-ea"/>
                <a:cs typeface="+mj-cs"/>
              </a:rPr>
            </a:br>
            <a:r>
              <a:rPr lang="cs-CZ" dirty="0" smtClean="0">
                <a:ea typeface="+mj-ea"/>
                <a:cs typeface="+mj-cs"/>
              </a:rPr>
              <a:t>(Information architecture)</a:t>
            </a:r>
            <a:endParaRPr lang="en-US" sz="2800" dirty="0"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Testování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použitelnosti</a:t>
            </a:r>
            <a:endParaRPr lang="en-US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14800" cy="5029200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56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Typy</a:t>
            </a:r>
            <a:r>
              <a:rPr lang="en-US" sz="256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sz="256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testování</a:t>
            </a:r>
            <a:r>
              <a:rPr lang="en-US" sz="256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:</a:t>
            </a:r>
          </a:p>
          <a:p>
            <a:pPr>
              <a:lnSpc>
                <a:spcPct val="90000"/>
              </a:lnSpc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pPr marL="457200" indent="-457200">
              <a:lnSpc>
                <a:spcPct val="90000"/>
              </a:lnSpc>
              <a:buFont typeface="Wingdings" charset="2"/>
              <a:buChar char="§"/>
            </a:pPr>
            <a:r>
              <a:rPr lang="en-US" sz="2900" b="1" dirty="0" err="1">
                <a:latin typeface="Arial" charset="0"/>
              </a:rPr>
              <a:t>heuristická</a:t>
            </a:r>
            <a:r>
              <a:rPr lang="en-US" sz="2900" b="1" dirty="0">
                <a:latin typeface="Arial" charset="0"/>
              </a:rPr>
              <a:t> </a:t>
            </a:r>
            <a:r>
              <a:rPr lang="en-US" sz="2900" b="1" dirty="0" err="1">
                <a:latin typeface="Arial" charset="0"/>
              </a:rPr>
              <a:t>evaluace</a:t>
            </a:r>
            <a:r>
              <a:rPr lang="en-US" sz="2900" b="1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  <a:cs typeface="+mn-cs"/>
              </a:rPr>
              <a:t>(heuristic evaluation)</a:t>
            </a:r>
          </a:p>
          <a:p>
            <a:pPr lvl="1">
              <a:lnSpc>
                <a:spcPct val="90000"/>
              </a:lnSpc>
            </a:pPr>
            <a:r>
              <a:rPr lang="en-US" dirty="0" err="1" smtClean="0">
                <a:latin typeface="Arial" charset="0"/>
              </a:rPr>
              <a:t>heuristická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metoda</a:t>
            </a:r>
            <a:r>
              <a:rPr lang="en-US" dirty="0" smtClean="0">
                <a:latin typeface="Arial" charset="0"/>
              </a:rPr>
              <a:t> - </a:t>
            </a:r>
            <a:r>
              <a:rPr lang="en-US" dirty="0" err="1" smtClean="0">
                <a:latin typeface="Arial" charset="0"/>
              </a:rPr>
              <a:t>postup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pomáhající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při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hledání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problému</a:t>
            </a:r>
            <a:r>
              <a:rPr lang="en-US" dirty="0" smtClean="0">
                <a:latin typeface="Arial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http://www.useit.com/papers/heuristic/heuristic_evaluation.html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latin typeface="Arial" charset="0"/>
              </a:rPr>
              <a:t>s</a:t>
            </a:r>
            <a:r>
              <a:rPr lang="en-US" dirty="0" err="1" smtClean="0">
                <a:latin typeface="Arial" charset="0"/>
              </a:rPr>
              <a:t>eznam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kritérií</a:t>
            </a:r>
            <a:r>
              <a:rPr lang="en-US" dirty="0" smtClean="0">
                <a:latin typeface="Arial" charset="0"/>
              </a:rPr>
              <a:t> (</a:t>
            </a:r>
            <a:r>
              <a:rPr lang="en-US" dirty="0" err="1" smtClean="0">
                <a:latin typeface="Arial" charset="0"/>
              </a:rPr>
              <a:t>Jakob</a:t>
            </a:r>
            <a:r>
              <a:rPr lang="en-US" dirty="0" smtClean="0">
                <a:latin typeface="Arial" charset="0"/>
              </a:rPr>
              <a:t> Nielsen):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http://www.useit.com/papers/heuristic/heuristic_list.html</a:t>
            </a:r>
          </a:p>
          <a:p>
            <a:pPr lvl="2">
              <a:lnSpc>
                <a:spcPct val="90000"/>
              </a:lnSpc>
            </a:pPr>
            <a:r>
              <a:rPr lang="en-US" dirty="0" err="1" smtClean="0">
                <a:latin typeface="Arial" charset="0"/>
              </a:rPr>
              <a:t>např</a:t>
            </a:r>
            <a:r>
              <a:rPr lang="en-US" dirty="0" smtClean="0">
                <a:latin typeface="Arial" charset="0"/>
              </a:rPr>
              <a:t>. </a:t>
            </a:r>
            <a:r>
              <a:rPr lang="en-US" dirty="0" err="1" smtClean="0">
                <a:latin typeface="Arial" charset="0"/>
              </a:rPr>
              <a:t>používatelská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kontrola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nad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systémem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prevence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chyb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flexibilita</a:t>
            </a:r>
            <a:r>
              <a:rPr lang="en-US" dirty="0" smtClean="0">
                <a:latin typeface="Arial" charset="0"/>
              </a:rPr>
              <a:t> a </a:t>
            </a:r>
            <a:r>
              <a:rPr lang="en-US" dirty="0" err="1" smtClean="0">
                <a:latin typeface="Arial" charset="0"/>
              </a:rPr>
              <a:t>jednoduchost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využití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podpora</a:t>
            </a:r>
            <a:r>
              <a:rPr lang="en-US" dirty="0" smtClean="0">
                <a:latin typeface="Arial" charset="0"/>
              </a:rPr>
              <a:t> a </a:t>
            </a:r>
            <a:r>
              <a:rPr lang="en-US" dirty="0" err="1" smtClean="0">
                <a:latin typeface="Arial" charset="0"/>
              </a:rPr>
              <a:t>dokumentace</a:t>
            </a:r>
            <a:r>
              <a:rPr lang="en-US" dirty="0" smtClean="0">
                <a:latin typeface="Arial" charset="0"/>
              </a:rPr>
              <a:t>)</a:t>
            </a:r>
          </a:p>
          <a:p>
            <a:pPr marL="457200" indent="-457200">
              <a:lnSpc>
                <a:spcPct val="90000"/>
              </a:lnSpc>
              <a:buFont typeface="Wingdings" charset="2"/>
              <a:buChar char="§"/>
            </a:pPr>
            <a:r>
              <a:rPr lang="en-US" sz="2900" b="1" dirty="0" err="1">
                <a:latin typeface="Arial" charset="0"/>
              </a:rPr>
              <a:t>kognitivní</a:t>
            </a:r>
            <a:r>
              <a:rPr lang="en-US" sz="2900" b="1" dirty="0">
                <a:latin typeface="Arial" charset="0"/>
              </a:rPr>
              <a:t> </a:t>
            </a:r>
            <a:r>
              <a:rPr lang="en-US" sz="2900" b="1" dirty="0" err="1">
                <a:latin typeface="Arial" charset="0"/>
              </a:rPr>
              <a:t>rekapitulace</a:t>
            </a:r>
            <a:r>
              <a:rPr lang="en-US" sz="2900" b="1" dirty="0">
                <a:latin typeface="Arial" charset="0"/>
              </a:rPr>
              <a:t> </a:t>
            </a:r>
            <a:r>
              <a:rPr lang="en-US" sz="2900" dirty="0">
                <a:latin typeface="Arial" charset="0"/>
              </a:rPr>
              <a:t>(</a:t>
            </a:r>
            <a:r>
              <a:rPr lang="en-US" sz="2900" dirty="0" err="1">
                <a:latin typeface="Arial" charset="0"/>
              </a:rPr>
              <a:t>cognitic</a:t>
            </a:r>
            <a:r>
              <a:rPr lang="en-US" sz="2900" dirty="0">
                <a:latin typeface="Arial" charset="0"/>
              </a:rPr>
              <a:t> walkthrough)</a:t>
            </a:r>
          </a:p>
          <a:p>
            <a:pPr lvl="1"/>
            <a:r>
              <a:rPr lang="en-US" dirty="0" err="1" smtClean="0">
                <a:latin typeface="Arial" charset="0"/>
              </a:rPr>
              <a:t>v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začátcích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sestavování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webu</a:t>
            </a:r>
            <a:endParaRPr lang="en-US" dirty="0" smtClean="0">
              <a:latin typeface="Arial" charset="0"/>
            </a:endParaRPr>
          </a:p>
          <a:p>
            <a:pPr lvl="1"/>
            <a:r>
              <a:rPr lang="en-US" dirty="0" err="1" smtClean="0">
                <a:latin typeface="Arial" charset="0"/>
              </a:rPr>
              <a:t>úkolové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scén</a:t>
            </a:r>
            <a:r>
              <a:rPr lang="en-US" altLang="ja-JP" dirty="0" err="1" smtClean="0">
                <a:latin typeface="Arial" charset="0"/>
              </a:rPr>
              <a:t>áře</a:t>
            </a:r>
            <a:r>
              <a:rPr lang="en-US" altLang="ja-JP" dirty="0" smtClean="0">
                <a:latin typeface="Arial" charset="0"/>
              </a:rPr>
              <a:t> (</a:t>
            </a:r>
            <a:r>
              <a:rPr lang="en-US" altLang="ja-JP" dirty="0" err="1" smtClean="0">
                <a:latin typeface="Arial" charset="0"/>
              </a:rPr>
              <a:t>prototyp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nebo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první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verze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webu</a:t>
            </a:r>
            <a:r>
              <a:rPr lang="en-US" altLang="ja-JP" dirty="0" smtClean="0">
                <a:latin typeface="Arial" charset="0"/>
              </a:rPr>
              <a:t>)</a:t>
            </a:r>
          </a:p>
          <a:p>
            <a:pPr lvl="1"/>
            <a:r>
              <a:rPr lang="en-US" dirty="0" smtClean="0">
                <a:latin typeface="Arial" charset="0"/>
              </a:rPr>
              <a:t>http://portal.acm.org/citation.cfm?id=332456</a:t>
            </a:r>
          </a:p>
          <a:p>
            <a:pPr lvl="2">
              <a:lnSpc>
                <a:spcPct val="90000"/>
              </a:lnSpc>
            </a:pPr>
            <a:endParaRPr lang="en-US" dirty="0" smtClean="0">
              <a:latin typeface="Arial" charset="0"/>
            </a:endParaRPr>
          </a:p>
          <a:p>
            <a:pPr lvl="2">
              <a:lnSpc>
                <a:spcPct val="90000"/>
              </a:lnSpc>
              <a:buFont typeface="Monotype Sorts" charset="2"/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6138" y="1600200"/>
            <a:ext cx="4038600" cy="4876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cs-CZ" sz="64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r>
              <a:rPr lang="en-US" b="1" dirty="0" err="1" smtClean="0">
                <a:latin typeface="Arial" charset="0"/>
              </a:rPr>
              <a:t>pluralistická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rekapitulace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(pluralistic walkthrough)</a:t>
            </a:r>
          </a:p>
          <a:p>
            <a:pPr lvl="1"/>
            <a:r>
              <a:rPr lang="en-US" dirty="0" err="1" smtClean="0">
                <a:latin typeface="Arial" charset="0"/>
              </a:rPr>
              <a:t>skupina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hodnotících</a:t>
            </a:r>
            <a:r>
              <a:rPr lang="en-US" dirty="0" smtClean="0">
                <a:latin typeface="Arial" charset="0"/>
              </a:rPr>
              <a:t> (</a:t>
            </a:r>
            <a:r>
              <a:rPr lang="en-US" dirty="0" err="1" smtClean="0">
                <a:latin typeface="Arial" charset="0"/>
              </a:rPr>
              <a:t>uživatelé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vývojáři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odbornící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na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použitelnost</a:t>
            </a:r>
            <a:r>
              <a:rPr lang="en-US" dirty="0" smtClean="0">
                <a:latin typeface="Arial" charset="0"/>
              </a:rPr>
              <a:t>)</a:t>
            </a:r>
          </a:p>
          <a:p>
            <a:pPr lvl="1"/>
            <a:r>
              <a:rPr lang="en-US" dirty="0" err="1" smtClean="0">
                <a:latin typeface="Arial" charset="0"/>
              </a:rPr>
              <a:t>problematický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úkol</a:t>
            </a:r>
            <a:r>
              <a:rPr lang="en-US" dirty="0" smtClean="0">
                <a:latin typeface="Arial" charset="0"/>
              </a:rPr>
              <a:t> se </a:t>
            </a:r>
            <a:r>
              <a:rPr lang="en-US" dirty="0" err="1" smtClean="0">
                <a:latin typeface="Arial" charset="0"/>
              </a:rPr>
              <a:t>rozebírá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z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různých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pohledů</a:t>
            </a:r>
            <a:endParaRPr lang="en-US" dirty="0" smtClean="0">
              <a:latin typeface="Arial" charset="0"/>
            </a:endParaRPr>
          </a:p>
          <a:p>
            <a:pPr lvl="1"/>
            <a:r>
              <a:rPr lang="en-US" dirty="0" err="1" smtClean="0">
                <a:latin typeface="Arial" charset="0"/>
              </a:rPr>
              <a:t>moderátor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sezení</a:t>
            </a:r>
            <a:r>
              <a:rPr lang="en-US" dirty="0" smtClean="0">
                <a:latin typeface="Arial" charset="0"/>
              </a:rPr>
              <a:t> je </a:t>
            </a:r>
            <a:r>
              <a:rPr lang="en-US" dirty="0" err="1" smtClean="0">
                <a:latin typeface="Arial" charset="0"/>
              </a:rPr>
              <a:t>odborník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na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použitelnost</a:t>
            </a:r>
            <a:endParaRPr lang="en-US" dirty="0" smtClean="0">
              <a:latin typeface="Arial" charset="0"/>
            </a:endParaRPr>
          </a:p>
          <a:p>
            <a:pPr lvl="2"/>
            <a:r>
              <a:rPr lang="en-US" dirty="0" err="1" smtClean="0">
                <a:latin typeface="Arial" charset="0"/>
              </a:rPr>
              <a:t>výstupy</a:t>
            </a:r>
            <a:r>
              <a:rPr lang="en-US" dirty="0" smtClean="0">
                <a:latin typeface="Arial" charset="0"/>
              </a:rPr>
              <a:t>: preference </a:t>
            </a:r>
            <a:r>
              <a:rPr lang="en-US" dirty="0" err="1" smtClean="0">
                <a:latin typeface="Arial" charset="0"/>
              </a:rPr>
              <a:t>uživatelů</a:t>
            </a:r>
            <a:r>
              <a:rPr lang="en-US" dirty="0" smtClean="0">
                <a:latin typeface="Arial" charset="0"/>
              </a:rPr>
              <a:t> a </a:t>
            </a:r>
            <a:r>
              <a:rPr lang="en-US" dirty="0" err="1" smtClean="0">
                <a:latin typeface="Arial" charset="0"/>
              </a:rPr>
              <a:t>názory</a:t>
            </a:r>
            <a:endParaRPr lang="en-US" dirty="0" smtClean="0">
              <a:latin typeface="Arial" charset="0"/>
            </a:endParaRPr>
          </a:p>
          <a:p>
            <a:r>
              <a:rPr lang="en-US" sz="2900" b="1" dirty="0" err="1">
                <a:latin typeface="Arial" charset="0"/>
              </a:rPr>
              <a:t>sledování</a:t>
            </a:r>
            <a:r>
              <a:rPr lang="en-US" sz="2900" b="1" dirty="0">
                <a:latin typeface="Arial" charset="0"/>
              </a:rPr>
              <a:t> </a:t>
            </a:r>
            <a:r>
              <a:rPr lang="en-US" sz="2900" b="1" dirty="0" err="1">
                <a:latin typeface="Arial" charset="0"/>
              </a:rPr>
              <a:t>pohybu</a:t>
            </a:r>
            <a:r>
              <a:rPr lang="en-US" sz="2900" b="1" dirty="0">
                <a:latin typeface="Arial" charset="0"/>
              </a:rPr>
              <a:t> </a:t>
            </a:r>
            <a:r>
              <a:rPr lang="en-US" sz="2900" b="1" dirty="0" err="1">
                <a:latin typeface="Arial" charset="0"/>
              </a:rPr>
              <a:t>oka</a:t>
            </a:r>
            <a:r>
              <a:rPr lang="en-US" sz="2900" b="1" dirty="0">
                <a:latin typeface="Arial" charset="0"/>
              </a:rPr>
              <a:t> </a:t>
            </a:r>
            <a:r>
              <a:rPr lang="en-US" sz="2900" dirty="0">
                <a:latin typeface="Arial" charset="0"/>
              </a:rPr>
              <a:t>(eye-tracking)</a:t>
            </a:r>
          </a:p>
          <a:p>
            <a:pPr marL="411163" lvl="3" indent="-342900">
              <a:spcBef>
                <a:spcPts val="700"/>
              </a:spcBef>
              <a:buClrTx/>
              <a:buSzPct val="95000"/>
              <a:buNone/>
            </a:pPr>
            <a:endParaRPr lang="cs-CZ" sz="6400" dirty="0" smtClean="0">
              <a:cs typeface="ＭＳ Ｐゴシック" charset="-128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64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64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64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pPr>
              <a:buFont typeface="Wingdings" charset="2"/>
              <a:buChar char="§"/>
            </a:pPr>
            <a:endParaRPr lang="cs-CZ" sz="5600" dirty="0" smtClean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  <a:cs typeface="+mj-cs"/>
              </a:rPr>
              <a:t>Přívětivý design pro seniory</a:t>
            </a:r>
            <a:br>
              <a:rPr lang="cs-CZ" dirty="0" smtClean="0">
                <a:ea typeface="+mj-ea"/>
                <a:cs typeface="+mj-cs"/>
              </a:rPr>
            </a:br>
            <a:r>
              <a:rPr lang="cs-CZ" dirty="0" smtClean="0">
                <a:ea typeface="+mj-ea"/>
                <a:cs typeface="+mj-cs"/>
              </a:rPr>
              <a:t>(senior-orientated design)</a:t>
            </a:r>
            <a:endParaRPr lang="en-US" sz="2800" dirty="0"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Senioři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(60+)</a:t>
            </a:r>
            <a:endParaRPr lang="en-US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14800" cy="5029200"/>
          </a:xfrm>
        </p:spPr>
        <p:txBody>
          <a:bodyPr>
            <a:normAutofit fontScale="92500" lnSpcReduction="10000"/>
          </a:bodyPr>
          <a:lstStyle/>
          <a:p>
            <a:pPr marL="114300" lvl="1" indent="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</a:rPr>
              <a:t>Email:</a:t>
            </a:r>
          </a:p>
          <a:p>
            <a:pPr marL="114300" lvl="1" indent="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sz="2700" b="1" dirty="0" smtClean="0">
              <a:solidFill>
                <a:srgbClr val="000000"/>
              </a:solidFill>
              <a:latin typeface="Arial" charset="0"/>
            </a:endParaRPr>
          </a:p>
          <a:p>
            <a:pPr marL="571500" lvl="1" indent="-4572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Wingdings" charset="2"/>
              <a:buChar char="§"/>
            </a:pPr>
            <a:r>
              <a:rPr lang="en-US" sz="2200" b="1" dirty="0" err="1" smtClean="0">
                <a:solidFill>
                  <a:srgbClr val="000000"/>
                </a:solidFill>
                <a:latin typeface="Arial" charset="0"/>
              </a:rPr>
              <a:t>nejvyužívanější</a:t>
            </a:r>
            <a:r>
              <a:rPr lang="en-US" sz="22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charset="0"/>
              </a:rPr>
              <a:t>službou</a:t>
            </a:r>
            <a:r>
              <a:rPr lang="en-US" sz="22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charset="0"/>
              </a:rPr>
              <a:t>internetu</a:t>
            </a:r>
            <a:r>
              <a:rPr lang="en-US" sz="2200" b="1" dirty="0">
                <a:solidFill>
                  <a:srgbClr val="000000"/>
                </a:solidFill>
                <a:latin typeface="Arial" charset="0"/>
              </a:rPr>
              <a:t> je e-</a:t>
            </a:r>
            <a:r>
              <a:rPr lang="en-US" sz="2200" b="1" dirty="0" smtClean="0">
                <a:solidFill>
                  <a:srgbClr val="000000"/>
                </a:solidFill>
                <a:latin typeface="Arial" charset="0"/>
              </a:rPr>
              <a:t>mail</a:t>
            </a:r>
          </a:p>
          <a:p>
            <a:pPr marL="369888" lvl="2" indent="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dirty="0" smtClean="0"/>
          </a:p>
          <a:p>
            <a:pPr marL="114300" lvl="1" indent="0" eaLnBrk="1" hangingPunct="1">
              <a:lnSpc>
                <a:spcPct val="105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</a:rPr>
              <a:t>Web: </a:t>
            </a:r>
            <a:endParaRPr lang="en-US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</a:endParaRPr>
          </a:p>
          <a:p>
            <a:pPr marL="114300" lvl="1" indent="0" eaLnBrk="1" hangingPunct="1">
              <a:lnSpc>
                <a:spcPct val="10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sz="1800" b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</a:endParaRPr>
          </a:p>
          <a:p>
            <a:pPr marL="571500" lvl="1" indent="-4572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Wingdings" charset="2"/>
              <a:buChar char="§"/>
            </a:pPr>
            <a:r>
              <a:rPr lang="en-US" sz="2000" b="1" dirty="0" err="1">
                <a:solidFill>
                  <a:srgbClr val="000000"/>
                </a:solidFill>
                <a:latin typeface="Arial" charset="0"/>
              </a:rPr>
              <a:t>zdravotní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charset="0"/>
              </a:rPr>
              <a:t>informace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:</a:t>
            </a:r>
            <a:endParaRPr lang="en-US" sz="2000" dirty="0"/>
          </a:p>
          <a:p>
            <a:pPr marL="827088" lvl="2" indent="-4572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Wingdings" charset="2"/>
              <a:buChar char="§"/>
            </a:pPr>
            <a:r>
              <a:rPr lang="en-US" dirty="0" err="1">
                <a:solidFill>
                  <a:srgbClr val="000000"/>
                </a:solidFill>
                <a:latin typeface="Arial" charset="0"/>
              </a:rPr>
              <a:t>informace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nemocích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symptomy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léky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jejich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vedlejší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účinky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apod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827088" lvl="2" indent="-4572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Wingdings" charset="2"/>
              <a:buChar char="§"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571500" lvl="1" indent="-457200" eaLnBrk="1" hangingPunct="1">
              <a:lnSpc>
                <a:spcPct val="105000"/>
              </a:lnSpc>
              <a:spcBef>
                <a:spcPct val="0"/>
              </a:spcBef>
              <a:buClr>
                <a:srgbClr val="000000"/>
              </a:buClr>
              <a:buFont typeface="Wingdings" charset="2"/>
              <a:buChar char="§"/>
            </a:pPr>
            <a:r>
              <a:rPr lang="en-US" sz="2000" b="1" dirty="0" err="1">
                <a:solidFill>
                  <a:srgbClr val="000000"/>
                </a:solidFill>
                <a:latin typeface="Arial" charset="0"/>
              </a:rPr>
              <a:t>vyhledávání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charset="0"/>
              </a:rPr>
              <a:t>informací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Arial" charset="0"/>
              </a:rPr>
              <a:t>zprávy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Arial" charset="0"/>
              </a:rPr>
              <a:t>sledování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charset="0"/>
              </a:rPr>
              <a:t>investic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sz="2000" b="1" dirty="0" err="1">
                <a:solidFill>
                  <a:srgbClr val="000000"/>
                </a:solidFill>
                <a:latin typeface="Arial" charset="0"/>
              </a:rPr>
              <a:t>výnosů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marL="114300" lvl="1" indent="0" eaLnBrk="1" hangingPunct="1">
              <a:lnSpc>
                <a:spcPct val="10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sz="2000" b="1" dirty="0">
              <a:solidFill>
                <a:srgbClr val="000000"/>
              </a:solidFill>
              <a:latin typeface="Arial" charset="0"/>
            </a:endParaRPr>
          </a:p>
          <a:p>
            <a:pPr marL="571500" lvl="1" indent="-457200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 typeface="Wingdings" charset="2"/>
              <a:buChar char="§"/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internet/online banking a </a:t>
            </a:r>
            <a:r>
              <a:rPr lang="en-US" sz="2000" b="1" dirty="0" err="1">
                <a:solidFill>
                  <a:srgbClr val="000000"/>
                </a:solidFill>
                <a:latin typeface="Arial" charset="0"/>
              </a:rPr>
              <a:t>nákupy</a:t>
            </a:r>
            <a:endParaRPr lang="en-US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6138" y="1600200"/>
            <a:ext cx="4038600" cy="4876800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64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64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64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pPr>
              <a:buFont typeface="Wingdings" charset="2"/>
              <a:buChar char="§"/>
            </a:pPr>
            <a:endParaRPr lang="cs-CZ" sz="5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828800"/>
            <a:ext cx="3937000" cy="2222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0200" y="4267200"/>
            <a:ext cx="2505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</a:t>
            </a:r>
            <a:r>
              <a:rPr lang="en-US" sz="1000" dirty="0" err="1" smtClean="0"/>
              <a:t>blog.ivman.com</a:t>
            </a:r>
            <a:r>
              <a:rPr lang="en-US" sz="1000" dirty="0" smtClean="0"/>
              <a:t>/texting-for-seniors/</a:t>
            </a:r>
            <a:endParaRPr lang="en-US" sz="1000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Několik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klíčových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pravidel</a:t>
            </a:r>
            <a:endParaRPr lang="en-US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5029200"/>
          </a:xfrm>
        </p:spPr>
        <p:txBody>
          <a:bodyPr>
            <a:normAutofit fontScale="25000" lnSpcReduction="20000"/>
          </a:bodyPr>
          <a:lstStyle/>
          <a:p>
            <a:pPr marL="0" lvl="1" indent="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95000"/>
              <a:buNone/>
              <a:defRPr/>
            </a:pPr>
            <a:r>
              <a:rPr lang="en-US" sz="6462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</a:rPr>
              <a:t>zrakové</a:t>
            </a:r>
            <a:r>
              <a:rPr lang="en-US" sz="6462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</a:rPr>
              <a:t> </a:t>
            </a:r>
            <a:r>
              <a:rPr lang="en-US" sz="6462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</a:rPr>
              <a:t>aspekty</a:t>
            </a:r>
            <a:r>
              <a:rPr lang="en-US" sz="6462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</a:rPr>
              <a:t>:</a:t>
            </a:r>
          </a:p>
          <a:p>
            <a:pPr marL="0" lvl="1" indent="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95000"/>
              <a:buNone/>
              <a:defRPr/>
            </a:pPr>
            <a:endParaRPr lang="en-US" sz="6462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  <a:defRPr/>
            </a:pP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857250" lvl="2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ideální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písmo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je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bezpatkové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rozestup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mezi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řádky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nebo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písmeny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tzv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. double-spacing) v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hlavním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textu</a:t>
            </a:r>
            <a:endParaRPr lang="en-US" sz="5600" dirty="0" smtClean="0">
              <a:solidFill>
                <a:srgbClr val="000000"/>
              </a:solidFill>
              <a:latin typeface="Arial" charset="0"/>
            </a:endParaRPr>
          </a:p>
          <a:p>
            <a:pPr marL="857250" lvl="2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defRPr/>
            </a:pPr>
            <a:endParaRPr lang="en-US" sz="5600" dirty="0" smtClean="0">
              <a:solidFill>
                <a:srgbClr val="000000"/>
              </a:solidFill>
              <a:latin typeface="Arial" charset="0"/>
            </a:endParaRPr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SzPct val="80000"/>
              <a:buFont typeface="Courier New" charset="0"/>
              <a:buChar char="o"/>
              <a:defRPr/>
            </a:pPr>
            <a:r>
              <a:rPr lang="en-US" sz="5600" dirty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en-US" sz="5600" dirty="0" smtClean="0">
                <a:solidFill>
                  <a:srgbClr val="FF0000"/>
                </a:solidFill>
                <a:latin typeface="Arial" charset="0"/>
              </a:rPr>
              <a:t>NO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: Arial, Helvetica, </a:t>
            </a:r>
            <a:r>
              <a:rPr lang="en-US" sz="5600" dirty="0" smtClean="0">
                <a:solidFill>
                  <a:srgbClr val="000000"/>
                </a:solidFill>
                <a:latin typeface="Verdana" charset="0"/>
              </a:rPr>
              <a:t>Verdana</a:t>
            </a:r>
            <a:endParaRPr lang="en-US" sz="5600" dirty="0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SzPct val="80000"/>
              <a:buFont typeface="Courier New" charset="0"/>
              <a:buChar char="o"/>
              <a:defRPr/>
            </a:pPr>
            <a:r>
              <a:rPr lang="en-US" sz="5600" dirty="0" smtClean="0">
                <a:solidFill>
                  <a:srgbClr val="FF0000"/>
                </a:solidFill>
                <a:latin typeface="Arial" charset="0"/>
              </a:rPr>
              <a:t>NE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: Times New Roman</a:t>
            </a:r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SzPct val="80000"/>
              <a:buFont typeface="Courier New" charset="0"/>
              <a:buChar char="o"/>
              <a:defRPr/>
            </a:pPr>
            <a:endParaRPr lang="en-US" sz="5600" dirty="0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n-US" sz="5600" b="1" dirty="0" err="1" smtClean="0">
                <a:solidFill>
                  <a:srgbClr val="000000"/>
                </a:solidFill>
                <a:latin typeface="Arial" charset="0"/>
              </a:rPr>
              <a:t>dostatečná</a:t>
            </a:r>
            <a:r>
              <a:rPr lang="en-US" sz="56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b="1" dirty="0" err="1" smtClean="0">
                <a:solidFill>
                  <a:srgbClr val="000000"/>
                </a:solidFill>
                <a:latin typeface="Arial" charset="0"/>
              </a:rPr>
              <a:t>velikost</a:t>
            </a:r>
            <a:r>
              <a:rPr lang="en-US" sz="5600" b="1" dirty="0" smtClean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-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nejlépe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12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až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14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bodů</a:t>
            </a:r>
            <a:endParaRPr lang="en-US" sz="5600" dirty="0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charset="0"/>
              <a:buChar char="o"/>
              <a:defRPr/>
            </a:pP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možnosť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zvětšení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písma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uživately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–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obdobné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jako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v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prípadě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zrakově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znevýhodněných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uživatelů</a:t>
            </a:r>
            <a:endParaRPr lang="en-US" sz="5600" dirty="0" smtClean="0">
              <a:solidFill>
                <a:srgbClr val="000000"/>
              </a:solidFill>
              <a:latin typeface="Arial" charset="0"/>
            </a:endParaRPr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charset="0"/>
              <a:buChar char="o"/>
              <a:defRPr/>
            </a:pPr>
            <a:endParaRPr lang="en-US" sz="5600" dirty="0" smtClean="0">
              <a:solidFill>
                <a:srgbClr val="000000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5600" b="1" dirty="0" err="1" smtClean="0">
                <a:solidFill>
                  <a:srgbClr val="000000"/>
                </a:solidFill>
                <a:latin typeface="Arial" charset="0"/>
              </a:rPr>
              <a:t>dostatečný</a:t>
            </a:r>
            <a:r>
              <a:rPr lang="en-US" sz="56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b="1" dirty="0" err="1" smtClean="0">
                <a:solidFill>
                  <a:srgbClr val="000000"/>
                </a:solidFill>
                <a:latin typeface="Arial" charset="0"/>
              </a:rPr>
              <a:t>barevný</a:t>
            </a:r>
            <a:r>
              <a:rPr lang="en-US" sz="56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b="1" dirty="0" err="1" smtClean="0">
                <a:solidFill>
                  <a:srgbClr val="000000"/>
                </a:solidFill>
                <a:latin typeface="Arial" charset="0"/>
              </a:rPr>
              <a:t>kontrast</a:t>
            </a:r>
            <a:r>
              <a:rPr lang="en-US" sz="5600" b="1" dirty="0" smtClean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popředí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a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pozadí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stránek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písma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marL="857250" lvl="2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5600" dirty="0" err="1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deálně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černé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písmo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na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bílém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pozadí</a:t>
            </a:r>
            <a:endParaRPr lang="en-US" sz="5600" dirty="0" smtClean="0">
              <a:solidFill>
                <a:srgbClr val="000000"/>
              </a:solidFill>
              <a:latin typeface="Arial" charset="0"/>
            </a:endParaRPr>
          </a:p>
          <a:p>
            <a:pPr marL="857250" lvl="2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"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čisté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"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pozadí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bez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obrázků</a:t>
            </a:r>
            <a:endParaRPr lang="en-US" sz="5600" dirty="0" smtClean="0">
              <a:solidFill>
                <a:srgbClr val="000000"/>
              </a:solidFill>
              <a:latin typeface="Arial" charset="0"/>
            </a:endParaRPr>
          </a:p>
          <a:p>
            <a:pPr marL="1257300" lvl="3" eaLnBrk="1" hangingPunct="1"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sz="5600" dirty="0" smtClean="0">
                <a:solidFill>
                  <a:srgbClr val="FF0000"/>
                </a:solidFill>
                <a:latin typeface="Arial" charset="0"/>
              </a:rPr>
              <a:t>NE</a:t>
            </a:r>
            <a:r>
              <a:rPr lang="en-US" sz="5600" b="1" dirty="0" smtClean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US" sz="5600" dirty="0" err="1" smtClean="0">
                <a:solidFill>
                  <a:srgbClr val="0000FF"/>
                </a:solidFill>
                <a:latin typeface="Arial" charset="0"/>
              </a:rPr>
              <a:t>modrá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 a </a:t>
            </a:r>
            <a:r>
              <a:rPr lang="en-US" sz="5600" dirty="0" err="1" smtClean="0">
                <a:solidFill>
                  <a:srgbClr val="FFFF00"/>
                </a:solidFill>
                <a:latin typeface="Arial" charset="0"/>
              </a:rPr>
              <a:t>žlutá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vedle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sebe</a:t>
            </a:r>
            <a:endParaRPr lang="en-US" sz="5600" dirty="0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sz="5600" b="1" dirty="0" smtClean="0">
              <a:solidFill>
                <a:srgbClr val="000000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5600" b="1" dirty="0" smtClean="0">
                <a:solidFill>
                  <a:srgbClr val="000000"/>
                </a:solidFill>
                <a:latin typeface="Arial" charset="0"/>
              </a:rPr>
              <a:t>KAPITÁLKY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nebo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b="1" i="1" dirty="0" err="1" smtClean="0">
                <a:solidFill>
                  <a:srgbClr val="000000"/>
                </a:solidFill>
                <a:latin typeface="Arial" charset="0"/>
              </a:rPr>
              <a:t>kurzíva</a:t>
            </a:r>
            <a:r>
              <a:rPr lang="en-US" sz="5600" b="1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jen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pro </a:t>
            </a:r>
            <a:r>
              <a:rPr lang="en-US" sz="5600" b="1" dirty="0" err="1" smtClean="0">
                <a:solidFill>
                  <a:srgbClr val="000000"/>
                </a:solidFill>
                <a:latin typeface="Arial" charset="0"/>
              </a:rPr>
              <a:t>nadpisy</a:t>
            </a:r>
            <a:r>
              <a:rPr lang="en-US" sz="5600" b="1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5600" b="1" dirty="0" err="1" smtClean="0">
                <a:solidFill>
                  <a:srgbClr val="000000"/>
                </a:solidFill>
                <a:latin typeface="Arial" charset="0"/>
              </a:rPr>
              <a:t>záhlaví</a:t>
            </a:r>
            <a:endParaRPr lang="en-US" sz="5600" b="1" dirty="0" smtClean="0">
              <a:solidFill>
                <a:srgbClr val="000000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sz="5600" dirty="0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5600" b="1" u="sng" dirty="0" err="1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5600" b="1" u="sng" dirty="0" err="1" smtClean="0">
                <a:solidFill>
                  <a:srgbClr val="000000"/>
                </a:solidFill>
                <a:latin typeface="Arial" charset="0"/>
              </a:rPr>
              <a:t>odtržený</a:t>
            </a:r>
            <a:r>
              <a:rPr lang="en-US" sz="5600" b="1" u="sng" dirty="0" smtClean="0">
                <a:solidFill>
                  <a:srgbClr val="000000"/>
                </a:solidFill>
                <a:latin typeface="Arial" charset="0"/>
              </a:rPr>
              <a:t> text </a:t>
            </a:r>
            <a:r>
              <a:rPr lang="en-US" sz="5600" dirty="0" err="1">
                <a:solidFill>
                  <a:srgbClr val="000000"/>
                </a:solidFill>
                <a:latin typeface="Arial" charset="0"/>
              </a:rPr>
              <a:t>j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en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pro </a:t>
            </a:r>
            <a:r>
              <a:rPr lang="en-US" sz="5600" b="1" u="sng" dirty="0" err="1" smtClean="0">
                <a:solidFill>
                  <a:srgbClr val="000000"/>
                </a:solidFill>
                <a:latin typeface="Arial" charset="0"/>
              </a:rPr>
              <a:t>odkazy</a:t>
            </a:r>
            <a:endParaRPr lang="en-US" sz="5600" b="1" u="sng" dirty="0" smtClean="0">
              <a:solidFill>
                <a:srgbClr val="000000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5600" dirty="0" err="1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dkazy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mají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být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odlišitelné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od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běžného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4300" dirty="0" err="1" smtClean="0">
                <a:solidFill>
                  <a:srgbClr val="000000"/>
                </a:solidFill>
                <a:latin typeface="Arial" charset="0"/>
              </a:rPr>
              <a:t>textu</a:t>
            </a:r>
            <a:endParaRPr lang="en-US" sz="43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6138" y="1600200"/>
            <a:ext cx="4259262" cy="4876800"/>
          </a:xfrm>
        </p:spPr>
        <p:txBody>
          <a:bodyPr>
            <a:normAutofit fontScale="25000" lnSpcReduction="20000"/>
          </a:bodyPr>
          <a:lstStyle/>
          <a:p>
            <a:pPr marL="0" lvl="1" indent="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95000"/>
              <a:buNone/>
              <a:defRPr/>
            </a:pPr>
            <a:r>
              <a:rPr lang="en-US" sz="6526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</a:rPr>
              <a:t>kognitívne</a:t>
            </a:r>
            <a:r>
              <a:rPr lang="en-US" sz="6526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</a:rPr>
              <a:t> </a:t>
            </a:r>
            <a:r>
              <a:rPr lang="en-US" sz="6526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</a:rPr>
              <a:t>aspekty</a:t>
            </a:r>
            <a:r>
              <a:rPr lang="en-US" sz="6526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</a:rPr>
              <a:t>:</a:t>
            </a:r>
          </a:p>
          <a:p>
            <a:pPr marL="0" lvl="1" indent="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95000"/>
              <a:buNone/>
              <a:defRPr/>
            </a:pPr>
            <a:endParaRPr lang="en-US" sz="6526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57150" lvl="1" indent="-342900" eaLnBrk="1" hangingPunct="1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95000"/>
              <a:buFont typeface="Wingdings" charset="2"/>
              <a:buChar char=""/>
            </a:pPr>
            <a:r>
              <a:rPr lang="en-US" sz="5600" b="1" dirty="0" err="1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rozdělení</a:t>
            </a:r>
            <a:r>
              <a:rPr lang="en-US" sz="5600" b="1" dirty="0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 </a:t>
            </a:r>
            <a:r>
              <a:rPr lang="en-US" sz="5600" b="1" dirty="0" err="1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informací</a:t>
            </a:r>
            <a:r>
              <a:rPr lang="en-US" sz="5600" b="1" dirty="0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 ns </a:t>
            </a:r>
            <a:r>
              <a:rPr lang="en-US" sz="5600" b="1" dirty="0" err="1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kratší</a:t>
            </a:r>
            <a:r>
              <a:rPr lang="en-US" sz="5600" b="1" dirty="0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 </a:t>
            </a:r>
            <a:r>
              <a:rPr lang="en-US" sz="5600" b="1" dirty="0" err="1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celky</a:t>
            </a:r>
            <a:r>
              <a:rPr lang="en-US" sz="5600" b="1" dirty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 </a:t>
            </a:r>
          </a:p>
          <a:p>
            <a:pPr marL="857250" lvl="2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minimalizujte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žargon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a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technické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/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odborné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výrazy</a:t>
            </a:r>
            <a:endParaRPr lang="en-US" sz="5600" dirty="0" smtClean="0">
              <a:solidFill>
                <a:srgbClr val="000000"/>
              </a:solidFill>
              <a:latin typeface="Arial" charset="0"/>
            </a:endParaRPr>
          </a:p>
          <a:p>
            <a:pPr marL="857250" lvl="2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5600" dirty="0" err="1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pecifické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výrazy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vysvětlit</a:t>
            </a:r>
            <a:endParaRPr lang="en-US" sz="5600" dirty="0" smtClean="0">
              <a:solidFill>
                <a:srgbClr val="000000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sz="5600" dirty="0" smtClean="0">
              <a:solidFill>
                <a:srgbClr val="000000"/>
              </a:solidFill>
              <a:latin typeface="Arial" charset="0"/>
            </a:endParaRPr>
          </a:p>
          <a:p>
            <a:pPr marL="57150" lvl="1" indent="-342900" eaLnBrk="1" hangingPunct="1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95000"/>
              <a:buFont typeface="Wingdings" charset="2"/>
              <a:buChar char=""/>
            </a:pPr>
            <a:r>
              <a:rPr lang="en-US" sz="5600" b="1" dirty="0" err="1">
                <a:solidFill>
                  <a:srgbClr val="000000"/>
                </a:solidFill>
                <a:latin typeface="Arial" charset="0"/>
                <a:cs typeface="ＭＳ Ｐゴシック" charset="-128"/>
              </a:rPr>
              <a:t>instrukce</a:t>
            </a:r>
            <a:r>
              <a:rPr lang="en-US" sz="5600" b="1" dirty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 a </a:t>
            </a:r>
            <a:r>
              <a:rPr lang="en-US" sz="5600" b="1" dirty="0" err="1">
                <a:solidFill>
                  <a:srgbClr val="000000"/>
                </a:solidFill>
                <a:latin typeface="Arial" charset="0"/>
                <a:cs typeface="ＭＳ Ｐゴシック" charset="-128"/>
              </a:rPr>
              <a:t>číslování</a:t>
            </a:r>
            <a:r>
              <a:rPr lang="en-US" sz="5600" b="1" dirty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 </a:t>
            </a:r>
            <a:r>
              <a:rPr lang="en-US" sz="5600" b="1" dirty="0" err="1">
                <a:solidFill>
                  <a:srgbClr val="000000"/>
                </a:solidFill>
                <a:latin typeface="Arial" charset="0"/>
                <a:cs typeface="ＭＳ Ｐゴシック" charset="-128"/>
              </a:rPr>
              <a:t>jednotlivých</a:t>
            </a:r>
            <a:r>
              <a:rPr lang="en-US" sz="5600" b="1" dirty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 </a:t>
            </a:r>
            <a:r>
              <a:rPr lang="en-US" sz="5600" b="1" dirty="0" err="1">
                <a:solidFill>
                  <a:srgbClr val="000000"/>
                </a:solidFill>
                <a:latin typeface="Arial" charset="0"/>
                <a:cs typeface="ＭＳ Ｐゴシック" charset="-128"/>
              </a:rPr>
              <a:t>kroků</a:t>
            </a:r>
            <a:endParaRPr lang="en-US" sz="5600" b="1" dirty="0">
              <a:solidFill>
                <a:srgbClr val="000000"/>
              </a:solidFill>
              <a:latin typeface="Arial" charset="0"/>
              <a:cs typeface="ＭＳ Ｐゴシック" charset="-128"/>
            </a:endParaRPr>
          </a:p>
          <a:p>
            <a:pPr marL="857250" lvl="2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např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při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vyhledávání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v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katalogu</a:t>
            </a:r>
            <a:endParaRPr lang="en-US" sz="5600" dirty="0" smtClean="0">
              <a:solidFill>
                <a:srgbClr val="000000"/>
              </a:solidFill>
              <a:latin typeface="Arial" charset="0"/>
            </a:endParaRPr>
          </a:p>
          <a:p>
            <a:pPr marL="857250" lvl="2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endParaRPr lang="en-US" sz="5600" dirty="0" smtClean="0">
              <a:solidFill>
                <a:srgbClr val="000000"/>
              </a:solidFill>
              <a:latin typeface="Arial" charset="0"/>
            </a:endParaRPr>
          </a:p>
          <a:p>
            <a:pPr marL="57150" eaLnBrk="1" hangingPunct="1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5600" b="1" dirty="0" err="1" smtClean="0">
                <a:solidFill>
                  <a:srgbClr val="000000"/>
                </a:solidFill>
                <a:latin typeface="Arial" charset="0"/>
              </a:rPr>
              <a:t>mapa</a:t>
            </a:r>
            <a:r>
              <a:rPr lang="en-US" sz="56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b="1" dirty="0" err="1" smtClean="0">
                <a:solidFill>
                  <a:srgbClr val="000000"/>
                </a:solidFill>
                <a:latin typeface="Arial" charset="0"/>
              </a:rPr>
              <a:t>webu</a:t>
            </a:r>
            <a:r>
              <a:rPr lang="en-US" sz="56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–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nabízí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jednoduchý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přehled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celého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webu</a:t>
            </a:r>
            <a:endParaRPr lang="en-US" sz="5600" dirty="0" smtClean="0">
              <a:solidFill>
                <a:srgbClr val="000000"/>
              </a:solidFill>
              <a:latin typeface="Arial" charset="0"/>
            </a:endParaRPr>
          </a:p>
          <a:p>
            <a:pPr marL="57150" eaLnBrk="1" hangingPunct="1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5600" b="1" dirty="0" err="1" smtClean="0">
                <a:solidFill>
                  <a:srgbClr val="000000"/>
                </a:solidFill>
                <a:latin typeface="Arial" charset="0"/>
              </a:rPr>
              <a:t>navigační</a:t>
            </a:r>
            <a:r>
              <a:rPr lang="en-US" sz="56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b="1" dirty="0" err="1" smtClean="0">
                <a:solidFill>
                  <a:srgbClr val="000000"/>
                </a:solidFill>
                <a:latin typeface="Arial" charset="0"/>
              </a:rPr>
              <a:t>prvky</a:t>
            </a:r>
            <a:r>
              <a:rPr lang="en-US" sz="56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b="1" dirty="0" err="1" smtClean="0">
                <a:solidFill>
                  <a:srgbClr val="000000"/>
                </a:solidFill>
                <a:latin typeface="Arial" charset="0"/>
              </a:rPr>
              <a:t>na</a:t>
            </a:r>
            <a:r>
              <a:rPr lang="en-US" sz="56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b="1" dirty="0" err="1" smtClean="0">
                <a:solidFill>
                  <a:srgbClr val="000000"/>
                </a:solidFill>
                <a:latin typeface="Arial" charset="0"/>
              </a:rPr>
              <a:t>stejném</a:t>
            </a:r>
            <a:r>
              <a:rPr lang="en-US" sz="56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b="1" dirty="0" err="1" smtClean="0">
                <a:solidFill>
                  <a:srgbClr val="000000"/>
                </a:solidFill>
                <a:latin typeface="Arial" charset="0"/>
              </a:rPr>
              <a:t>místě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ve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stejné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barvě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na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celém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</a:rPr>
              <a:t>webu</a:t>
            </a:r>
            <a:endParaRPr lang="en-US" sz="5600" dirty="0" smtClean="0">
              <a:solidFill>
                <a:srgbClr val="000000"/>
              </a:solidFill>
              <a:latin typeface="Arial" charset="0"/>
            </a:endParaRPr>
          </a:p>
          <a:p>
            <a:pPr marL="57150" eaLnBrk="1" hangingPunct="1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None/>
            </a:pPr>
            <a:endParaRPr lang="cs-CZ" sz="5600" dirty="0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cs-CZ" sz="5600" b="1" dirty="0">
                <a:solidFill>
                  <a:srgbClr val="000000"/>
                </a:solidFill>
                <a:latin typeface="Arial" charset="0"/>
              </a:rPr>
              <a:t>v</a:t>
            </a:r>
            <a:r>
              <a:rPr lang="cs-CZ" sz="5600" b="1" dirty="0" smtClean="0">
                <a:solidFill>
                  <a:srgbClr val="000000"/>
                </a:solidFill>
                <a:latin typeface="Arial" charset="0"/>
              </a:rPr>
              <a:t>yhledávač webu bez speciálních znaků </a:t>
            </a:r>
            <a:r>
              <a:rPr lang="cs-CZ" sz="5600" dirty="0" smtClean="0">
                <a:solidFill>
                  <a:srgbClr val="000000"/>
                </a:solidFill>
                <a:latin typeface="Arial" charset="0"/>
              </a:rPr>
              <a:t>a Booleovských operátorů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cs-CZ" sz="5600" dirty="0">
              <a:solidFill>
                <a:srgbClr val="000000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cs-CZ" sz="5600" dirty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cs-CZ" sz="5600" dirty="0" smtClean="0">
                <a:solidFill>
                  <a:srgbClr val="000000"/>
                </a:solidFill>
                <a:latin typeface="Arial" charset="0"/>
              </a:rPr>
              <a:t>ez stahování programů</a:t>
            </a:r>
            <a:endParaRPr lang="en-US" sz="5600" dirty="0" smtClean="0">
              <a:solidFill>
                <a:srgbClr val="000000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sz="5600" dirty="0" smtClean="0">
              <a:solidFill>
                <a:srgbClr val="000000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5600" b="1" dirty="0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“</a:t>
            </a:r>
            <a:r>
              <a:rPr lang="en-US" sz="5600" b="1" dirty="0" err="1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návody</a:t>
            </a:r>
            <a:r>
              <a:rPr lang="en-US" sz="5600" b="1" dirty="0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” 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(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i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když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podle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Stevea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Kruga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 -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webstránky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 by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měly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být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intuitívní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)</a:t>
            </a:r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charset="0"/>
              <a:buChar char="o"/>
            </a:pPr>
            <a:r>
              <a:rPr lang="en-US" sz="5600" dirty="0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je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vhodné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nabídnout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 tel.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číslo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 – pro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ty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,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kteří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preferují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  “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osobnější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”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kontakt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 a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potřebují</a:t>
            </a:r>
            <a:r>
              <a:rPr lang="en-US" sz="5600" dirty="0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 </a:t>
            </a:r>
            <a:r>
              <a:rPr lang="en-US" sz="5600" dirty="0" err="1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pomoc</a:t>
            </a:r>
            <a:endParaRPr lang="en-US" sz="5600" dirty="0" smtClean="0">
              <a:solidFill>
                <a:srgbClr val="000000"/>
              </a:solidFill>
              <a:latin typeface="Arial" charset="0"/>
            </a:endParaRPr>
          </a:p>
          <a:p>
            <a:pPr marL="114300" lvl="1" indent="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sz="5600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Několik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klíčových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pravidel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#2</a:t>
            </a:r>
            <a:endParaRPr lang="en-US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14800" cy="5029200"/>
          </a:xfrm>
        </p:spPr>
        <p:txBody>
          <a:bodyPr>
            <a:normAutofit fontScale="85000" lnSpcReduction="20000"/>
          </a:bodyPr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n-US" sz="2581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</a:rPr>
              <a:t>aspek</a:t>
            </a:r>
            <a:r>
              <a:rPr lang="en-US" sz="2571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</a:rPr>
              <a:t>ty</a:t>
            </a:r>
            <a:r>
              <a:rPr lang="en-US" sz="2571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</a:rPr>
              <a:t> </a:t>
            </a:r>
            <a:r>
              <a:rPr lang="en-US" sz="2571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</a:rPr>
              <a:t>motorických</a:t>
            </a:r>
            <a:endParaRPr lang="en-US" sz="2571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n-US" sz="2571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</a:rPr>
              <a:t>schopností</a:t>
            </a:r>
            <a:r>
              <a:rPr lang="en-US" sz="2571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</a:rPr>
              <a:t>: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minimalizujte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nutnost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skrolování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FontTx/>
              <a:buChar char="•"/>
            </a:pPr>
            <a:r>
              <a:rPr lang="en-US" sz="2700" dirty="0" smtClean="0">
                <a:solidFill>
                  <a:srgbClr val="FF0000"/>
                </a:solidFill>
                <a:latin typeface="Arial" charset="0"/>
              </a:rPr>
              <a:t>NE: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en-US" sz="2700" dirty="0" err="1" smtClean="0">
                <a:solidFill>
                  <a:srgbClr val="000000"/>
                </a:solidFill>
                <a:latin typeface="Arial" charset="0"/>
              </a:rPr>
              <a:t>automatické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charset="0"/>
              </a:rPr>
              <a:t>skrolování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charset="0"/>
              </a:rPr>
              <a:t>textu</a:t>
            </a:r>
            <a:endParaRPr lang="en-US" dirty="0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charset="0"/>
              <a:buChar char="o"/>
            </a:pPr>
            <a:r>
              <a:rPr lang="en-US" sz="2700" dirty="0" err="1" smtClean="0">
                <a:solidFill>
                  <a:srgbClr val="000000"/>
                </a:solidFill>
                <a:latin typeface="Arial" charset="0"/>
              </a:rPr>
              <a:t>skrolovací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charset="0"/>
              </a:rPr>
              <a:t>ikonky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charset="0"/>
              </a:rPr>
              <a:t>na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charset="0"/>
              </a:rPr>
              <a:t>každé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charset="0"/>
              </a:rPr>
              <a:t>webové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charset="0"/>
              </a:rPr>
              <a:t>stránce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sz="2700" dirty="0" err="1" smtClean="0">
                <a:solidFill>
                  <a:srgbClr val="000000"/>
                </a:solidFill>
                <a:latin typeface="Arial" charset="0"/>
              </a:rPr>
              <a:t>značně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charset="0"/>
              </a:rPr>
              <a:t>matoucí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jednoduché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kliknutí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</a:rPr>
              <a:t>myší</a:t>
            </a:r>
            <a:endParaRPr lang="en-US" b="1" dirty="0" smtClean="0">
              <a:solidFill>
                <a:srgbClr val="000000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dostatočný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prostor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kolem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proklikatelných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oblastí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 +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větší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ikonky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 v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navigaci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 (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NCOA.org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)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b="1" dirty="0" err="1">
                <a:solidFill>
                  <a:srgbClr val="000000"/>
                </a:solidFill>
                <a:latin typeface="Arial" charset="0"/>
                <a:cs typeface="ＭＳ Ｐゴシック" charset="-128"/>
              </a:rPr>
              <a:t>o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mezení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rolovacích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 menu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 (v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navigaci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ＭＳ Ｐゴシック" charset="-128"/>
              </a:rPr>
              <a:t>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6138" y="1600200"/>
            <a:ext cx="4038600" cy="4876800"/>
          </a:xfrm>
        </p:spPr>
        <p:txBody>
          <a:bodyPr>
            <a:normAutofit fontScale="85000" lnSpcReduction="20000"/>
          </a:bodyPr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  <a:defRPr/>
            </a:pP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</a:rPr>
              <a:t>příklady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</a:rPr>
              <a:t>: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700" dirty="0" err="1" smtClean="0">
                <a:solidFill>
                  <a:srgbClr val="000000"/>
                </a:solidFill>
                <a:latin typeface="Arial" charset="0"/>
              </a:rPr>
              <a:t>SeniorNet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 - </a:t>
            </a:r>
            <a:r>
              <a:rPr lang="en-US" sz="2700" u="sng" dirty="0" smtClean="0">
                <a:solidFill>
                  <a:srgbClr val="000000"/>
                </a:solidFill>
                <a:latin typeface="Arial" charset="0"/>
                <a:hlinkClick r:id="rId3"/>
              </a:rPr>
              <a:t>http://www.seniornet.com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National Council on Aging - </a:t>
            </a:r>
            <a:r>
              <a:rPr lang="en-US" sz="2700" u="sng" dirty="0" smtClean="0">
                <a:solidFill>
                  <a:srgbClr val="20124D"/>
                </a:solidFill>
                <a:latin typeface="Arial" charset="0"/>
                <a:hlinkClick r:id="rId4"/>
              </a:rPr>
              <a:t>http://NCOA.org</a:t>
            </a:r>
            <a:endParaRPr lang="en-US" dirty="0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Medicare - </a:t>
            </a:r>
            <a:r>
              <a:rPr lang="en-US" sz="2700" u="sng" dirty="0" smtClean="0">
                <a:solidFill>
                  <a:srgbClr val="20124D"/>
                </a:solidFill>
                <a:latin typeface="Arial" charset="0"/>
                <a:hlinkClick r:id="rId5"/>
              </a:rPr>
              <a:t>http://www.medicare.gov</a:t>
            </a:r>
            <a:endParaRPr lang="en-US" dirty="0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FontTx/>
              <a:buChar char="•"/>
            </a:pPr>
            <a:r>
              <a:rPr lang="en-US" sz="2700" dirty="0" smtClean="0">
                <a:solidFill>
                  <a:srgbClr val="FF0000"/>
                </a:solidFill>
                <a:latin typeface="Arial" charset="0"/>
              </a:rPr>
              <a:t>NE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:</a:t>
            </a:r>
            <a:r>
              <a:rPr lang="en-US" sz="27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Senior Surfers - </a:t>
            </a:r>
            <a:r>
              <a:rPr lang="en-US" sz="2700" u="sng" dirty="0" smtClean="0">
                <a:solidFill>
                  <a:srgbClr val="20124D"/>
                </a:solidFill>
                <a:latin typeface="Arial" charset="0"/>
                <a:hlinkClick r:id="rId6"/>
              </a:rPr>
              <a:t>http://www.seniorsurfers.org</a:t>
            </a:r>
            <a:endParaRPr lang="en-US" sz="2700" u="sng" dirty="0" smtClean="0">
              <a:solidFill>
                <a:srgbClr val="20124D"/>
              </a:solidFill>
              <a:latin typeface="Arial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64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64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64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pPr>
              <a:buFont typeface="Wingdings" charset="2"/>
              <a:buChar char="§"/>
            </a:pPr>
            <a:endParaRPr lang="cs-CZ" sz="5600" dirty="0" smtClean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Biblioweb</a:t>
            </a:r>
            <a:endParaRPr lang="en-US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14800" cy="5029200"/>
          </a:xfrm>
        </p:spPr>
        <p:txBody>
          <a:bodyPr>
            <a:normAutofit fontScale="25000" lnSpcReduction="20000"/>
          </a:bodyPr>
          <a:lstStyle/>
          <a:p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12. </a:t>
            </a:r>
            <a:r>
              <a:rPr lang="en-US" sz="7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ročník</a:t>
            </a:r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sz="7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sout</a:t>
            </a:r>
            <a:r>
              <a:rPr lang="en-US" altLang="ja-JP" sz="7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ěže</a:t>
            </a:r>
            <a:r>
              <a:rPr lang="en-US" altLang="ja-JP" sz="72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 o </a:t>
            </a:r>
            <a:r>
              <a:rPr lang="en-US" altLang="ja-JP" sz="7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nejlepší</a:t>
            </a:r>
            <a:r>
              <a:rPr lang="en-US" altLang="ja-JP" sz="72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altLang="ja-JP" sz="7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knihovnické</a:t>
            </a:r>
            <a:r>
              <a:rPr lang="en-US" altLang="ja-JP" sz="72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 web </a:t>
            </a:r>
            <a:r>
              <a:rPr lang="en-US" altLang="ja-JP" sz="7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stránky</a:t>
            </a:r>
            <a:r>
              <a:rPr lang="en-US" altLang="ja-JP" sz="72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 (2011)</a:t>
            </a:r>
          </a:p>
          <a:p>
            <a:endParaRPr lang="en-US" sz="7200" b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  <a:hlinkClick r:id="rId3"/>
            </a:endParaRPr>
          </a:p>
          <a:p>
            <a:r>
              <a:rPr lang="en-US" sz="5600" dirty="0" smtClean="0">
                <a:latin typeface="Arial" charset="0"/>
              </a:rPr>
              <a:t>http</a:t>
            </a:r>
            <a:r>
              <a:rPr lang="en-US" sz="5600" dirty="0">
                <a:latin typeface="Arial" charset="0"/>
              </a:rPr>
              <a:t>://</a:t>
            </a:r>
            <a:r>
              <a:rPr lang="en-US" sz="5600" dirty="0" smtClean="0">
                <a:latin typeface="Arial" charset="0"/>
              </a:rPr>
              <a:t>skipcr.cz/</a:t>
            </a:r>
            <a:r>
              <a:rPr lang="en-US" sz="5600" dirty="0" err="1" smtClean="0">
                <a:latin typeface="Arial" charset="0"/>
              </a:rPr>
              <a:t>aktuality</a:t>
            </a:r>
            <a:r>
              <a:rPr lang="en-US" sz="5600" dirty="0" smtClean="0">
                <a:latin typeface="Arial" charset="0"/>
              </a:rPr>
              <a:t>/</a:t>
            </a:r>
            <a:r>
              <a:rPr lang="en-US" sz="5600" dirty="0" err="1" smtClean="0">
                <a:latin typeface="Arial" charset="0"/>
              </a:rPr>
              <a:t>akce</a:t>
            </a:r>
            <a:r>
              <a:rPr lang="en-US" sz="5600" dirty="0" smtClean="0">
                <a:latin typeface="Arial" charset="0"/>
              </a:rPr>
              <a:t>-a-</a:t>
            </a:r>
            <a:r>
              <a:rPr lang="en-US" sz="5600" dirty="0" err="1" smtClean="0">
                <a:latin typeface="Arial" charset="0"/>
              </a:rPr>
              <a:t>projekty</a:t>
            </a:r>
            <a:r>
              <a:rPr lang="en-US" sz="5600" dirty="0" smtClean="0">
                <a:latin typeface="Arial" charset="0"/>
              </a:rPr>
              <a:t>/</a:t>
            </a:r>
            <a:r>
              <a:rPr lang="en-US" sz="5600" dirty="0" err="1" smtClean="0">
                <a:latin typeface="Arial" charset="0"/>
              </a:rPr>
              <a:t>akce</a:t>
            </a:r>
            <a:r>
              <a:rPr lang="en-US" sz="5600" dirty="0" smtClean="0">
                <a:latin typeface="Arial" charset="0"/>
              </a:rPr>
              <a:t>-skip/biblioweb-2011</a:t>
            </a:r>
            <a:endParaRPr lang="en-US" sz="5600" dirty="0">
              <a:latin typeface="Arial" charset="0"/>
            </a:endParaRPr>
          </a:p>
          <a:p>
            <a:endParaRPr lang="en-US" sz="5600" dirty="0">
              <a:latin typeface="Arial" charset="0"/>
            </a:endParaRPr>
          </a:p>
          <a:p>
            <a:pPr marL="411163" indent="-342900">
              <a:lnSpc>
                <a:spcPct val="90000"/>
              </a:lnSpc>
              <a:buFont typeface="Wingdings" charset="2"/>
              <a:buChar char=""/>
            </a:pPr>
            <a:r>
              <a:rPr lang="en-US" sz="6000" dirty="0" err="1">
                <a:latin typeface="Verdana" charset="0"/>
              </a:rPr>
              <a:t>přihlásilo</a:t>
            </a:r>
            <a:r>
              <a:rPr lang="en-US" sz="6000" dirty="0">
                <a:latin typeface="Verdana" charset="0"/>
              </a:rPr>
              <a:t> se 61 </a:t>
            </a:r>
            <a:r>
              <a:rPr lang="en-US" sz="6000" dirty="0" err="1">
                <a:latin typeface="Verdana" charset="0"/>
              </a:rPr>
              <a:t>knihoven</a:t>
            </a:r>
            <a:r>
              <a:rPr lang="en-US" sz="6000" dirty="0">
                <a:latin typeface="Verdana" charset="0"/>
              </a:rPr>
              <a:t> (</a:t>
            </a:r>
            <a:r>
              <a:rPr lang="en-US" sz="6000" dirty="0" err="1">
                <a:latin typeface="Verdana" charset="0"/>
              </a:rPr>
              <a:t>rekord</a:t>
            </a:r>
            <a:r>
              <a:rPr lang="en-US" sz="6000" dirty="0">
                <a:latin typeface="Verdana" charset="0"/>
              </a:rPr>
              <a:t>)</a:t>
            </a:r>
          </a:p>
          <a:p>
            <a:pPr marL="411163" indent="-342900">
              <a:lnSpc>
                <a:spcPct val="90000"/>
              </a:lnSpc>
              <a:buFont typeface="Wingdings" charset="2"/>
              <a:buChar char=""/>
            </a:pPr>
            <a:r>
              <a:rPr lang="en-US" sz="6000" dirty="0" err="1">
                <a:latin typeface="Verdana" charset="0"/>
              </a:rPr>
              <a:t>hodnocení</a:t>
            </a:r>
            <a:r>
              <a:rPr lang="en-US" sz="6000" dirty="0">
                <a:latin typeface="Verdana" charset="0"/>
              </a:rPr>
              <a:t> 21.2 – 10.3.2011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6138" y="1600200"/>
            <a:ext cx="4038600" cy="4876800"/>
          </a:xfrm>
        </p:spPr>
        <p:txBody>
          <a:bodyPr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Kritéria pro Biblioweb</a:t>
            </a:r>
          </a:p>
          <a:p>
            <a:pPr>
              <a:buNone/>
            </a:pPr>
            <a:endParaRPr lang="cs-CZ" sz="64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6000" dirty="0" err="1" smtClean="0">
                <a:latin typeface="Verdana" charset="0"/>
              </a:rPr>
              <a:t>Kvalita</a:t>
            </a:r>
            <a:r>
              <a:rPr lang="en-US" sz="6000" dirty="0" smtClean="0">
                <a:latin typeface="Verdana" charset="0"/>
              </a:rPr>
              <a:t> </a:t>
            </a:r>
            <a:r>
              <a:rPr lang="en-US" sz="6000" dirty="0" err="1">
                <a:latin typeface="Verdana" charset="0"/>
              </a:rPr>
              <a:t>obsahu</a:t>
            </a:r>
            <a:r>
              <a:rPr lang="en-US" sz="6000" dirty="0">
                <a:latin typeface="Verdana" charset="0"/>
              </a:rPr>
              <a:t> </a:t>
            </a:r>
            <a:r>
              <a:rPr lang="en-US" sz="6000" dirty="0" err="1">
                <a:latin typeface="Verdana" charset="0"/>
              </a:rPr>
              <a:t>stránek</a:t>
            </a:r>
            <a:endParaRPr lang="en-US" sz="6000" dirty="0">
              <a:latin typeface="Verdana" charset="0"/>
            </a:endParaRPr>
          </a:p>
          <a:p>
            <a:pPr>
              <a:lnSpc>
                <a:spcPct val="90000"/>
              </a:lnSpc>
            </a:pPr>
            <a:endParaRPr lang="en-US" sz="6000" dirty="0"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lang="en-US" sz="6000" dirty="0" err="1">
                <a:latin typeface="Verdana" charset="0"/>
              </a:rPr>
              <a:t>Aktuálnost</a:t>
            </a:r>
            <a:endParaRPr lang="en-US" sz="6000" dirty="0">
              <a:latin typeface="Verdana" charset="0"/>
            </a:endParaRPr>
          </a:p>
          <a:p>
            <a:pPr>
              <a:lnSpc>
                <a:spcPct val="90000"/>
              </a:lnSpc>
            </a:pPr>
            <a:endParaRPr lang="en-US" sz="6000" dirty="0"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lang="en-US" sz="6000" dirty="0">
                <a:latin typeface="Verdana" charset="0"/>
              </a:rPr>
              <a:t>Design </a:t>
            </a:r>
            <a:r>
              <a:rPr lang="en-US" sz="6000" dirty="0" err="1">
                <a:latin typeface="Verdana" charset="0"/>
              </a:rPr>
              <a:t>stránek</a:t>
            </a:r>
            <a:endParaRPr lang="en-US" sz="6000" dirty="0">
              <a:latin typeface="Verdana" charset="0"/>
            </a:endParaRPr>
          </a:p>
          <a:p>
            <a:pPr>
              <a:lnSpc>
                <a:spcPct val="90000"/>
              </a:lnSpc>
            </a:pPr>
            <a:endParaRPr lang="en-US" sz="6000" dirty="0"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lang="en-US" sz="6000" dirty="0" err="1">
                <a:latin typeface="Verdana" charset="0"/>
              </a:rPr>
              <a:t>Stránky</a:t>
            </a:r>
            <a:r>
              <a:rPr lang="en-US" sz="6000" dirty="0">
                <a:latin typeface="Verdana" charset="0"/>
              </a:rPr>
              <a:t> </a:t>
            </a:r>
            <a:r>
              <a:rPr lang="en-US" sz="6000" dirty="0" err="1">
                <a:latin typeface="Verdana" charset="0"/>
              </a:rPr>
              <a:t>odpovídají</a:t>
            </a:r>
            <a:r>
              <a:rPr lang="en-US" sz="6000" dirty="0">
                <a:latin typeface="Verdana" charset="0"/>
              </a:rPr>
              <a:t> </a:t>
            </a:r>
            <a:r>
              <a:rPr lang="en-US" sz="6000" dirty="0" err="1">
                <a:latin typeface="Verdana" charset="0"/>
              </a:rPr>
              <a:t>poslání</a:t>
            </a:r>
            <a:r>
              <a:rPr lang="en-US" sz="6000" dirty="0">
                <a:latin typeface="Verdana" charset="0"/>
              </a:rPr>
              <a:t> </a:t>
            </a:r>
            <a:r>
              <a:rPr lang="en-US" sz="6000" dirty="0" err="1">
                <a:latin typeface="Verdana" charset="0"/>
              </a:rPr>
              <a:t>knihovny</a:t>
            </a:r>
            <a:r>
              <a:rPr lang="en-US" sz="6000" dirty="0">
                <a:latin typeface="Verdana" charset="0"/>
              </a:rPr>
              <a:t> a </a:t>
            </a:r>
            <a:r>
              <a:rPr lang="en-US" sz="6000" dirty="0" err="1">
                <a:latin typeface="Verdana" charset="0"/>
              </a:rPr>
              <a:t>umož</a:t>
            </a:r>
            <a:r>
              <a:rPr lang="en-US" altLang="ja-JP" sz="6000" dirty="0" err="1">
                <a:latin typeface="Verdana" charset="0"/>
              </a:rPr>
              <a:t>ňují</a:t>
            </a:r>
            <a:r>
              <a:rPr lang="en-US" altLang="ja-JP" sz="6000" dirty="0">
                <a:latin typeface="Verdana" charset="0"/>
              </a:rPr>
              <a:t> </a:t>
            </a:r>
            <a:r>
              <a:rPr lang="en-US" altLang="ja-JP" sz="6000" dirty="0" err="1">
                <a:latin typeface="Verdana" charset="0"/>
              </a:rPr>
              <a:t>komunikaci</a:t>
            </a:r>
            <a:r>
              <a:rPr lang="en-US" altLang="ja-JP" sz="6000" dirty="0">
                <a:latin typeface="Verdana" charset="0"/>
              </a:rPr>
              <a:t> s </a:t>
            </a:r>
            <a:r>
              <a:rPr lang="en-US" altLang="ja-JP" sz="6000" dirty="0" err="1">
                <a:latin typeface="Verdana" charset="0"/>
              </a:rPr>
              <a:t>uživatelem</a:t>
            </a:r>
            <a:endParaRPr lang="en-US" altLang="ja-JP" sz="6000" dirty="0">
              <a:latin typeface="Verdana" charset="0"/>
            </a:endParaRPr>
          </a:p>
          <a:p>
            <a:pPr>
              <a:lnSpc>
                <a:spcPct val="90000"/>
              </a:lnSpc>
            </a:pPr>
            <a:endParaRPr lang="en-US" altLang="ja-JP" sz="6000" dirty="0"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lang="en-US" altLang="ja-JP" sz="6000" dirty="0" err="1">
                <a:latin typeface="Verdana" charset="0"/>
              </a:rPr>
              <a:t>Stránky</a:t>
            </a:r>
            <a:r>
              <a:rPr lang="en-US" altLang="ja-JP" sz="6000" dirty="0">
                <a:latin typeface="Verdana" charset="0"/>
              </a:rPr>
              <a:t> </a:t>
            </a:r>
            <a:r>
              <a:rPr lang="en-US" altLang="ja-JP" sz="6000" dirty="0" err="1">
                <a:latin typeface="Verdana" charset="0"/>
              </a:rPr>
              <a:t>jsou</a:t>
            </a:r>
            <a:r>
              <a:rPr lang="en-US" altLang="ja-JP" sz="6000" dirty="0">
                <a:latin typeface="Verdana" charset="0"/>
              </a:rPr>
              <a:t> </a:t>
            </a:r>
            <a:r>
              <a:rPr lang="en-US" altLang="ja-JP" sz="6000" dirty="0" err="1">
                <a:latin typeface="Verdana" charset="0"/>
              </a:rPr>
              <a:t>přístupné</a:t>
            </a:r>
            <a:r>
              <a:rPr lang="en-US" altLang="ja-JP" sz="6000" dirty="0">
                <a:latin typeface="Verdana" charset="0"/>
              </a:rPr>
              <a:t> pro </a:t>
            </a:r>
            <a:r>
              <a:rPr lang="en-US" altLang="ja-JP" sz="6000" dirty="0" err="1">
                <a:latin typeface="Verdana" charset="0"/>
              </a:rPr>
              <a:t>zrakově</a:t>
            </a:r>
            <a:r>
              <a:rPr lang="en-US" altLang="ja-JP" sz="6000" dirty="0">
                <a:latin typeface="Verdana" charset="0"/>
              </a:rPr>
              <a:t> </a:t>
            </a:r>
            <a:r>
              <a:rPr lang="en-US" altLang="ja-JP" sz="6000" dirty="0" err="1">
                <a:latin typeface="Verdana" charset="0"/>
              </a:rPr>
              <a:t>znevýhodněné</a:t>
            </a:r>
            <a:r>
              <a:rPr lang="en-US" altLang="ja-JP" sz="6000" dirty="0">
                <a:latin typeface="Verdana" charset="0"/>
              </a:rPr>
              <a:t> </a:t>
            </a:r>
            <a:r>
              <a:rPr lang="en-US" altLang="ja-JP" sz="6000" dirty="0" err="1">
                <a:latin typeface="Verdana" charset="0"/>
              </a:rPr>
              <a:t>uživatele</a:t>
            </a:r>
            <a:endParaRPr lang="en-US" altLang="ja-JP" sz="6000" dirty="0">
              <a:latin typeface="Verdana" charset="0"/>
            </a:endParaRPr>
          </a:p>
          <a:p>
            <a:pPr>
              <a:lnSpc>
                <a:spcPct val="90000"/>
              </a:lnSpc>
            </a:pPr>
            <a:endParaRPr lang="en-US" altLang="ja-JP" sz="6000" dirty="0"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lang="en-US" altLang="ja-JP" sz="6000" dirty="0" err="1">
                <a:latin typeface="Verdana" charset="0"/>
              </a:rPr>
              <a:t>Písemná</a:t>
            </a:r>
            <a:r>
              <a:rPr lang="en-US" altLang="ja-JP" sz="6000" dirty="0">
                <a:latin typeface="Verdana" charset="0"/>
              </a:rPr>
              <a:t> </a:t>
            </a:r>
            <a:r>
              <a:rPr lang="en-US" altLang="ja-JP" sz="6000" dirty="0" err="1">
                <a:latin typeface="Verdana" charset="0"/>
              </a:rPr>
              <a:t>koncepce</a:t>
            </a:r>
            <a:r>
              <a:rPr lang="en-US" altLang="ja-JP" sz="6000" dirty="0">
                <a:latin typeface="Verdana" charset="0"/>
              </a:rPr>
              <a:t> </a:t>
            </a:r>
            <a:r>
              <a:rPr lang="en-US" altLang="ja-JP" sz="6000" dirty="0" err="1">
                <a:latin typeface="Verdana" charset="0"/>
              </a:rPr>
              <a:t>webu</a:t>
            </a:r>
            <a:r>
              <a:rPr lang="en-US" altLang="ja-JP" sz="6000" dirty="0">
                <a:latin typeface="Verdana" charset="0"/>
              </a:rPr>
              <a:t> (</a:t>
            </a:r>
            <a:r>
              <a:rPr lang="en-US" altLang="ja-JP" sz="6000" dirty="0" err="1">
                <a:latin typeface="Verdana" charset="0"/>
              </a:rPr>
              <a:t>budoucí</a:t>
            </a:r>
            <a:r>
              <a:rPr lang="en-US" altLang="ja-JP" sz="6000" dirty="0">
                <a:latin typeface="Verdana" charset="0"/>
              </a:rPr>
              <a:t> </a:t>
            </a:r>
            <a:r>
              <a:rPr lang="en-US" altLang="ja-JP" sz="6000" dirty="0" err="1">
                <a:latin typeface="Verdana" charset="0"/>
              </a:rPr>
              <a:t>plány</a:t>
            </a:r>
            <a:r>
              <a:rPr lang="en-US" altLang="ja-JP" sz="6000" dirty="0">
                <a:latin typeface="Verdana" charset="0"/>
              </a:rPr>
              <a:t>)</a:t>
            </a:r>
            <a:endParaRPr lang="en-US" sz="6000" dirty="0">
              <a:latin typeface="Verdana" charset="0"/>
            </a:endParaRPr>
          </a:p>
          <a:p>
            <a:pPr marL="411163" lvl="3" indent="-342900">
              <a:spcBef>
                <a:spcPts val="700"/>
              </a:spcBef>
              <a:buClrTx/>
              <a:buSzPct val="95000"/>
              <a:buNone/>
            </a:pPr>
            <a:endParaRPr lang="en-US" sz="6400" dirty="0" smtClean="0">
              <a:cs typeface="ＭＳ Ｐゴシック" charset="-128"/>
            </a:endParaRPr>
          </a:p>
          <a:p>
            <a:pPr marL="411163" lvl="3" indent="-342900">
              <a:spcBef>
                <a:spcPts val="700"/>
              </a:spcBef>
              <a:buClrTx/>
              <a:buSzPct val="95000"/>
              <a:buNone/>
            </a:pPr>
            <a:endParaRPr lang="cs-CZ" sz="6400" dirty="0" smtClean="0">
              <a:cs typeface="ＭＳ Ｐゴシック" charset="-128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64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64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64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pPr>
              <a:buFont typeface="Wingdings" charset="2"/>
              <a:buChar char="§"/>
            </a:pPr>
            <a:endParaRPr lang="cs-CZ" sz="5600" dirty="0" smtClean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cs-CZ" dirty="0" smtClean="0">
                <a:ea typeface="+mj-ea"/>
                <a:cs typeface="+mj-cs"/>
              </a:rPr>
              <a:t>OtÁZKY, KOMENTÁŘE?</a:t>
            </a:r>
            <a:br>
              <a:rPr lang="cs-CZ" dirty="0" smtClean="0">
                <a:ea typeface="+mj-ea"/>
                <a:cs typeface="+mj-cs"/>
              </a:rPr>
            </a:br>
            <a:r>
              <a:rPr lang="cs-CZ" sz="2800" cap="none" dirty="0" smtClean="0">
                <a:ea typeface="+mj-ea"/>
                <a:cs typeface="+mj-cs"/>
              </a:rPr>
              <a:t>andrea.fojtu@ruk.cuni.cz</a:t>
            </a:r>
            <a:endParaRPr lang="en-US" sz="2800" dirty="0"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Počátky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IA</a:t>
            </a:r>
            <a:endParaRPr lang="en-US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724400"/>
          </a:xfrm>
        </p:spPr>
        <p:txBody>
          <a:bodyPr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2545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pPr>
              <a:buFont typeface="Wingdings" charset="2"/>
              <a:buChar char="§"/>
            </a:pPr>
            <a:endParaRPr lang="cs-CZ" sz="2947" dirty="0" smtClean="0"/>
          </a:p>
          <a:p>
            <a:pPr>
              <a:buFont typeface="Wingdings" charset="2"/>
              <a:buChar char="§"/>
            </a:pPr>
            <a:endParaRPr lang="cs-CZ" sz="2947" dirty="0" smtClean="0"/>
          </a:p>
          <a:p>
            <a:pPr>
              <a:buFont typeface="Wingdings" charset="2"/>
              <a:buChar char="§"/>
            </a:pPr>
            <a:endParaRPr lang="cs-CZ" sz="2947" dirty="0" smtClean="0"/>
          </a:p>
          <a:p>
            <a:pPr>
              <a:buFont typeface="Wingdings" charset="2"/>
              <a:buChar char="§"/>
            </a:pPr>
            <a:endParaRPr lang="cs-CZ" sz="2947" dirty="0" smtClean="0"/>
          </a:p>
          <a:p>
            <a:pPr>
              <a:buFont typeface="Wingdings" charset="2"/>
              <a:buChar char="§"/>
            </a:pPr>
            <a:endParaRPr lang="cs-CZ" sz="2947" dirty="0" smtClean="0"/>
          </a:p>
          <a:p>
            <a:pPr>
              <a:buFont typeface="Wingdings" charset="2"/>
              <a:buChar char="§"/>
            </a:pPr>
            <a:endParaRPr lang="cs-CZ" sz="2947" dirty="0" smtClean="0"/>
          </a:p>
          <a:p>
            <a:pPr>
              <a:buFont typeface="Wingdings" charset="2"/>
              <a:buChar char="§"/>
            </a:pPr>
            <a:endParaRPr lang="cs-CZ" sz="2947" dirty="0" smtClean="0"/>
          </a:p>
          <a:p>
            <a:pPr>
              <a:buFont typeface="Wingdings" charset="2"/>
              <a:buChar char="§"/>
            </a:pPr>
            <a:endParaRPr lang="cs-CZ" sz="2947" dirty="0" smtClean="0"/>
          </a:p>
          <a:p>
            <a:pPr>
              <a:buFont typeface="Wingdings" charset="2"/>
              <a:buChar char="§"/>
            </a:pPr>
            <a:endParaRPr lang="cs-CZ" sz="2947" dirty="0" smtClean="0"/>
          </a:p>
          <a:p>
            <a:pPr>
              <a:buFont typeface="Wingdings" charset="2"/>
              <a:buChar char="§"/>
            </a:pPr>
            <a:endParaRPr lang="cs-CZ" sz="2947" dirty="0" smtClean="0"/>
          </a:p>
          <a:p>
            <a:pPr>
              <a:buFont typeface="Wingdings" charset="2"/>
              <a:buChar char="§"/>
            </a:pPr>
            <a:r>
              <a:rPr lang="en-US" sz="4500" b="1" dirty="0" smtClean="0"/>
              <a:t> Richard Saul </a:t>
            </a:r>
            <a:r>
              <a:rPr lang="en-US" sz="4500" b="1" dirty="0" err="1" smtClean="0"/>
              <a:t>Wurman</a:t>
            </a:r>
            <a:r>
              <a:rPr lang="en-US" sz="4500" b="1" dirty="0" smtClean="0"/>
              <a:t> </a:t>
            </a:r>
            <a:r>
              <a:rPr lang="en-US" sz="4500" dirty="0" smtClean="0"/>
              <a:t>- 1976</a:t>
            </a:r>
          </a:p>
          <a:p>
            <a:pPr lvl="1">
              <a:buFont typeface="Wingdings" charset="2"/>
              <a:buChar char="§"/>
            </a:pPr>
            <a:r>
              <a:rPr lang="en-US" sz="4500" dirty="0" err="1" smtClean="0">
                <a:cs typeface="ＭＳ Ｐゴシック" charset="-128"/>
              </a:rPr>
              <a:t>konference</a:t>
            </a:r>
            <a:r>
              <a:rPr lang="en-US" sz="4500" dirty="0" smtClean="0">
                <a:cs typeface="ＭＳ Ｐゴシック" charset="-128"/>
              </a:rPr>
              <a:t> </a:t>
            </a:r>
            <a:r>
              <a:rPr lang="en-US" sz="4500" dirty="0" err="1" smtClean="0">
                <a:cs typeface="ＭＳ Ｐゴシック" charset="-128"/>
              </a:rPr>
              <a:t>na</a:t>
            </a:r>
            <a:r>
              <a:rPr lang="en-US" sz="4500" dirty="0" smtClean="0">
                <a:cs typeface="ＭＳ Ｐゴシック" charset="-128"/>
              </a:rPr>
              <a:t> </a:t>
            </a:r>
            <a:r>
              <a:rPr lang="en-US" sz="4500" dirty="0" err="1" smtClean="0">
                <a:cs typeface="ＭＳ Ｐゴシック" charset="-128"/>
              </a:rPr>
              <a:t>téma</a:t>
            </a:r>
            <a:r>
              <a:rPr lang="en-US" sz="4500" dirty="0" smtClean="0">
                <a:cs typeface="ＭＳ Ｐゴシック" charset="-128"/>
              </a:rPr>
              <a:t>: </a:t>
            </a:r>
            <a:r>
              <a:rPr lang="en-US" sz="4500" b="1" dirty="0" smtClean="0">
                <a:cs typeface="ＭＳ Ｐゴシック" charset="-128"/>
              </a:rPr>
              <a:t>The Architecture of Information</a:t>
            </a:r>
          </a:p>
          <a:p>
            <a:pPr lvl="1">
              <a:buFont typeface="Wingdings" charset="2"/>
              <a:buChar char="§"/>
            </a:pPr>
            <a:r>
              <a:rPr lang="en-US" sz="4500" dirty="0" err="1" smtClean="0">
                <a:cs typeface="ＭＳ Ｐゴシック" charset="-128"/>
              </a:rPr>
              <a:t>trvalo</a:t>
            </a:r>
            <a:r>
              <a:rPr lang="en-US" sz="4500" dirty="0" smtClean="0">
                <a:cs typeface="ＭＳ Ｐゴシック" charset="-128"/>
              </a:rPr>
              <a:t> </a:t>
            </a:r>
            <a:r>
              <a:rPr lang="en-US" sz="4500" dirty="0" err="1" smtClean="0">
                <a:cs typeface="ＭＳ Ｐゴシック" charset="-128"/>
              </a:rPr>
              <a:t>více</a:t>
            </a:r>
            <a:r>
              <a:rPr lang="en-US" sz="4500" dirty="0" smtClean="0">
                <a:cs typeface="ＭＳ Ｐゴシック" charset="-128"/>
              </a:rPr>
              <a:t> </a:t>
            </a:r>
            <a:r>
              <a:rPr lang="en-US" sz="4500" dirty="0" err="1" smtClean="0">
                <a:cs typeface="ＭＳ Ｐゴシック" charset="-128"/>
              </a:rPr>
              <a:t>než</a:t>
            </a:r>
            <a:r>
              <a:rPr lang="en-US" sz="4500" dirty="0" smtClean="0">
                <a:cs typeface="ＭＳ Ｐゴシック" charset="-128"/>
              </a:rPr>
              <a:t> 20 let, </a:t>
            </a:r>
            <a:r>
              <a:rPr lang="en-US" sz="4500" dirty="0" err="1" smtClean="0">
                <a:cs typeface="ＭＳ Ｐゴシック" charset="-128"/>
              </a:rPr>
              <a:t>než</a:t>
            </a:r>
            <a:r>
              <a:rPr lang="en-US" sz="4500" dirty="0" smtClean="0">
                <a:cs typeface="ＭＳ Ｐゴシック" charset="-128"/>
              </a:rPr>
              <a:t> se </a:t>
            </a:r>
            <a:r>
              <a:rPr lang="en-US" sz="4500" dirty="0" err="1" smtClean="0">
                <a:cs typeface="ＭＳ Ｐゴシック" charset="-128"/>
              </a:rPr>
              <a:t>termín</a:t>
            </a:r>
            <a:r>
              <a:rPr lang="en-US" sz="4500" dirty="0" smtClean="0">
                <a:cs typeface="ＭＳ Ｐゴシック" charset="-128"/>
              </a:rPr>
              <a:t> </a:t>
            </a:r>
            <a:r>
              <a:rPr lang="en-US" sz="4500" dirty="0" err="1" smtClean="0">
                <a:cs typeface="ＭＳ Ｐゴシック" charset="-128"/>
              </a:rPr>
              <a:t>ujal</a:t>
            </a:r>
            <a:endParaRPr lang="en-US" sz="4500" dirty="0" smtClean="0">
              <a:cs typeface="ＭＳ Ｐゴシック" charset="-128"/>
            </a:endParaRPr>
          </a:p>
          <a:p>
            <a:pPr lvl="1">
              <a:buFont typeface="Wingdings" charset="2"/>
              <a:buChar char="§"/>
            </a:pPr>
            <a:endParaRPr lang="en-US" sz="4500" dirty="0" smtClean="0">
              <a:cs typeface="ＭＳ Ｐゴシック" charset="-128"/>
            </a:endParaRPr>
          </a:p>
          <a:p>
            <a:pPr>
              <a:buFont typeface="Wingdings" charset="2"/>
              <a:buChar char="§"/>
            </a:pPr>
            <a:endParaRPr lang="en-US" sz="4500" dirty="0" smtClean="0"/>
          </a:p>
          <a:p>
            <a:pPr lvl="1">
              <a:buFont typeface="Wingdings" charset="2"/>
              <a:buChar char="§"/>
            </a:pPr>
            <a:endParaRPr lang="cs-CZ" sz="4500" dirty="0" smtClean="0">
              <a:cs typeface="ＭＳ Ｐゴシック" charset="-128"/>
            </a:endParaRPr>
          </a:p>
          <a:p>
            <a:pPr>
              <a:buFont typeface="Wingdings" charset="2"/>
              <a:buChar char="§"/>
            </a:pPr>
            <a:endParaRPr lang="cs-CZ" sz="45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48200"/>
          </a:xfrm>
        </p:spPr>
        <p:txBody>
          <a:bodyPr>
            <a:normAutofit fontScale="47500" lnSpcReduction="20000"/>
          </a:bodyPr>
          <a:lstStyle/>
          <a:p>
            <a:pPr>
              <a:buFont typeface="Wingdings" charset="2"/>
              <a:buChar char="§"/>
            </a:pPr>
            <a:endParaRPr lang="en-US" sz="4500" dirty="0" smtClean="0"/>
          </a:p>
          <a:p>
            <a:pPr>
              <a:buFont typeface="Wingdings" charset="2"/>
              <a:buChar char="§"/>
            </a:pPr>
            <a:r>
              <a:rPr lang="en-US" sz="4500" dirty="0" err="1" smtClean="0"/>
              <a:t>konference</a:t>
            </a:r>
            <a:r>
              <a:rPr lang="en-US" sz="4500" dirty="0" smtClean="0"/>
              <a:t> </a:t>
            </a:r>
            <a:r>
              <a:rPr lang="en-US" sz="4500" b="1" dirty="0" smtClean="0"/>
              <a:t>ASIS&amp;T</a:t>
            </a:r>
            <a:r>
              <a:rPr lang="en-US" sz="4500" dirty="0" smtClean="0"/>
              <a:t> (American Society for Information Science and Technology) - 2002, Boston</a:t>
            </a:r>
          </a:p>
          <a:p>
            <a:pPr>
              <a:buFont typeface="Wingdings" charset="2"/>
              <a:buChar char="§"/>
            </a:pPr>
            <a:endParaRPr lang="en-US" sz="4500" dirty="0" smtClean="0"/>
          </a:p>
          <a:p>
            <a:r>
              <a:rPr lang="en-US" sz="4500" b="1" dirty="0" smtClean="0"/>
              <a:t>Designing &amp; Organizing Digital Information Spaces </a:t>
            </a:r>
            <a:r>
              <a:rPr lang="en-US" sz="4500" dirty="0" smtClean="0"/>
              <a:t>- 2004, </a:t>
            </a:r>
            <a:r>
              <a:rPr lang="en-US" sz="4500" dirty="0" err="1" smtClean="0"/>
              <a:t>Paříž</a:t>
            </a:r>
            <a:endParaRPr lang="en-US" sz="4500" dirty="0" smtClean="0"/>
          </a:p>
          <a:p>
            <a:pPr lvl="1"/>
            <a:r>
              <a:rPr lang="en-US" sz="4500" dirty="0" err="1" smtClean="0">
                <a:cs typeface="ＭＳ Ｐゴシック" charset="-128"/>
              </a:rPr>
              <a:t>organizátor</a:t>
            </a:r>
            <a:r>
              <a:rPr lang="en-US" sz="4500" dirty="0" smtClean="0">
                <a:cs typeface="ＭＳ Ｐゴシック" charset="-128"/>
              </a:rPr>
              <a:t>: Information Today, Ltd.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cs-CZ" sz="30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2347913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Osobnosti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a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organizace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IA</a:t>
            </a:r>
            <a:endParaRPr lang="en-US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953000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osobnosti</a:t>
            </a: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:</a:t>
            </a:r>
          </a:p>
          <a:p>
            <a:endParaRPr lang="cs-CZ" sz="4000" dirty="0" smtClean="0"/>
          </a:p>
          <a:p>
            <a:pPr>
              <a:buFont typeface="Wingdings" charset="2"/>
              <a:buChar char="§"/>
            </a:pPr>
            <a:r>
              <a:rPr lang="cs-CZ" sz="4500" dirty="0" smtClean="0"/>
              <a:t> </a:t>
            </a:r>
            <a:r>
              <a:rPr lang="en-US" sz="5600" b="1" dirty="0" smtClean="0"/>
              <a:t>Gerry McGovern</a:t>
            </a:r>
          </a:p>
          <a:p>
            <a:pPr lvl="1"/>
            <a:r>
              <a:rPr lang="en-US" sz="5600" dirty="0" smtClean="0">
                <a:cs typeface="ＭＳ Ｐゴシック" charset="-128"/>
              </a:rPr>
              <a:t>http://www.gerrymcgovern.com/</a:t>
            </a:r>
          </a:p>
          <a:p>
            <a:pPr lvl="1">
              <a:buNone/>
            </a:pPr>
            <a:endParaRPr lang="en-US" sz="5600" dirty="0" smtClean="0">
              <a:cs typeface="ＭＳ Ｐゴシック" charset="-128"/>
            </a:endParaRPr>
          </a:p>
          <a:p>
            <a:pPr>
              <a:buFont typeface="Wingdings" charset="2"/>
              <a:buChar char="§"/>
            </a:pPr>
            <a:r>
              <a:rPr lang="en-US" sz="5600" dirty="0" smtClean="0"/>
              <a:t> </a:t>
            </a:r>
            <a:r>
              <a:rPr lang="en-US" sz="5600" b="1" dirty="0" smtClean="0"/>
              <a:t>Rob Norton</a:t>
            </a:r>
          </a:p>
          <a:p>
            <a:pPr lvl="1"/>
            <a:r>
              <a:rPr lang="en-US" sz="5600" dirty="0" smtClean="0">
                <a:cs typeface="ＭＳ Ｐゴシック" charset="-128"/>
              </a:rPr>
              <a:t>Business 2.0 (contributing editor)</a:t>
            </a:r>
          </a:p>
          <a:p>
            <a:pPr lvl="1"/>
            <a:endParaRPr lang="en-US" sz="5600" dirty="0" smtClean="0">
              <a:cs typeface="ＭＳ Ｐゴシック" charset="-128"/>
            </a:endParaRPr>
          </a:p>
          <a:p>
            <a:pPr>
              <a:buFont typeface="Wingdings" charset="2"/>
              <a:buChar char="§"/>
            </a:pPr>
            <a:r>
              <a:rPr lang="en-US" sz="5600" dirty="0" smtClean="0"/>
              <a:t> </a:t>
            </a:r>
            <a:r>
              <a:rPr lang="en-US" sz="5600" b="1" dirty="0" smtClean="0"/>
              <a:t>Richard Saul </a:t>
            </a:r>
            <a:r>
              <a:rPr lang="en-US" sz="5600" b="1" dirty="0" err="1" smtClean="0"/>
              <a:t>Wurman</a:t>
            </a:r>
            <a:r>
              <a:rPr lang="en-US" sz="5600" b="1" dirty="0" smtClean="0"/>
              <a:t> </a:t>
            </a:r>
          </a:p>
          <a:p>
            <a:pPr lvl="1"/>
            <a:r>
              <a:rPr lang="en-US" sz="5600" dirty="0" smtClean="0">
                <a:cs typeface="ＭＳ Ｐゴシック" charset="-128"/>
              </a:rPr>
              <a:t>http://www.wurman.com/</a:t>
            </a:r>
          </a:p>
          <a:p>
            <a:pPr lvl="1"/>
            <a:r>
              <a:rPr lang="en-US" sz="5600" dirty="0" err="1" smtClean="0">
                <a:cs typeface="ＭＳ Ｐゴシック" charset="-128"/>
              </a:rPr>
              <a:t>organizuje</a:t>
            </a:r>
            <a:r>
              <a:rPr lang="en-US" sz="5600" dirty="0" smtClean="0">
                <a:cs typeface="ＭＳ Ｐゴシック" charset="-128"/>
              </a:rPr>
              <a:t> </a:t>
            </a:r>
            <a:r>
              <a:rPr lang="en-US" sz="5600" dirty="0" err="1" smtClean="0">
                <a:cs typeface="ＭＳ Ｐゴシック" charset="-128"/>
              </a:rPr>
              <a:t>konference</a:t>
            </a:r>
            <a:r>
              <a:rPr lang="en-US" sz="5600" dirty="0" smtClean="0">
                <a:cs typeface="ＭＳ Ｐゴシック" charset="-128"/>
              </a:rPr>
              <a:t> TED (Technology, Entertainment and Design)</a:t>
            </a:r>
          </a:p>
          <a:p>
            <a:pPr>
              <a:buFont typeface="Wingdings" charset="2"/>
            </a:pPr>
            <a:endParaRPr lang="en-US" sz="5600" b="1" dirty="0" smtClean="0"/>
          </a:p>
          <a:p>
            <a:pPr>
              <a:buFont typeface="Wingdings" charset="2"/>
              <a:buChar char="§"/>
            </a:pPr>
            <a:r>
              <a:rPr lang="en-US" sz="5600" b="1" dirty="0" smtClean="0"/>
              <a:t> Louis Rosenfeld</a:t>
            </a:r>
          </a:p>
          <a:p>
            <a:pPr lvl="1"/>
            <a:r>
              <a:rPr lang="en-US" sz="5600" dirty="0" smtClean="0">
                <a:cs typeface="ＭＳ Ｐゴシック" charset="-128"/>
              </a:rPr>
              <a:t>http://louisrosenfeld.com/home/</a:t>
            </a:r>
          </a:p>
          <a:p>
            <a:pPr lvl="1">
              <a:buNone/>
            </a:pPr>
            <a:endParaRPr lang="en-US" sz="5600" dirty="0" smtClean="0">
              <a:cs typeface="ＭＳ Ｐゴシック" charset="-128"/>
            </a:endParaRPr>
          </a:p>
          <a:p>
            <a:pPr>
              <a:buFont typeface="Wingdings" charset="2"/>
              <a:buChar char="§"/>
            </a:pPr>
            <a:r>
              <a:rPr lang="en-US" sz="5600" b="1" dirty="0" smtClean="0"/>
              <a:t> Peter </a:t>
            </a:r>
            <a:r>
              <a:rPr lang="en-US" sz="5600" b="1" dirty="0" err="1" smtClean="0"/>
              <a:t>Morville</a:t>
            </a:r>
            <a:endParaRPr lang="en-US" sz="5600" b="1" dirty="0" smtClean="0"/>
          </a:p>
          <a:p>
            <a:pPr lvl="1"/>
            <a:r>
              <a:rPr lang="en-US" sz="5600" dirty="0" smtClean="0">
                <a:cs typeface="ＭＳ Ｐゴシック" charset="-128"/>
              </a:rPr>
              <a:t>http://www.semanticstudios.com/</a:t>
            </a:r>
          </a:p>
          <a:p>
            <a:pPr lvl="1">
              <a:buNone/>
            </a:pPr>
            <a:endParaRPr lang="en-US" sz="5600" dirty="0" smtClean="0">
              <a:cs typeface="ＭＳ Ｐゴシック" charset="-128"/>
            </a:endParaRPr>
          </a:p>
          <a:p>
            <a:pPr>
              <a:buFont typeface="Wingdings" charset="2"/>
              <a:buChar char="§"/>
            </a:pPr>
            <a:r>
              <a:rPr lang="en-US" sz="5600" b="1" dirty="0" smtClean="0"/>
              <a:t> </a:t>
            </a:r>
            <a:r>
              <a:rPr lang="en-US" sz="5600" b="1" dirty="0" err="1" smtClean="0"/>
              <a:t>So</a:t>
            </a:r>
            <a:r>
              <a:rPr lang="en-US" altLang="ja-JP" sz="5600" b="1" dirty="0" err="1" smtClean="0"/>
              <a:t>ňa</a:t>
            </a:r>
            <a:r>
              <a:rPr lang="en-US" altLang="ja-JP" sz="5600" b="1" dirty="0" smtClean="0"/>
              <a:t> </a:t>
            </a:r>
            <a:r>
              <a:rPr lang="en-US" altLang="ja-JP" sz="5600" b="1" dirty="0" err="1" smtClean="0"/>
              <a:t>Makulová</a:t>
            </a:r>
            <a:endParaRPr lang="en-US" sz="5600" b="1" dirty="0" smtClean="0"/>
          </a:p>
          <a:p>
            <a:pPr lvl="1"/>
            <a:r>
              <a:rPr lang="en-US" sz="5600" dirty="0" smtClean="0">
                <a:cs typeface="ＭＳ Ｐゴシック" charset="-128"/>
              </a:rPr>
              <a:t>http://</a:t>
            </a:r>
            <a:r>
              <a:rPr lang="en-US" sz="5600" dirty="0" err="1" smtClean="0">
                <a:cs typeface="ＭＳ Ｐゴシック" charset="-128"/>
              </a:rPr>
              <a:t>www.elet.sk</a:t>
            </a:r>
            <a:endParaRPr lang="en-US" sz="5600" dirty="0" smtClean="0">
              <a:cs typeface="ＭＳ Ｐゴシック" charset="-128"/>
            </a:endParaRPr>
          </a:p>
          <a:p>
            <a:pPr lvl="1">
              <a:buNone/>
            </a:pPr>
            <a:endParaRPr lang="cs-CZ" sz="5600" dirty="0" smtClean="0">
              <a:cs typeface="ＭＳ Ｐゴシック" charset="-128"/>
            </a:endParaRPr>
          </a:p>
          <a:p>
            <a:pPr>
              <a:buFont typeface="Wingdings" charset="2"/>
              <a:buChar char="§"/>
            </a:pPr>
            <a:endParaRPr lang="cs-CZ" sz="56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48200"/>
          </a:xfrm>
        </p:spPr>
        <p:txBody>
          <a:bodyPr>
            <a:normAutofit fontScale="250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7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organizace</a:t>
            </a: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: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2947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7200" b="1" dirty="0" smtClean="0">
                <a:latin typeface="Arial" charset="0"/>
              </a:rPr>
              <a:t>The Information Architecture </a:t>
            </a:r>
            <a:r>
              <a:rPr lang="en-US" sz="7200" b="1" dirty="0" err="1" smtClean="0">
                <a:latin typeface="Arial" charset="0"/>
              </a:rPr>
              <a:t>Intitute</a:t>
            </a:r>
            <a:r>
              <a:rPr lang="en-US" sz="7200" b="1" dirty="0" smtClean="0">
                <a:latin typeface="Arial" charset="0"/>
              </a:rPr>
              <a:t> (2002) - IAI</a:t>
            </a:r>
          </a:p>
          <a:p>
            <a:pPr marL="68263" indent="0">
              <a:lnSpc>
                <a:spcPct val="90000"/>
              </a:lnSpc>
              <a:buNone/>
            </a:pPr>
            <a:endParaRPr lang="en-US" sz="7200" b="1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7200" dirty="0" smtClean="0">
                <a:latin typeface="Arial" charset="0"/>
              </a:rPr>
              <a:t>http://</a:t>
            </a:r>
            <a:r>
              <a:rPr lang="en-US" sz="7200" dirty="0" err="1" smtClean="0">
                <a:latin typeface="Arial" charset="0"/>
              </a:rPr>
              <a:t>iainstitute.org</a:t>
            </a:r>
            <a:endParaRPr lang="en-US" sz="7200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 sz="7200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7200" dirty="0" err="1" smtClean="0">
                <a:latin typeface="Arial" charset="0"/>
              </a:rPr>
              <a:t>nezisková</a:t>
            </a:r>
            <a:r>
              <a:rPr lang="en-US" sz="7200" dirty="0" smtClean="0">
                <a:latin typeface="Arial" charset="0"/>
              </a:rPr>
              <a:t> </a:t>
            </a:r>
            <a:r>
              <a:rPr lang="en-US" sz="7200" dirty="0" err="1" smtClean="0">
                <a:latin typeface="Arial" charset="0"/>
              </a:rPr>
              <a:t>organizace</a:t>
            </a:r>
            <a:r>
              <a:rPr lang="en-US" sz="7200" dirty="0" smtClean="0">
                <a:latin typeface="Arial" charset="0"/>
              </a:rPr>
              <a:t> (pro </a:t>
            </a:r>
            <a:r>
              <a:rPr lang="en-US" sz="7200" dirty="0" err="1" smtClean="0">
                <a:latin typeface="Arial" charset="0"/>
              </a:rPr>
              <a:t>odbornou</a:t>
            </a:r>
            <a:r>
              <a:rPr lang="en-US" sz="7200" dirty="0" smtClean="0">
                <a:latin typeface="Arial" charset="0"/>
              </a:rPr>
              <a:t> </a:t>
            </a:r>
            <a:r>
              <a:rPr lang="en-US" sz="7200" dirty="0" err="1" smtClean="0">
                <a:latin typeface="Arial" charset="0"/>
              </a:rPr>
              <a:t>veřejnost</a:t>
            </a:r>
            <a:r>
              <a:rPr lang="en-US" sz="7200" dirty="0" smtClean="0">
                <a:latin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endParaRPr lang="en-US" sz="7200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7200" b="1" dirty="0" err="1" smtClean="0">
                <a:latin typeface="Arial" charset="0"/>
              </a:rPr>
              <a:t>portál</a:t>
            </a:r>
            <a:r>
              <a:rPr lang="en-US" sz="7200" dirty="0" smtClean="0">
                <a:latin typeface="Arial" charset="0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sz="6800" dirty="0" err="1" smtClean="0">
                <a:latin typeface="Arial" charset="0"/>
              </a:rPr>
              <a:t>informační</a:t>
            </a:r>
            <a:r>
              <a:rPr lang="en-US" sz="6800" dirty="0" smtClean="0">
                <a:latin typeface="Arial" charset="0"/>
              </a:rPr>
              <a:t> </a:t>
            </a:r>
            <a:r>
              <a:rPr lang="en-US" sz="6800" dirty="0" err="1" smtClean="0">
                <a:latin typeface="Arial" charset="0"/>
              </a:rPr>
              <a:t>zdroje</a:t>
            </a:r>
            <a:endParaRPr lang="en-US" sz="6800" dirty="0" smtClean="0">
              <a:latin typeface="Arial" charset="0"/>
            </a:endParaRPr>
          </a:p>
          <a:p>
            <a:pPr lvl="2">
              <a:lnSpc>
                <a:spcPct val="90000"/>
              </a:lnSpc>
            </a:pPr>
            <a:r>
              <a:rPr lang="en-US" sz="6800" dirty="0" err="1" smtClean="0">
                <a:latin typeface="Arial" charset="0"/>
              </a:rPr>
              <a:t>informační</a:t>
            </a:r>
            <a:r>
              <a:rPr lang="en-US" sz="6800" dirty="0" smtClean="0">
                <a:latin typeface="Arial" charset="0"/>
              </a:rPr>
              <a:t> </a:t>
            </a:r>
            <a:r>
              <a:rPr lang="en-US" sz="6800" dirty="0" err="1" smtClean="0">
                <a:latin typeface="Arial" charset="0"/>
              </a:rPr>
              <a:t>nástroje</a:t>
            </a:r>
            <a:endParaRPr lang="en-US" sz="6800" dirty="0" smtClean="0">
              <a:latin typeface="Arial" charset="0"/>
            </a:endParaRPr>
          </a:p>
          <a:p>
            <a:pPr lvl="2">
              <a:lnSpc>
                <a:spcPct val="90000"/>
              </a:lnSpc>
            </a:pPr>
            <a:r>
              <a:rPr lang="en-US" sz="6800" dirty="0" err="1" smtClean="0">
                <a:latin typeface="Arial" charset="0"/>
              </a:rPr>
              <a:t>výzkum</a:t>
            </a:r>
            <a:endParaRPr lang="en-US" sz="6800" dirty="0" smtClean="0">
              <a:latin typeface="Arial" charset="0"/>
            </a:endParaRPr>
          </a:p>
          <a:p>
            <a:pPr lvl="2">
              <a:lnSpc>
                <a:spcPct val="90000"/>
              </a:lnSpc>
            </a:pPr>
            <a:r>
              <a:rPr lang="en-US" sz="6800" dirty="0" err="1" smtClean="0">
                <a:latin typeface="Arial" charset="0"/>
              </a:rPr>
              <a:t>výchova</a:t>
            </a:r>
            <a:r>
              <a:rPr lang="en-US" sz="6800" dirty="0" smtClean="0">
                <a:latin typeface="Arial" charset="0"/>
              </a:rPr>
              <a:t> </a:t>
            </a:r>
            <a:r>
              <a:rPr lang="en-US" sz="6800" dirty="0" err="1" smtClean="0">
                <a:latin typeface="Arial" charset="0"/>
              </a:rPr>
              <a:t>specialistů</a:t>
            </a:r>
            <a:endParaRPr lang="en-US" sz="6800" dirty="0" smtClean="0">
              <a:latin typeface="Arial" charset="0"/>
            </a:endParaRPr>
          </a:p>
          <a:p>
            <a:pPr lvl="2">
              <a:lnSpc>
                <a:spcPct val="90000"/>
              </a:lnSpc>
            </a:pPr>
            <a:r>
              <a:rPr lang="en-US" sz="6800" dirty="0" err="1" smtClean="0">
                <a:latin typeface="Arial" charset="0"/>
              </a:rPr>
              <a:t>konference</a:t>
            </a:r>
            <a:r>
              <a:rPr lang="en-US" sz="6800" dirty="0" smtClean="0">
                <a:latin typeface="Arial" charset="0"/>
              </a:rPr>
              <a:t>, </a:t>
            </a:r>
            <a:r>
              <a:rPr lang="en-US" sz="6800" dirty="0" err="1" smtClean="0">
                <a:latin typeface="Arial" charset="0"/>
              </a:rPr>
              <a:t>workshopy</a:t>
            </a:r>
            <a:r>
              <a:rPr lang="en-US" sz="6800" dirty="0" smtClean="0">
                <a:latin typeface="Arial" charset="0"/>
              </a:rPr>
              <a:t> </a:t>
            </a:r>
            <a:r>
              <a:rPr lang="en-US" sz="6800" dirty="0" err="1" smtClean="0">
                <a:latin typeface="Arial" charset="0"/>
              </a:rPr>
              <a:t>atd</a:t>
            </a:r>
            <a:r>
              <a:rPr lang="en-US" sz="6800" dirty="0" smtClean="0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Definice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IA,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informační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architekt</a:t>
            </a:r>
            <a:endParaRPr lang="en-US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648200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368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dle</a:t>
            </a:r>
            <a:r>
              <a:rPr lang="en-US" sz="3368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sz="3368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Wurmana</a:t>
            </a:r>
            <a:r>
              <a:rPr lang="en-US" sz="3368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545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r>
              <a:rPr lang="cs-CZ" sz="2545" b="1" dirty="0" smtClean="0"/>
              <a:t> </a:t>
            </a:r>
            <a:r>
              <a:rPr lang="en-US" b="1" dirty="0" err="1" smtClean="0">
                <a:latin typeface="Arial" charset="0"/>
              </a:rPr>
              <a:t>Osoba</a:t>
            </a:r>
            <a:r>
              <a:rPr lang="en-US" b="1" dirty="0" smtClean="0">
                <a:latin typeface="Arial" charset="0"/>
              </a:rPr>
              <a:t>, </a:t>
            </a:r>
            <a:r>
              <a:rPr lang="en-US" b="1" dirty="0" err="1" smtClean="0">
                <a:latin typeface="Arial" charset="0"/>
              </a:rPr>
              <a:t>která</a:t>
            </a:r>
            <a:r>
              <a:rPr lang="en-US" b="1" dirty="0" smtClean="0">
                <a:latin typeface="Arial" charset="0"/>
              </a:rPr>
              <a:t>:</a:t>
            </a:r>
            <a:endParaRPr lang="en-US" dirty="0" smtClean="0">
              <a:latin typeface="Arial" charset="0"/>
            </a:endParaRPr>
          </a:p>
          <a:p>
            <a:pPr lvl="1"/>
            <a:r>
              <a:rPr lang="en-US" dirty="0" err="1">
                <a:latin typeface="Arial" charset="0"/>
              </a:rPr>
              <a:t>o</a:t>
            </a:r>
            <a:r>
              <a:rPr lang="en-US" dirty="0" err="1" smtClean="0">
                <a:latin typeface="Arial" charset="0"/>
              </a:rPr>
              <a:t>rganizuje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vzory</a:t>
            </a:r>
            <a:r>
              <a:rPr lang="en-US" dirty="0" smtClean="0">
                <a:latin typeface="Arial" charset="0"/>
              </a:rPr>
              <a:t> v </a:t>
            </a:r>
            <a:r>
              <a:rPr lang="en-US" dirty="0" err="1" smtClean="0">
                <a:latin typeface="Arial" charset="0"/>
              </a:rPr>
              <a:t>datech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transformuje</a:t>
            </a:r>
            <a:r>
              <a:rPr lang="en-US" dirty="0" smtClean="0">
                <a:latin typeface="Arial" charset="0"/>
              </a:rPr>
              <a:t> je z </a:t>
            </a:r>
            <a:r>
              <a:rPr lang="en-US" dirty="0" err="1" smtClean="0">
                <a:latin typeface="Arial" charset="0"/>
              </a:rPr>
              <a:t>komplexní</a:t>
            </a:r>
            <a:r>
              <a:rPr lang="en-US" dirty="0" smtClean="0">
                <a:latin typeface="Arial" charset="0"/>
              </a:rPr>
              <a:t> do </a:t>
            </a:r>
            <a:r>
              <a:rPr lang="en-US" dirty="0" err="1" smtClean="0">
                <a:latin typeface="Arial" charset="0"/>
              </a:rPr>
              <a:t>přehledné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podoby</a:t>
            </a:r>
            <a:endParaRPr lang="en-US" dirty="0" smtClean="0">
              <a:latin typeface="Arial" charset="0"/>
            </a:endParaRPr>
          </a:p>
          <a:p>
            <a:pPr lvl="1"/>
            <a:r>
              <a:rPr lang="en-US" dirty="0" err="1">
                <a:latin typeface="Arial" charset="0"/>
              </a:rPr>
              <a:t>o</a:t>
            </a:r>
            <a:r>
              <a:rPr lang="en-US" dirty="0" err="1" smtClean="0">
                <a:latin typeface="Arial" charset="0"/>
              </a:rPr>
              <a:t>rganizuje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informace</a:t>
            </a:r>
            <a:endParaRPr lang="en-US" dirty="0" smtClean="0">
              <a:latin typeface="Arial" charset="0"/>
            </a:endParaRPr>
          </a:p>
          <a:p>
            <a:pPr lvl="1"/>
            <a:r>
              <a:rPr lang="en-US" dirty="0" err="1">
                <a:latin typeface="Arial" charset="0"/>
              </a:rPr>
              <a:t>v</a:t>
            </a:r>
            <a:r>
              <a:rPr lang="en-US" smtClean="0">
                <a:latin typeface="Arial" charset="0"/>
              </a:rPr>
              <a:t>ytváří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mapu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informací</a:t>
            </a:r>
            <a:endParaRPr lang="en-US" dirty="0" smtClean="0">
              <a:latin typeface="Arial" charset="0"/>
            </a:endParaRPr>
          </a:p>
          <a:p>
            <a:pPr lvl="2"/>
            <a:r>
              <a:rPr lang="en-US" dirty="0" smtClean="0">
                <a:latin typeface="Arial" charset="0"/>
              </a:rPr>
              <a:t>SW: MS Visio </a:t>
            </a:r>
            <a:r>
              <a:rPr lang="en-US" dirty="0">
                <a:latin typeface="Arial" charset="0"/>
              </a:rPr>
              <a:t>2003, </a:t>
            </a:r>
            <a:r>
              <a:rPr lang="en-US" dirty="0" err="1" smtClean="0">
                <a:latin typeface="Arial" charset="0"/>
              </a:rPr>
              <a:t>Freemind</a:t>
            </a:r>
            <a:endParaRPr lang="en-US" dirty="0" smtClean="0">
              <a:latin typeface="Arial" charset="0"/>
            </a:endParaRPr>
          </a:p>
          <a:p>
            <a:pPr lvl="2"/>
            <a:r>
              <a:rPr lang="en-US" dirty="0" smtClean="0">
                <a:latin typeface="Arial" charset="0"/>
              </a:rPr>
              <a:t>Online: </a:t>
            </a:r>
            <a:r>
              <a:rPr lang="en-US" dirty="0" smtClean="0">
                <a:latin typeface="Arial" charset="0"/>
                <a:hlinkClick r:id="rId3"/>
              </a:rPr>
              <a:t>http://bubbl.us</a:t>
            </a:r>
            <a:endParaRPr lang="en-US" dirty="0" smtClean="0">
              <a:latin typeface="Arial" charset="0"/>
            </a:endParaRPr>
          </a:p>
          <a:p>
            <a:pPr lvl="1"/>
            <a:endParaRPr lang="cs-CZ" sz="3368" dirty="0" smtClean="0"/>
          </a:p>
          <a:p>
            <a:pPr>
              <a:buFont typeface="Wingdings" charset="2"/>
              <a:buChar char="§"/>
            </a:pPr>
            <a:endParaRPr lang="cs-CZ" sz="3368" b="1" i="1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6138" y="1600200"/>
            <a:ext cx="4038600" cy="4648200"/>
          </a:xfrm>
        </p:spPr>
        <p:txBody>
          <a:bodyPr>
            <a:normAutofit fontScale="700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3368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definice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: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2545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r>
              <a:rPr lang="en-US" altLang="ja-JP" dirty="0" err="1">
                <a:latin typeface="Arial" charset="0"/>
              </a:rPr>
              <a:t>v</a:t>
            </a:r>
            <a:r>
              <a:rPr lang="en-US" altLang="ja-JP" dirty="0" err="1" smtClean="0">
                <a:latin typeface="Arial" charset="0"/>
              </a:rPr>
              <a:t>ědná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disciplína</a:t>
            </a:r>
            <a:r>
              <a:rPr lang="en-US" altLang="ja-JP" dirty="0" smtClean="0">
                <a:latin typeface="Arial" charset="0"/>
              </a:rPr>
              <a:t>, </a:t>
            </a:r>
            <a:r>
              <a:rPr lang="en-US" altLang="ja-JP" dirty="0" err="1" smtClean="0">
                <a:latin typeface="Arial" charset="0"/>
              </a:rPr>
              <a:t>která</a:t>
            </a:r>
            <a:r>
              <a:rPr lang="en-US" altLang="ja-JP" dirty="0" smtClean="0">
                <a:latin typeface="Arial" charset="0"/>
              </a:rPr>
              <a:t> se </a:t>
            </a:r>
            <a:r>
              <a:rPr lang="en-US" altLang="ja-JP" dirty="0" err="1" smtClean="0">
                <a:latin typeface="Arial" charset="0"/>
              </a:rPr>
              <a:t>zabývá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organizací</a:t>
            </a:r>
            <a:r>
              <a:rPr lang="en-US" altLang="ja-JP" dirty="0" smtClean="0">
                <a:latin typeface="Arial" charset="0"/>
              </a:rPr>
              <a:t> a </a:t>
            </a:r>
            <a:r>
              <a:rPr lang="en-US" altLang="ja-JP" dirty="0" err="1" smtClean="0">
                <a:latin typeface="Arial" charset="0"/>
              </a:rPr>
              <a:t>rozvržením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obsahu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na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webovém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sídle</a:t>
            </a:r>
            <a:r>
              <a:rPr lang="en-US" altLang="ja-JP" dirty="0" smtClean="0">
                <a:latin typeface="Arial" charset="0"/>
              </a:rPr>
              <a:t> (McGovern, Norton)</a:t>
            </a:r>
          </a:p>
          <a:p>
            <a:pPr lvl="1"/>
            <a:r>
              <a:rPr lang="en-US" dirty="0" err="1" smtClean="0">
                <a:latin typeface="Arial" charset="0"/>
              </a:rPr>
              <a:t>Metaprvky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klasifikace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navigace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vyhledávání</a:t>
            </a:r>
            <a:r>
              <a:rPr lang="en-US" dirty="0" smtClean="0">
                <a:latin typeface="Arial" charset="0"/>
              </a:rPr>
              <a:t> a </a:t>
            </a:r>
            <a:r>
              <a:rPr lang="en-US" dirty="0" err="1" smtClean="0">
                <a:latin typeface="Arial" charset="0"/>
              </a:rPr>
              <a:t>rozvržení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obsahu</a:t>
            </a:r>
            <a:endParaRPr lang="en-US" dirty="0" smtClean="0">
              <a:latin typeface="Arial" charset="0"/>
            </a:endParaRPr>
          </a:p>
          <a:p>
            <a:r>
              <a:rPr lang="en-US" dirty="0" err="1">
                <a:latin typeface="Arial" charset="0"/>
              </a:rPr>
              <a:t>u</a:t>
            </a:r>
            <a:r>
              <a:rPr lang="en-US" dirty="0" err="1" smtClean="0">
                <a:latin typeface="Arial" charset="0"/>
              </a:rPr>
              <a:t>m</a:t>
            </a:r>
            <a:r>
              <a:rPr lang="en-US" altLang="ja-JP" dirty="0" err="1" smtClean="0">
                <a:latin typeface="Arial" charset="0"/>
              </a:rPr>
              <a:t>ění</a:t>
            </a:r>
            <a:r>
              <a:rPr lang="en-US" altLang="ja-JP" dirty="0" smtClean="0">
                <a:latin typeface="Arial" charset="0"/>
              </a:rPr>
              <a:t> a </a:t>
            </a:r>
            <a:r>
              <a:rPr lang="en-US" altLang="ja-JP" dirty="0" err="1" smtClean="0">
                <a:latin typeface="Arial" charset="0"/>
              </a:rPr>
              <a:t>věda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organizování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informací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tak</a:t>
            </a:r>
            <a:r>
              <a:rPr lang="en-US" altLang="ja-JP" dirty="0" smtClean="0">
                <a:latin typeface="Arial" charset="0"/>
              </a:rPr>
              <a:t>, </a:t>
            </a:r>
            <a:r>
              <a:rPr lang="en-US" altLang="ja-JP" dirty="0" err="1" smtClean="0">
                <a:latin typeface="Arial" charset="0"/>
              </a:rPr>
              <a:t>aby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mohly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efektivně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uspokojit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informační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potřeby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uživatelů</a:t>
            </a:r>
            <a:r>
              <a:rPr lang="en-US" altLang="ja-JP" dirty="0" smtClean="0">
                <a:latin typeface="Arial" charset="0"/>
              </a:rPr>
              <a:t> (IAI)</a:t>
            </a:r>
          </a:p>
          <a:p>
            <a:pPr lvl="1"/>
            <a:r>
              <a:rPr lang="en-US" dirty="0" err="1" smtClean="0">
                <a:latin typeface="Arial" charset="0"/>
              </a:rPr>
              <a:t>průzkum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analýza</a:t>
            </a:r>
            <a:r>
              <a:rPr lang="en-US" dirty="0" smtClean="0">
                <a:latin typeface="Arial" charset="0"/>
              </a:rPr>
              <a:t>, design a </a:t>
            </a:r>
            <a:r>
              <a:rPr lang="en-US" dirty="0" err="1" smtClean="0">
                <a:latin typeface="Arial" charset="0"/>
              </a:rPr>
              <a:t>implementace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14400" y="5562600"/>
            <a:ext cx="7772400" cy="983459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ea typeface="+mj-ea"/>
                <a:cs typeface="+mj-cs"/>
              </a:rPr>
              <a:t>KONTEXT HCI</a:t>
            </a:r>
            <a:endParaRPr sz="3200" dirty="0">
              <a:ea typeface="+mj-ea"/>
              <a:cs typeface="+mj-cs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“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Novodobá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” IA</a:t>
            </a:r>
            <a:endParaRPr lang="en-US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876800"/>
          </a:xfrm>
        </p:spPr>
        <p:txBody>
          <a:bodyPr>
            <a:normAutofit fontScale="55000" lnSpcReduction="20000"/>
          </a:bodyPr>
          <a:lstStyle/>
          <a:p>
            <a:r>
              <a:rPr lang="cs-CZ" sz="33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k</a:t>
            </a:r>
            <a:r>
              <a:rPr lang="cs-CZ" sz="3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niha: </a:t>
            </a:r>
            <a:endParaRPr lang="en-US" sz="3300" dirty="0" smtClean="0"/>
          </a:p>
          <a:p>
            <a:endParaRPr lang="en-US" sz="2500" dirty="0" smtClean="0"/>
          </a:p>
          <a:p>
            <a:pPr>
              <a:buFont typeface="Wingdings" charset="2"/>
              <a:buChar char="§"/>
            </a:pPr>
            <a:r>
              <a:rPr lang="en-US" sz="2500" dirty="0" smtClean="0"/>
              <a:t> </a:t>
            </a:r>
            <a:r>
              <a:rPr lang="en-US" sz="2900" dirty="0" err="1"/>
              <a:t>r</a:t>
            </a:r>
            <a:r>
              <a:rPr lang="en-US" sz="2900" dirty="0" err="1" smtClean="0"/>
              <a:t>ozšíření</a:t>
            </a:r>
            <a:r>
              <a:rPr lang="en-US" sz="2900" dirty="0" smtClean="0"/>
              <a:t> </a:t>
            </a:r>
            <a:r>
              <a:rPr lang="en-US" sz="2900" dirty="0" err="1"/>
              <a:t>pojmu</a:t>
            </a:r>
            <a:r>
              <a:rPr lang="en-US" sz="2900" dirty="0"/>
              <a:t> </a:t>
            </a:r>
            <a:r>
              <a:rPr lang="en-US" sz="2900" dirty="0" err="1"/>
              <a:t>díky</a:t>
            </a:r>
            <a:r>
              <a:rPr lang="en-US" sz="2900" dirty="0"/>
              <a:t> </a:t>
            </a:r>
            <a:r>
              <a:rPr lang="en-US" sz="2900" b="1" dirty="0" err="1"/>
              <a:t>knize</a:t>
            </a:r>
            <a:r>
              <a:rPr lang="en-US" sz="2900" b="1" dirty="0"/>
              <a:t> Information Architecture for the World Wide Web</a:t>
            </a:r>
            <a:r>
              <a:rPr lang="en-US" sz="2900" dirty="0"/>
              <a:t> (2002, 3. </a:t>
            </a:r>
            <a:r>
              <a:rPr lang="en-US" sz="2900" dirty="0" err="1"/>
              <a:t>Vyd</a:t>
            </a:r>
            <a:r>
              <a:rPr lang="en-US" sz="2900" dirty="0"/>
              <a:t>. 2006)</a:t>
            </a:r>
          </a:p>
          <a:p>
            <a:pPr lvl="1"/>
            <a:r>
              <a:rPr lang="en-US" sz="2900" dirty="0" err="1"/>
              <a:t>autoři</a:t>
            </a:r>
            <a:r>
              <a:rPr lang="en-US" sz="2900" dirty="0"/>
              <a:t>: Louis Rosenfeld &amp; Peter </a:t>
            </a:r>
            <a:r>
              <a:rPr lang="en-US" sz="2900" dirty="0" err="1" smtClean="0"/>
              <a:t>Morville</a:t>
            </a:r>
            <a:endParaRPr lang="en-US" sz="2900" dirty="0" smtClean="0"/>
          </a:p>
          <a:p>
            <a:pPr lvl="1"/>
            <a:endParaRPr lang="en-US" sz="2900" dirty="0"/>
          </a:p>
          <a:p>
            <a:pPr lvl="1"/>
            <a:r>
              <a:rPr lang="en-US" sz="2900" b="1" dirty="0"/>
              <a:t>z </a:t>
            </a:r>
            <a:r>
              <a:rPr lang="en-US" sz="2900" b="1" dirty="0" err="1"/>
              <a:t>jejich</a:t>
            </a:r>
            <a:r>
              <a:rPr lang="en-US" sz="2900" b="1" dirty="0"/>
              <a:t> </a:t>
            </a:r>
            <a:r>
              <a:rPr lang="en-US" sz="2900" b="1" dirty="0" err="1"/>
              <a:t>pohledu</a:t>
            </a:r>
            <a:r>
              <a:rPr lang="en-US" sz="2900" b="1" dirty="0"/>
              <a:t> je </a:t>
            </a:r>
            <a:r>
              <a:rPr lang="en-US" sz="2900" b="1" dirty="0" err="1"/>
              <a:t>nejdůležit</a:t>
            </a:r>
            <a:r>
              <a:rPr lang="en-US" altLang="ja-JP" sz="2900" b="1" dirty="0" err="1"/>
              <a:t>ější</a:t>
            </a:r>
            <a:r>
              <a:rPr lang="en-US" altLang="ja-JP" sz="2900" b="1" dirty="0" smtClean="0"/>
              <a:t>:</a:t>
            </a:r>
          </a:p>
          <a:p>
            <a:pPr lvl="1"/>
            <a:endParaRPr lang="en-US" altLang="ja-JP" sz="2900" b="1" dirty="0"/>
          </a:p>
          <a:p>
            <a:pPr lvl="1"/>
            <a:r>
              <a:rPr lang="en-US" sz="2900" dirty="0" err="1" smtClean="0"/>
              <a:t>organizace</a:t>
            </a:r>
            <a:r>
              <a:rPr lang="en-US" sz="2900" dirty="0" smtClean="0"/>
              <a:t> </a:t>
            </a:r>
            <a:r>
              <a:rPr lang="en-US" sz="2900" dirty="0" err="1"/>
              <a:t>obsahu</a:t>
            </a:r>
            <a:r>
              <a:rPr lang="en-US" sz="2900" dirty="0"/>
              <a:t> do </a:t>
            </a:r>
            <a:r>
              <a:rPr lang="en-US" sz="2900" dirty="0" err="1"/>
              <a:t>kategorií</a:t>
            </a:r>
            <a:endParaRPr lang="en-US" sz="2900" dirty="0"/>
          </a:p>
          <a:p>
            <a:pPr lvl="1"/>
            <a:r>
              <a:rPr lang="en-US" sz="2900" dirty="0" err="1" smtClean="0"/>
              <a:t>pojmenování</a:t>
            </a:r>
            <a:r>
              <a:rPr lang="en-US" sz="2900" dirty="0" smtClean="0"/>
              <a:t> </a:t>
            </a:r>
            <a:r>
              <a:rPr lang="en-US" sz="2900" dirty="0" err="1"/>
              <a:t>kategorií</a:t>
            </a:r>
            <a:endParaRPr lang="en-US" sz="2900" dirty="0"/>
          </a:p>
          <a:p>
            <a:pPr lvl="1"/>
            <a:r>
              <a:rPr lang="en-US" sz="2900" dirty="0" err="1" smtClean="0"/>
              <a:t>návrh</a:t>
            </a:r>
            <a:r>
              <a:rPr lang="en-US" sz="2900" dirty="0" smtClean="0"/>
              <a:t> </a:t>
            </a:r>
            <a:r>
              <a:rPr lang="en-US" sz="2900" dirty="0" err="1"/>
              <a:t>struktury</a:t>
            </a:r>
            <a:endParaRPr lang="en-US" sz="2900" dirty="0"/>
          </a:p>
          <a:p>
            <a:pPr lvl="1"/>
            <a:r>
              <a:rPr lang="en-US" sz="2900" dirty="0" err="1" smtClean="0"/>
              <a:t>návrh</a:t>
            </a:r>
            <a:r>
              <a:rPr lang="en-US" sz="2900" dirty="0" smtClean="0"/>
              <a:t> </a:t>
            </a:r>
            <a:r>
              <a:rPr lang="en-US" sz="2900" dirty="0" err="1"/>
              <a:t>navigace</a:t>
            </a:r>
            <a:endParaRPr lang="en-US" sz="2900" dirty="0"/>
          </a:p>
          <a:p>
            <a:pPr lvl="1"/>
            <a:r>
              <a:rPr lang="en-US" sz="2900" dirty="0" err="1" smtClean="0"/>
              <a:t>návrh</a:t>
            </a:r>
            <a:r>
              <a:rPr lang="en-US" sz="2900" dirty="0" smtClean="0"/>
              <a:t> </a:t>
            </a:r>
            <a:r>
              <a:rPr lang="en-US" sz="2900" dirty="0" err="1"/>
              <a:t>rozložení</a:t>
            </a:r>
            <a:r>
              <a:rPr lang="en-US" sz="2900" dirty="0"/>
              <a:t> </a:t>
            </a:r>
            <a:r>
              <a:rPr lang="en-US" sz="2900" dirty="0" err="1"/>
              <a:t>informací</a:t>
            </a:r>
            <a:r>
              <a:rPr lang="en-US" sz="2900" dirty="0"/>
              <a:t> </a:t>
            </a:r>
            <a:r>
              <a:rPr lang="en-US" sz="2900" dirty="0" err="1"/>
              <a:t>na</a:t>
            </a:r>
            <a:r>
              <a:rPr lang="en-US" sz="2900" dirty="0"/>
              <a:t> </a:t>
            </a:r>
            <a:r>
              <a:rPr lang="en-US" sz="2900" dirty="0" err="1"/>
              <a:t>stránkách</a:t>
            </a:r>
            <a:endParaRPr lang="en-US" sz="2900" dirty="0"/>
          </a:p>
          <a:p>
            <a:pPr lvl="1"/>
            <a:r>
              <a:rPr lang="en-US" sz="2900" dirty="0" err="1" smtClean="0"/>
              <a:t>zpracování</a:t>
            </a:r>
            <a:r>
              <a:rPr lang="en-US" sz="2900" dirty="0" smtClean="0"/>
              <a:t> </a:t>
            </a:r>
            <a:r>
              <a:rPr lang="en-US" sz="2900" dirty="0" err="1"/>
              <a:t>informací</a:t>
            </a:r>
            <a:r>
              <a:rPr lang="en-US" sz="2900" dirty="0"/>
              <a:t> pro </a:t>
            </a:r>
            <a:r>
              <a:rPr lang="en-US" sz="2900" dirty="0" err="1"/>
              <a:t>efektivní</a:t>
            </a:r>
            <a:r>
              <a:rPr lang="en-US" sz="2900" dirty="0"/>
              <a:t> </a:t>
            </a:r>
            <a:r>
              <a:rPr lang="en-US" sz="2900" dirty="0" err="1"/>
              <a:t>vyhledávání</a:t>
            </a:r>
            <a:endParaRPr lang="en-US" sz="29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6138" y="1600200"/>
            <a:ext cx="4038600" cy="46482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sz="336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přidružené obory:</a:t>
            </a:r>
          </a:p>
          <a:p>
            <a:pPr>
              <a:buNone/>
            </a:pPr>
            <a:endParaRPr lang="cs-CZ" sz="336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ea typeface="+mn-ea"/>
              <a:cs typeface="+mn-cs"/>
            </a:endParaRPr>
          </a:p>
          <a:p>
            <a:pPr lvl="1">
              <a:buFont typeface="Wingdings" charset="2"/>
              <a:buChar char="§"/>
            </a:pPr>
            <a:r>
              <a:rPr lang="cs-CZ" sz="2947" dirty="0" smtClean="0"/>
              <a:t>umění, design, psychologie, kognitivní psychologie, lingvistika, sociologie, filosofie, antropologie, fyziologie, umělá inteligence, kognitivní věda, etika a estetika</a:t>
            </a:r>
          </a:p>
          <a:p>
            <a:pPr lvl="1">
              <a:buNone/>
            </a:pPr>
            <a:r>
              <a:rPr lang="cs-CZ" sz="2947" dirty="0" smtClean="0"/>
              <a:t> </a:t>
            </a:r>
          </a:p>
          <a:p>
            <a:pPr lvl="1">
              <a:buFont typeface="Wingdings" charset="2"/>
              <a:buChar char="§"/>
            </a:pPr>
            <a:r>
              <a:rPr lang="en-US" sz="2947" b="1" dirty="0" err="1" smtClean="0"/>
              <a:t>psychologie</a:t>
            </a:r>
            <a:r>
              <a:rPr lang="en-US" sz="2947" b="1" dirty="0" smtClean="0"/>
              <a:t>: </a:t>
            </a:r>
            <a:r>
              <a:rPr lang="en-US" sz="2947" dirty="0" err="1" smtClean="0"/>
              <a:t>aplikace</a:t>
            </a:r>
            <a:r>
              <a:rPr lang="en-US" sz="2947" dirty="0" smtClean="0"/>
              <a:t> </a:t>
            </a:r>
            <a:r>
              <a:rPr lang="en-US" sz="2947" dirty="0" err="1" smtClean="0"/>
              <a:t>teorií</a:t>
            </a:r>
            <a:r>
              <a:rPr lang="en-US" sz="2947" dirty="0" smtClean="0"/>
              <a:t> a  </a:t>
            </a:r>
            <a:r>
              <a:rPr lang="en-US" sz="2947" dirty="0" err="1" smtClean="0"/>
              <a:t>empirických</a:t>
            </a:r>
            <a:r>
              <a:rPr lang="en-US" sz="2947" dirty="0" smtClean="0"/>
              <a:t> </a:t>
            </a:r>
            <a:r>
              <a:rPr lang="en-US" sz="2947" dirty="0" err="1" smtClean="0"/>
              <a:t>analýz</a:t>
            </a:r>
            <a:r>
              <a:rPr lang="en-US" sz="2947" dirty="0" smtClean="0"/>
              <a:t> </a:t>
            </a:r>
            <a:r>
              <a:rPr lang="en-US" sz="2947" dirty="0" err="1" smtClean="0"/>
              <a:t>uživatelského</a:t>
            </a:r>
            <a:r>
              <a:rPr lang="en-US" sz="2947" dirty="0" smtClean="0"/>
              <a:t> </a:t>
            </a:r>
            <a:r>
              <a:rPr lang="en-US" sz="2947" dirty="0" err="1" smtClean="0"/>
              <a:t>chování</a:t>
            </a:r>
            <a:endParaRPr lang="en-US" sz="2947" dirty="0" smtClean="0"/>
          </a:p>
          <a:p>
            <a:pPr lvl="1">
              <a:buFont typeface="Wingdings" charset="2"/>
              <a:buChar char="§"/>
            </a:pPr>
            <a:r>
              <a:rPr lang="en-US" sz="2947" b="1" dirty="0" err="1" smtClean="0"/>
              <a:t>sociologie</a:t>
            </a:r>
            <a:r>
              <a:rPr lang="en-US" sz="2947" b="1" dirty="0" smtClean="0"/>
              <a:t>, </a:t>
            </a:r>
            <a:r>
              <a:rPr lang="en-US" sz="2947" b="1" dirty="0" err="1" smtClean="0"/>
              <a:t>antropologie</a:t>
            </a:r>
            <a:r>
              <a:rPr lang="en-US" sz="2947" b="1" dirty="0" smtClean="0"/>
              <a:t>:  </a:t>
            </a:r>
            <a:r>
              <a:rPr lang="en-US" sz="2947" dirty="0" err="1" smtClean="0"/>
              <a:t>interakce</a:t>
            </a:r>
            <a:r>
              <a:rPr lang="en-US" sz="2947" dirty="0" smtClean="0"/>
              <a:t> </a:t>
            </a:r>
            <a:r>
              <a:rPr lang="en-US" sz="2947" dirty="0" err="1" smtClean="0"/>
              <a:t>technologií</a:t>
            </a:r>
            <a:r>
              <a:rPr lang="en-US" sz="2947" dirty="0" smtClean="0"/>
              <a:t>, </a:t>
            </a:r>
            <a:r>
              <a:rPr lang="en-US" sz="2947" dirty="0" err="1" smtClean="0"/>
              <a:t>práce</a:t>
            </a:r>
            <a:r>
              <a:rPr lang="en-US" sz="2947" dirty="0" smtClean="0"/>
              <a:t> a </a:t>
            </a:r>
            <a:r>
              <a:rPr lang="en-US" sz="2947" dirty="0" err="1" smtClean="0"/>
              <a:t>organizace</a:t>
            </a:r>
            <a:endParaRPr lang="cs-CZ" sz="2947" dirty="0" smtClean="0"/>
          </a:p>
          <a:p>
            <a:pPr lvl="1">
              <a:buFont typeface="Wingdings" charset="2"/>
              <a:buChar char="§"/>
            </a:pPr>
            <a:r>
              <a:rPr lang="cs-CZ" sz="2947" b="1" dirty="0" smtClean="0"/>
              <a:t>design a průmyslový design</a:t>
            </a:r>
            <a:r>
              <a:rPr lang="cs-CZ" sz="2947" dirty="0" smtClean="0"/>
              <a:t>: </a:t>
            </a:r>
            <a:r>
              <a:rPr lang="en-US" sz="2947" dirty="0" err="1" smtClean="0"/>
              <a:t>vytváření</a:t>
            </a:r>
            <a:r>
              <a:rPr lang="en-US" sz="2947" dirty="0" smtClean="0"/>
              <a:t> </a:t>
            </a:r>
            <a:r>
              <a:rPr lang="en-US" sz="2947" dirty="0" err="1" smtClean="0"/>
              <a:t>interaktivních</a:t>
            </a:r>
            <a:r>
              <a:rPr lang="en-US" sz="2947" dirty="0" smtClean="0"/>
              <a:t> </a:t>
            </a:r>
            <a:r>
              <a:rPr lang="en-US" sz="2947" dirty="0" err="1" smtClean="0"/>
              <a:t>produktů</a:t>
            </a:r>
            <a:endParaRPr lang="en-US" sz="2947" dirty="0" smtClean="0"/>
          </a:p>
          <a:p>
            <a:pPr lvl="1">
              <a:buFont typeface="Wingdings" charset="2"/>
              <a:buChar char="§"/>
            </a:pPr>
            <a:endParaRPr lang="en-US" sz="2947" b="1" dirty="0" smtClean="0"/>
          </a:p>
          <a:p>
            <a:pPr lvl="1">
              <a:buFont typeface="Wingdings" charset="2"/>
              <a:buChar char="§"/>
            </a:pPr>
            <a:r>
              <a:rPr lang="en-US" sz="2947" b="1" dirty="0" err="1" smtClean="0"/>
              <a:t>informační</a:t>
            </a:r>
            <a:r>
              <a:rPr lang="en-US" sz="2947" b="1" dirty="0" smtClean="0"/>
              <a:t> </a:t>
            </a:r>
            <a:r>
              <a:rPr lang="en-US" sz="2947" b="1" dirty="0" err="1" smtClean="0"/>
              <a:t>věda</a:t>
            </a:r>
            <a:r>
              <a:rPr lang="en-US" sz="2947" dirty="0" smtClean="0"/>
              <a:t>…</a:t>
            </a:r>
            <a:endParaRPr lang="cs-CZ" sz="2947" dirty="0" smtClean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Pilíře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a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prvky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IA</a:t>
            </a:r>
            <a:endParaRPr lang="en-US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6482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3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základní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pilíře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:</a:t>
            </a:r>
          </a:p>
          <a:p>
            <a:endParaRPr lang="cs-CZ" sz="1800" dirty="0" smtClean="0"/>
          </a:p>
          <a:p>
            <a:pPr>
              <a:buFont typeface="Wingdings" charset="2"/>
              <a:buChar char="§"/>
            </a:pPr>
            <a:r>
              <a:rPr lang="cs-CZ" sz="1800" b="1" dirty="0" smtClean="0"/>
              <a:t> </a:t>
            </a:r>
            <a:r>
              <a:rPr lang="en-US" b="1" dirty="0" err="1" smtClean="0">
                <a:latin typeface="Arial" charset="0"/>
              </a:rPr>
              <a:t>klasifikace</a:t>
            </a:r>
            <a:endParaRPr lang="en-US" b="1" dirty="0" smtClean="0">
              <a:latin typeface="Arial" charset="0"/>
            </a:endParaRPr>
          </a:p>
          <a:p>
            <a:pPr>
              <a:buFont typeface="Wingdings" charset="2"/>
              <a:buChar char="§"/>
            </a:pPr>
            <a:r>
              <a:rPr lang="en-US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navigace</a:t>
            </a:r>
            <a:endParaRPr lang="en-US" b="1" dirty="0" smtClean="0">
              <a:latin typeface="Arial" charset="0"/>
            </a:endParaRPr>
          </a:p>
          <a:p>
            <a:pPr>
              <a:buFont typeface="Wingdings" charset="2"/>
              <a:buChar char="§"/>
            </a:pPr>
            <a:r>
              <a:rPr lang="en-US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metaprvky</a:t>
            </a:r>
            <a:r>
              <a:rPr lang="en-US" dirty="0" smtClean="0">
                <a:latin typeface="Arial" charset="0"/>
              </a:rPr>
              <a:t> a </a:t>
            </a:r>
            <a:r>
              <a:rPr lang="en-US" b="1" dirty="0" smtClean="0">
                <a:latin typeface="Arial" charset="0"/>
              </a:rPr>
              <a:t>design</a:t>
            </a:r>
          </a:p>
          <a:p>
            <a:pPr>
              <a:buFont typeface="Wingdings" charset="2"/>
              <a:buChar char="§"/>
            </a:pPr>
            <a:endParaRPr lang="en-US" b="1" dirty="0">
              <a:latin typeface="Arial" charset="0"/>
            </a:endParaRPr>
          </a:p>
          <a:p>
            <a:pPr>
              <a:buFont typeface="Wingdings" charset="2"/>
              <a:buChar char="§"/>
            </a:pPr>
            <a:endParaRPr lang="en-US" b="1" dirty="0" smtClean="0">
              <a:latin typeface="Arial" charset="0"/>
            </a:endParaRPr>
          </a:p>
          <a:p>
            <a:pPr lvl="1">
              <a:buFont typeface="Wingdings" charset="2"/>
              <a:buChar char="§"/>
            </a:pPr>
            <a:r>
              <a:rPr lang="en-US" dirty="0" err="1" smtClean="0">
                <a:latin typeface="Arial" charset="0"/>
              </a:rPr>
              <a:t>informační</a:t>
            </a:r>
            <a:r>
              <a:rPr lang="en-US" dirty="0" smtClean="0">
                <a:latin typeface="Arial" charset="0"/>
              </a:rPr>
              <a:t> design (IA) vs. </a:t>
            </a:r>
            <a:r>
              <a:rPr lang="en-US" dirty="0" err="1" smtClean="0">
                <a:latin typeface="Arial" charset="0"/>
              </a:rPr>
              <a:t>grafický</a:t>
            </a:r>
            <a:r>
              <a:rPr lang="en-US" dirty="0" smtClean="0">
                <a:latin typeface="Arial" charset="0"/>
              </a:rPr>
              <a:t> design</a:t>
            </a:r>
            <a:endParaRPr lang="en-US" dirty="0" smtClean="0"/>
          </a:p>
          <a:p>
            <a:endParaRPr lang="cs-CZ" sz="4500" dirty="0" smtClean="0"/>
          </a:p>
          <a:p>
            <a:pPr lvl="1"/>
            <a:endParaRPr lang="cs-CZ" sz="3368" dirty="0" smtClean="0"/>
          </a:p>
          <a:p>
            <a:pPr>
              <a:buFont typeface="Wingdings" charset="2"/>
              <a:buChar char="§"/>
            </a:pPr>
            <a:endParaRPr lang="cs-CZ" sz="3368" b="1" i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914400"/>
            <a:ext cx="3810000" cy="510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5715000"/>
            <a:ext cx="41624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http://upload.wikimedia.org/wikipedia/en/6/6e/ArchitectureCartoon.png</a:t>
            </a:r>
            <a:endParaRPr lang="en-US" sz="1000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ducing PowerPoint 2008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Introducing PowerPoint 2008.potx</Template>
  <TotalTime>0</TotalTime>
  <Words>2712</Words>
  <Application>Microsoft Macintosh PowerPoint</Application>
  <PresentationFormat>On-screen Show (4:3)</PresentationFormat>
  <Paragraphs>567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Introducing PowerPoint 2008</vt:lpstr>
      <vt:lpstr>INFOrmační architektura přístupnost a použitelnost webu/rozhraní</vt:lpstr>
      <vt:lpstr>O čem bude řeč… </vt:lpstr>
      <vt:lpstr>Informační architektura (Information architecture)</vt:lpstr>
      <vt:lpstr>Počátky IA</vt:lpstr>
      <vt:lpstr>Osobnosti a organizace IA</vt:lpstr>
      <vt:lpstr>Definice IA, informační architekt</vt:lpstr>
      <vt:lpstr>KONTEXT HCI</vt:lpstr>
      <vt:lpstr>“Novodobá” IA</vt:lpstr>
      <vt:lpstr>Pilíře a prvky IA</vt:lpstr>
      <vt:lpstr>PowerPoint Presentation</vt:lpstr>
      <vt:lpstr>Prvky IA</vt:lpstr>
      <vt:lpstr>Přístupnost  webu  (Web Accessibility)</vt:lpstr>
      <vt:lpstr>Přístupnost webu/rozhraní (WA)</vt:lpstr>
      <vt:lpstr>Osobnosti  WA a zdroje</vt:lpstr>
      <vt:lpstr>Pojmy a zkratky</vt:lpstr>
      <vt:lpstr>Kategorizace znevýhodněných uživatelů</vt:lpstr>
      <vt:lpstr>Situace ve světě, EU, ČR</vt:lpstr>
      <vt:lpstr>Iniciativy v oblasti WA</vt:lpstr>
      <vt:lpstr>WCAG 1.0 a 2.0</vt:lpstr>
      <vt:lpstr>Section 508, BFW, Best Practise</vt:lpstr>
      <vt:lpstr>Problémové oblasti WA</vt:lpstr>
      <vt:lpstr>Proč kaskádové styly?</vt:lpstr>
      <vt:lpstr>Proč kaskádové styly? #2</vt:lpstr>
      <vt:lpstr>Proč kaskádové styly? #3</vt:lpstr>
      <vt:lpstr>JavaScript</vt:lpstr>
      <vt:lpstr>Rámce - Frames</vt:lpstr>
      <vt:lpstr>Použitelnost webu  (Web Usability)</vt:lpstr>
      <vt:lpstr>Použitelnost webu/rozhraní</vt:lpstr>
      <vt:lpstr>Osobnosti WU</vt:lpstr>
      <vt:lpstr>Testování použitelnosti</vt:lpstr>
      <vt:lpstr>Přívětivý design pro seniory (senior-orientated design)</vt:lpstr>
      <vt:lpstr>Senioři (60+)</vt:lpstr>
      <vt:lpstr>Několik klíčových pravidel</vt:lpstr>
      <vt:lpstr>Několik klíčových pravidel #2</vt:lpstr>
      <vt:lpstr>Biblioweb</vt:lpstr>
      <vt:lpstr>OtÁZKY, KOMENTÁŘE? andrea.fojtu@ruk.cuni.cz</vt:lpstr>
    </vt:vector>
  </TitlesOfParts>
  <Manager/>
  <Company>UVT UK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Ada</dc:creator>
  <cp:keywords/>
  <dc:description/>
  <cp:lastModifiedBy/>
  <cp:revision>1</cp:revision>
  <dcterms:created xsi:type="dcterms:W3CDTF">2011-11-09T18:00:05Z</dcterms:created>
  <dcterms:modified xsi:type="dcterms:W3CDTF">2011-11-10T08:05:32Z</dcterms:modified>
  <cp:category/>
</cp:coreProperties>
</file>