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DD4D-DE86-427C-8E10-33216F7083AE}" type="datetimeFigureOut">
              <a:rPr lang="cs-CZ" smtClean="0"/>
              <a:t>15.11.2012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2244-E620-46D0-9BA4-1D95C19337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DD4D-DE86-427C-8E10-33216F7083AE}" type="datetimeFigureOut">
              <a:rPr lang="cs-CZ" smtClean="0"/>
              <a:t>15.11.2012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2244-E620-46D0-9BA4-1D95C19337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DD4D-DE86-427C-8E10-33216F7083AE}" type="datetimeFigureOut">
              <a:rPr lang="cs-CZ" smtClean="0"/>
              <a:t>15.11.2012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2244-E620-46D0-9BA4-1D95C19337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DD4D-DE86-427C-8E10-33216F7083AE}" type="datetimeFigureOut">
              <a:rPr lang="cs-CZ" smtClean="0"/>
              <a:t>15.11.2012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2244-E620-46D0-9BA4-1D95C19337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DD4D-DE86-427C-8E10-33216F7083AE}" type="datetimeFigureOut">
              <a:rPr lang="cs-CZ" smtClean="0"/>
              <a:t>15.11.2012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2244-E620-46D0-9BA4-1D95C19337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DD4D-DE86-427C-8E10-33216F7083AE}" type="datetimeFigureOut">
              <a:rPr lang="cs-CZ" smtClean="0"/>
              <a:t>15.11.2012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2244-E620-46D0-9BA4-1D95C19337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DD4D-DE86-427C-8E10-33216F7083AE}" type="datetimeFigureOut">
              <a:rPr lang="cs-CZ" smtClean="0"/>
              <a:t>15.11.2012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2244-E620-46D0-9BA4-1D95C19337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DD4D-DE86-427C-8E10-33216F7083AE}" type="datetimeFigureOut">
              <a:rPr lang="cs-CZ" smtClean="0"/>
              <a:t>15.11.2012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2244-E620-46D0-9BA4-1D95C19337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DD4D-DE86-427C-8E10-33216F7083AE}" type="datetimeFigureOut">
              <a:rPr lang="cs-CZ" smtClean="0"/>
              <a:t>15.11.2012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2244-E620-46D0-9BA4-1D95C19337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DD4D-DE86-427C-8E10-33216F7083AE}" type="datetimeFigureOut">
              <a:rPr lang="cs-CZ" smtClean="0"/>
              <a:t>15.11.2012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2244-E620-46D0-9BA4-1D95C19337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DD4D-DE86-427C-8E10-33216F7083AE}" type="datetimeFigureOut">
              <a:rPr lang="cs-CZ" smtClean="0"/>
              <a:t>15.11.2012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2244-E620-46D0-9BA4-1D95C19337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DDD4D-DE86-427C-8E10-33216F7083AE}" type="datetimeFigureOut">
              <a:rPr lang="cs-CZ" smtClean="0"/>
              <a:t>15.11.2012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42244-E620-46D0-9BA4-1D95C193372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8. lekcija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genitiv množine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71472" y="285728"/>
            <a:ext cx="814393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mtClean="0"/>
              <a:t>GENITIV MNOŽINE</a:t>
            </a:r>
          </a:p>
          <a:p>
            <a:r>
              <a:rPr lang="cs-CZ" b="1" smtClean="0"/>
              <a:t>Genitiv množného čísla </a:t>
            </a:r>
            <a:r>
              <a:rPr lang="cs-CZ" smtClean="0"/>
              <a:t>má 3 KONCOVKY</a:t>
            </a:r>
          </a:p>
          <a:p>
            <a:endParaRPr lang="cs-CZ" smtClean="0"/>
          </a:p>
          <a:p>
            <a:r>
              <a:rPr lang="cs-CZ" b="1" smtClean="0"/>
              <a:t>-a ; -i; -u</a:t>
            </a:r>
          </a:p>
          <a:p>
            <a:endParaRPr lang="cs-CZ" b="1"/>
          </a:p>
          <a:p>
            <a:r>
              <a:rPr lang="cs-CZ" b="1" smtClean="0"/>
              <a:t>KONCOVKA –A</a:t>
            </a:r>
          </a:p>
          <a:p>
            <a:r>
              <a:rPr lang="cs-CZ" smtClean="0"/>
              <a:t>je u všech podstatných jmen s jednou souhláskou před koncovkou</a:t>
            </a:r>
          </a:p>
          <a:p>
            <a:r>
              <a:rPr lang="cs-CZ" smtClean="0"/>
              <a:t>knjiga </a:t>
            </a:r>
            <a:r>
              <a:rPr lang="cs-CZ" b="1" smtClean="0"/>
              <a:t>– knjiga</a:t>
            </a:r>
            <a:r>
              <a:rPr lang="cs-CZ" smtClean="0"/>
              <a:t>, kuća – </a:t>
            </a:r>
            <a:r>
              <a:rPr lang="cs-CZ" b="1" smtClean="0"/>
              <a:t>kuća</a:t>
            </a:r>
            <a:r>
              <a:rPr lang="cs-CZ" smtClean="0"/>
              <a:t>, rijeka </a:t>
            </a:r>
            <a:r>
              <a:rPr lang="cs-CZ" b="1" smtClean="0"/>
              <a:t>– rijeka</a:t>
            </a:r>
          </a:p>
          <a:p>
            <a:endParaRPr lang="cs-CZ"/>
          </a:p>
          <a:p>
            <a:r>
              <a:rPr lang="cs-CZ" smtClean="0"/>
              <a:t>vkladné „a“ v gen. mn. zůstává zachováno</a:t>
            </a:r>
          </a:p>
          <a:p>
            <a:r>
              <a:rPr lang="cs-CZ" smtClean="0"/>
              <a:t>muškarac – </a:t>
            </a:r>
            <a:r>
              <a:rPr lang="cs-CZ" b="1" smtClean="0"/>
              <a:t>muškar</a:t>
            </a:r>
            <a:r>
              <a:rPr lang="cs-CZ" b="1" u="sng" smtClean="0"/>
              <a:t>a</a:t>
            </a:r>
            <a:r>
              <a:rPr lang="cs-CZ" b="1" smtClean="0"/>
              <a:t>ca</a:t>
            </a:r>
            <a:r>
              <a:rPr lang="cs-CZ" smtClean="0"/>
              <a:t>, pisac – </a:t>
            </a:r>
            <a:r>
              <a:rPr lang="cs-CZ" b="1" smtClean="0"/>
              <a:t>pis</a:t>
            </a:r>
            <a:r>
              <a:rPr lang="cs-CZ" b="1" u="sng" smtClean="0"/>
              <a:t>a</a:t>
            </a:r>
            <a:r>
              <a:rPr lang="cs-CZ" b="1" smtClean="0"/>
              <a:t>ca</a:t>
            </a:r>
            <a:r>
              <a:rPr lang="cs-CZ" smtClean="0"/>
              <a:t>, centar- </a:t>
            </a:r>
            <a:r>
              <a:rPr lang="cs-CZ" b="1" smtClean="0"/>
              <a:t>cent</a:t>
            </a:r>
            <a:r>
              <a:rPr lang="cs-CZ" b="1" u="sng" smtClean="0"/>
              <a:t>a</a:t>
            </a:r>
            <a:r>
              <a:rPr lang="cs-CZ" b="1" smtClean="0"/>
              <a:t>ra</a:t>
            </a:r>
          </a:p>
          <a:p>
            <a:endParaRPr lang="cs-CZ"/>
          </a:p>
          <a:p>
            <a:r>
              <a:rPr lang="cs-CZ" smtClean="0"/>
              <a:t>pokud před koncovkou stojí dvě souhlásky, rozdělují se vkladným „a“</a:t>
            </a:r>
          </a:p>
          <a:p>
            <a:r>
              <a:rPr lang="cs-CZ" smtClean="0"/>
              <a:t>kruška – </a:t>
            </a:r>
            <a:r>
              <a:rPr lang="cs-CZ" b="1" smtClean="0"/>
              <a:t>kruš</a:t>
            </a:r>
            <a:r>
              <a:rPr lang="cs-CZ" b="1" u="sng" smtClean="0"/>
              <a:t>a</a:t>
            </a:r>
            <a:r>
              <a:rPr lang="cs-CZ" b="1" smtClean="0"/>
              <a:t>ka</a:t>
            </a:r>
            <a:r>
              <a:rPr lang="cs-CZ" smtClean="0"/>
              <a:t>, sestra- </a:t>
            </a:r>
            <a:r>
              <a:rPr lang="cs-CZ" b="1" smtClean="0"/>
              <a:t>sest</a:t>
            </a:r>
            <a:r>
              <a:rPr lang="cs-CZ" b="1" u="sng" smtClean="0"/>
              <a:t>a</a:t>
            </a:r>
            <a:r>
              <a:rPr lang="cs-CZ" b="1" smtClean="0"/>
              <a:t>ra</a:t>
            </a:r>
            <a:r>
              <a:rPr lang="cs-CZ" smtClean="0"/>
              <a:t>, trešnja – </a:t>
            </a:r>
            <a:r>
              <a:rPr lang="cs-CZ" b="1" smtClean="0"/>
              <a:t>treš</a:t>
            </a:r>
            <a:r>
              <a:rPr lang="cs-CZ" b="1" u="sng" smtClean="0"/>
              <a:t>a</a:t>
            </a:r>
            <a:r>
              <a:rPr lang="cs-CZ" b="1" smtClean="0"/>
              <a:t>nja</a:t>
            </a:r>
            <a:r>
              <a:rPr lang="cs-CZ" smtClean="0"/>
              <a:t>, karta – </a:t>
            </a:r>
            <a:r>
              <a:rPr lang="cs-CZ" b="1" smtClean="0"/>
              <a:t>kar</a:t>
            </a:r>
            <a:r>
              <a:rPr lang="cs-CZ" b="1" u="sng" smtClean="0"/>
              <a:t>a</a:t>
            </a:r>
            <a:r>
              <a:rPr lang="cs-CZ" b="1" smtClean="0"/>
              <a:t>ta</a:t>
            </a:r>
          </a:p>
          <a:p>
            <a:r>
              <a:rPr lang="cs-CZ" b="1" smtClean="0"/>
              <a:t>VKLADNÉ A SE OBJEVUJE U SKUPIN: ba, ka, la, lja, ma, na, nja, ra, ta, va</a:t>
            </a:r>
          </a:p>
          <a:p>
            <a:endParaRPr lang="cs-CZ" b="1"/>
          </a:p>
          <a:p>
            <a:r>
              <a:rPr lang="cs-CZ" smtClean="0"/>
              <a:t>skupiny: </a:t>
            </a:r>
            <a:r>
              <a:rPr lang="cs-CZ" b="1" smtClean="0"/>
              <a:t>st, št, zd, žd, šć a šč</a:t>
            </a:r>
            <a:r>
              <a:rPr lang="cs-CZ" b="1"/>
              <a:t> </a:t>
            </a:r>
            <a:r>
              <a:rPr lang="cs-CZ" b="1" smtClean="0"/>
              <a:t>– MAJÍ POUZE –A (bez vkladného A)</a:t>
            </a:r>
          </a:p>
          <a:p>
            <a:endParaRPr lang="cs-CZ" b="1" smtClean="0"/>
          </a:p>
          <a:p>
            <a:r>
              <a:rPr lang="cs-CZ" b="1" smtClean="0"/>
              <a:t>skupiny, které se nerozdělují, můžou mít většinou –i nebo –a</a:t>
            </a:r>
          </a:p>
          <a:p>
            <a:r>
              <a:rPr lang="cs-CZ" smtClean="0"/>
              <a:t>skupiny: </a:t>
            </a:r>
            <a:r>
              <a:rPr lang="cs-CZ" b="1" smtClean="0"/>
              <a:t>rf, jg, jn, mf, ps, ht, rn</a:t>
            </a:r>
          </a:p>
          <a:p>
            <a:endParaRPr lang="cs-CZ" b="1"/>
          </a:p>
          <a:p>
            <a:r>
              <a:rPr lang="cs-CZ" smtClean="0"/>
              <a:t>koncovka –u je pouze u třech slov: ruka, noga, sluga / ruku, nogu, slugu</a:t>
            </a:r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285720" y="357166"/>
          <a:ext cx="8572560" cy="62865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43140"/>
                <a:gridCol w="2143140"/>
                <a:gridCol w="2143140"/>
                <a:gridCol w="2143140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GLAVNA SKUPINA</a:t>
                      </a:r>
                    </a:p>
                    <a:p>
                      <a:pPr algn="ctr"/>
                      <a:r>
                        <a:rPr lang="cs-CZ" smtClean="0"/>
                        <a:t>MUŠKOG RODA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A-SKUPINA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I-SKUPINA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SREDNJI ROD</a:t>
                      </a:r>
                      <a:endParaRPr lang="cs-CZ"/>
                    </a:p>
                  </a:txBody>
                  <a:tcPr anchor="ctr"/>
                </a:tc>
              </a:tr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-A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-A</a:t>
                      </a:r>
                    </a:p>
                    <a:p>
                      <a:pPr algn="ctr"/>
                      <a:r>
                        <a:rPr lang="cs-CZ" smtClean="0"/>
                        <a:t>-I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-I</a:t>
                      </a:r>
                    </a:p>
                    <a:p>
                      <a:pPr algn="ctr"/>
                      <a:r>
                        <a:rPr lang="cs-CZ" smtClean="0"/>
                        <a:t>-iju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-A</a:t>
                      </a:r>
                      <a:endParaRPr lang="cs-CZ"/>
                    </a:p>
                  </a:txBody>
                  <a:tcPr anchor="ctr"/>
                </a:tc>
              </a:tr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muškarac-a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knjig-a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uš-iju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mor-a</a:t>
                      </a:r>
                      <a:endParaRPr lang="cs-CZ"/>
                    </a:p>
                  </a:txBody>
                  <a:tcPr anchor="ctr"/>
                </a:tc>
              </a:tr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učitelj-a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žen-a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kost-i</a:t>
                      </a:r>
                    </a:p>
                    <a:p>
                      <a:pPr algn="ctr"/>
                      <a:r>
                        <a:rPr lang="cs-CZ" smtClean="0"/>
                        <a:t>kost-iju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sunc-a</a:t>
                      </a:r>
                    </a:p>
                    <a:p>
                      <a:pPr algn="ctr"/>
                      <a:r>
                        <a:rPr lang="cs-CZ" smtClean="0"/>
                        <a:t>sunac-a</a:t>
                      </a:r>
                      <a:endParaRPr lang="cs-CZ"/>
                    </a:p>
                  </a:txBody>
                  <a:tcPr anchor="ctr"/>
                </a:tc>
              </a:tr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vukov-a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mrkav-a</a:t>
                      </a:r>
                    </a:p>
                    <a:p>
                      <a:pPr algn="ctr"/>
                      <a:r>
                        <a:rPr lang="cs-CZ" smtClean="0"/>
                        <a:t>mrkv-i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oč-iju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lic-a</a:t>
                      </a:r>
                      <a:endParaRPr lang="cs-CZ"/>
                    </a:p>
                  </a:txBody>
                  <a:tcPr anchor="ctr"/>
                </a:tc>
              </a:tr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pas-a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knedl-a</a:t>
                      </a:r>
                    </a:p>
                    <a:p>
                      <a:pPr algn="ctr"/>
                      <a:r>
                        <a:rPr lang="cs-CZ" smtClean="0"/>
                        <a:t>knedl-i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prs-i</a:t>
                      </a:r>
                    </a:p>
                    <a:p>
                      <a:pPr algn="ctr"/>
                      <a:r>
                        <a:rPr lang="cs-CZ" smtClean="0"/>
                        <a:t>prs-iju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pisam-a</a:t>
                      </a:r>
                      <a:endParaRPr lang="cs-CZ"/>
                    </a:p>
                  </a:txBody>
                  <a:tcPr anchor="ctr"/>
                </a:tc>
              </a:tr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očev-a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majk-i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ljubav-i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ljet-a</a:t>
                      </a:r>
                      <a:endParaRPr lang="cs-CZ"/>
                    </a:p>
                  </a:txBody>
                  <a:tcPr anchor="ctr"/>
                </a:tc>
              </a:tr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konj-a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kocak-a</a:t>
                      </a:r>
                    </a:p>
                    <a:p>
                      <a:pPr algn="ctr"/>
                      <a:r>
                        <a:rPr lang="cs-CZ" smtClean="0"/>
                        <a:t>kock-i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noć-i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društav-a</a:t>
                      </a:r>
                      <a:endParaRPr lang="cs-CZ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28596" y="428604"/>
            <a:ext cx="842968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smtClean="0"/>
              <a:t>muški rod</a:t>
            </a:r>
          </a:p>
          <a:p>
            <a:r>
              <a:rPr lang="cs-CZ" sz="2400" smtClean="0"/>
              <a:t>život, prijatelj, kralj, vuk, grad, vic, dan, konj, putnik, bubreg, trbuh, prsten, kamen, vitez, Kinez, mačak, patak, mrav, stolar, okvir, trener, doktor, tanjur, pas, san, student, policajac, muškarac, zvuk, žabac, lažljivac, podatak, sudac, starac, metar, golub, šišmiš, građanin, Srbin</a:t>
            </a:r>
          </a:p>
          <a:p>
            <a:endParaRPr lang="cs-CZ" sz="2400"/>
          </a:p>
          <a:p>
            <a:r>
              <a:rPr lang="cs-CZ" sz="2400" smtClean="0"/>
              <a:t>srednji rod</a:t>
            </a:r>
          </a:p>
          <a:p>
            <a:r>
              <a:rPr lang="cs-CZ" sz="2400" smtClean="0"/>
              <a:t>srce, stablo, pismo, mjesto, herojstvo, gnijezdo, more, sunce, tijelo</a:t>
            </a:r>
          </a:p>
          <a:p>
            <a:endParaRPr lang="cs-CZ" sz="2400"/>
          </a:p>
          <a:p>
            <a:r>
              <a:rPr lang="cs-CZ" sz="2400" smtClean="0"/>
              <a:t>ženski rod</a:t>
            </a:r>
          </a:p>
          <a:p>
            <a:r>
              <a:rPr lang="cs-CZ" sz="2400" smtClean="0"/>
              <a:t>knjiga, jabuka, kuća, rijeka, ulica, kruška, bukva, trešnja, dogma, čistka, optužba, pošta, krasta, zvijezda, gošća, tajga, blagajna, uredba, vježba, kocka, mačka, točka, majka, djevojka, snimka, klopka, banka, greška, treska, patka, školjka, zemlja, pjesma, usna, sukjna, višnja, katedra, vatra, litra, karta, smokva, crkva, molitva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426</Words>
  <Application>Microsoft Office PowerPoint</Application>
  <PresentationFormat>Předvádění na obrazovce (4:3)</PresentationFormat>
  <Paragraphs>73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8. lekcija</vt:lpstr>
      <vt:lpstr>Snímek 2</vt:lpstr>
      <vt:lpstr>Snímek 3</vt:lpstr>
      <vt:lpstr>Snímek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Pavel</dc:creator>
  <cp:lastModifiedBy>Pavel</cp:lastModifiedBy>
  <cp:revision>11</cp:revision>
  <dcterms:created xsi:type="dcterms:W3CDTF">2012-11-15T09:55:12Z</dcterms:created>
  <dcterms:modified xsi:type="dcterms:W3CDTF">2012-11-15T12:01:34Z</dcterms:modified>
</cp:coreProperties>
</file>