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9" autoAdjust="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4810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7987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7239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746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0770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1954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8724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130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8056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2115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51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7A7E3-DC90-4254-9DE5-1F3DDA865E89}" type="datetimeFigureOut">
              <a:rPr lang="cs-CZ" smtClean="0"/>
              <a:t>25.10.2012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F0D6-38BF-4DE2-AC4C-48F11C1FFE3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6513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5. lekcija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Instrumental</a:t>
            </a:r>
          </a:p>
          <a:p>
            <a:r>
              <a:rPr lang="cs-CZ" smtClean="0"/>
              <a:t>Nominativ množine</a:t>
            </a:r>
          </a:p>
          <a:p>
            <a:r>
              <a:rPr lang="cs-CZ" smtClean="0"/>
              <a:t>Kod kuće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758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koupelnove-inspirace.info/wp-content/uploads/2011/05/koupeln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692696"/>
            <a:ext cx="8243428" cy="5112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123728" y="4725144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školjka</a:t>
            </a: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3347864" y="1412776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tuš-kabina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4733274" y="3573016"/>
            <a:ext cx="120687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umivaonik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2123728" y="4437112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WC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547664" y="3248980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ručnik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5336713" y="2204864"/>
            <a:ext cx="110749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ogledalo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1043608" y="1700808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pločice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138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Pročitajte razgovor gospodina Alena Bovića s gospođom Tinom Perić</a:t>
            </a:r>
          </a:p>
          <a:p>
            <a:endParaRPr lang="cs-CZ"/>
          </a:p>
          <a:p>
            <a:r>
              <a:rPr lang="cs-CZ"/>
              <a:t>A</a:t>
            </a:r>
            <a:r>
              <a:rPr lang="cs-CZ" smtClean="0"/>
              <a:t>: Bok, Tina, kako si?</a:t>
            </a:r>
          </a:p>
          <a:p>
            <a:r>
              <a:rPr lang="cs-CZ"/>
              <a:t>T</a:t>
            </a:r>
            <a:r>
              <a:rPr lang="cs-CZ" smtClean="0"/>
              <a:t>: Bok, Alene, dobro, a ti?</a:t>
            </a:r>
          </a:p>
          <a:p>
            <a:r>
              <a:rPr lang="cs-CZ"/>
              <a:t>A</a:t>
            </a:r>
            <a:r>
              <a:rPr lang="cs-CZ" smtClean="0"/>
              <a:t>: Nije loše, hvala. Kamo ideš?</a:t>
            </a:r>
          </a:p>
          <a:p>
            <a:r>
              <a:rPr lang="cs-CZ"/>
              <a:t>T</a:t>
            </a:r>
            <a:r>
              <a:rPr lang="cs-CZ" smtClean="0"/>
              <a:t>: Idem kupiti neke stvari za naš novi stan.</a:t>
            </a:r>
          </a:p>
          <a:p>
            <a:r>
              <a:rPr lang="cs-CZ"/>
              <a:t>A</a:t>
            </a:r>
            <a:r>
              <a:rPr lang="cs-CZ" smtClean="0"/>
              <a:t>: Seliš se, ha?</a:t>
            </a:r>
          </a:p>
          <a:p>
            <a:r>
              <a:rPr lang="cs-CZ"/>
              <a:t>T</a:t>
            </a:r>
            <a:r>
              <a:rPr lang="cs-CZ" smtClean="0"/>
              <a:t>: Tako je, moram kupiti nove stvari. Dosta ih mi fali.</a:t>
            </a:r>
          </a:p>
          <a:p>
            <a:r>
              <a:rPr lang="cs-CZ"/>
              <a:t>A</a:t>
            </a:r>
            <a:r>
              <a:rPr lang="cs-CZ" smtClean="0"/>
              <a:t>: Što ti fali?</a:t>
            </a:r>
          </a:p>
          <a:p>
            <a:r>
              <a:rPr lang="cs-CZ" smtClean="0"/>
              <a:t>T: Fale mi jastuci, stolci, zavjese, suđe, tanjuri, šalice i čaše.</a:t>
            </a:r>
          </a:p>
          <a:p>
            <a:r>
              <a:rPr lang="cs-CZ"/>
              <a:t>A</a:t>
            </a:r>
            <a:r>
              <a:rPr lang="cs-CZ" smtClean="0"/>
              <a:t>: To je dosta skupo.</a:t>
            </a:r>
          </a:p>
          <a:p>
            <a:r>
              <a:rPr lang="cs-CZ" smtClean="0"/>
              <a:t>T: Ma, nije. Kupujem u supermarketu, tamo je jeftino.</a:t>
            </a:r>
          </a:p>
          <a:p>
            <a:r>
              <a:rPr lang="cs-CZ" smtClean="0"/>
              <a:t>A: Dobro. Koliko imaš soba?</a:t>
            </a:r>
          </a:p>
          <a:p>
            <a:r>
              <a:rPr lang="cs-CZ" smtClean="0"/>
              <a:t>T: Imam tri sobe: kuhinju, dnevni boravak i spavaću sobu. Uz to imam kupaonicu s WC-om.</a:t>
            </a:r>
          </a:p>
          <a:p>
            <a:r>
              <a:rPr lang="cs-CZ" smtClean="0"/>
              <a:t>A: Zvuči super. Moram ići, žuri mi se na posao.</a:t>
            </a:r>
          </a:p>
          <a:p>
            <a:r>
              <a:rPr lang="cs-CZ" smtClean="0"/>
              <a:t>T: Što radiš?</a:t>
            </a:r>
          </a:p>
          <a:p>
            <a:r>
              <a:rPr lang="cs-CZ" smtClean="0"/>
              <a:t>A: Radim u uredu za zapošljavanje.</a:t>
            </a:r>
          </a:p>
          <a:p>
            <a:r>
              <a:rPr lang="cs-CZ" smtClean="0"/>
              <a:t>T: Haha, onda vidimo se uskoro.</a:t>
            </a:r>
          </a:p>
          <a:p>
            <a:r>
              <a:rPr lang="cs-CZ" smtClean="0"/>
              <a:t>A: Vidimo se! Čao!</a:t>
            </a:r>
          </a:p>
          <a:p>
            <a:r>
              <a:rPr lang="cs-CZ" smtClean="0"/>
              <a:t>T: Hajde, bok!</a:t>
            </a:r>
          </a:p>
        </p:txBody>
      </p:sp>
    </p:spTree>
    <p:extLst>
      <p:ext uri="{BB962C8B-B14F-4D97-AF65-F5344CB8AC3E}">
        <p14:creationId xmlns:p14="http://schemas.microsoft.com/office/powerpoint/2010/main" val="41304851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352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kraj...</a:t>
            </a:r>
            <a:endParaRPr lang="cs-CZ"/>
          </a:p>
          <a:p>
            <a:endParaRPr lang="cs-CZ" smtClean="0"/>
          </a:p>
          <a:p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791619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731620"/>
              </p:ext>
            </p:extLst>
          </p:nvPr>
        </p:nvGraphicFramePr>
        <p:xfrm>
          <a:off x="323530" y="332656"/>
          <a:ext cx="8424935" cy="63523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84987"/>
                <a:gridCol w="1684987"/>
                <a:gridCol w="1684987"/>
                <a:gridCol w="1684987"/>
                <a:gridCol w="1684987"/>
              </a:tblGrid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</a:t>
                      </a:r>
                      <a:r>
                        <a:rPr lang="cs-CZ" baseline="0" smtClean="0"/>
                        <a:t>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INSTRUMENTAL</a:t>
                      </a:r>
                    </a:p>
                    <a:p>
                      <a:pPr algn="ctr"/>
                      <a:r>
                        <a:rPr lang="cs-CZ" smtClean="0"/>
                        <a:t>(s kim? čim?)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-om</a:t>
                      </a:r>
                      <a:br>
                        <a:rPr lang="cs-CZ" b="1" smtClean="0"/>
                      </a:br>
                      <a:r>
                        <a:rPr lang="cs-CZ" b="1" smtClean="0"/>
                        <a:t>-em</a:t>
                      </a:r>
                      <a:r>
                        <a:rPr lang="cs-CZ" baseline="0" smtClean="0"/>
                        <a:t> </a:t>
                      </a:r>
                      <a:r>
                        <a:rPr lang="cs-CZ" sz="1100" baseline="0" smtClean="0"/>
                        <a:t>(po měkké samohlásce)</a:t>
                      </a:r>
                      <a:endParaRPr lang="cs-CZ" sz="11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-om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</a:p>
                    <a:p>
                      <a:pPr algn="ctr"/>
                      <a:r>
                        <a:rPr lang="cs-CZ" sz="1100" b="1" smtClean="0"/>
                        <a:t>-(j)u</a:t>
                      </a:r>
                      <a:r>
                        <a:rPr lang="cs-CZ" sz="1100" b="1" baseline="0" smtClean="0"/>
                        <a:t> – složitejší varianta</a:t>
                      </a:r>
                      <a:endParaRPr lang="cs-CZ" sz="1100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-m</a:t>
                      </a:r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ps-</a:t>
                      </a:r>
                      <a:r>
                        <a:rPr lang="cs-CZ" b="1" smtClean="0"/>
                        <a:t>om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žen-om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ljubav</a:t>
                      </a:r>
                      <a:r>
                        <a:rPr lang="cs-CZ" b="1" smtClean="0"/>
                        <a:t>-i</a:t>
                      </a:r>
                      <a:r>
                        <a:rPr lang="cs-CZ" smtClean="0"/>
                        <a:t/>
                      </a:r>
                      <a:br>
                        <a:rPr lang="cs-CZ" smtClean="0"/>
                      </a:br>
                      <a:r>
                        <a:rPr lang="cs-CZ" sz="1200" smtClean="0"/>
                        <a:t>ljubavlju</a:t>
                      </a:r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sunce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učitelj</a:t>
                      </a:r>
                      <a:r>
                        <a:rPr lang="cs-CZ" b="1" smtClean="0"/>
                        <a:t>-em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koleg-om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obitelj</a:t>
                      </a:r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more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muž-</a:t>
                      </a:r>
                      <a:r>
                        <a:rPr lang="cs-CZ" b="1" smtClean="0"/>
                        <a:t>em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ruk-om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stvar</a:t>
                      </a:r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znanje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muškarc-</a:t>
                      </a:r>
                      <a:r>
                        <a:rPr lang="cs-CZ" b="1" smtClean="0"/>
                        <a:t>em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kost</a:t>
                      </a:r>
                      <a:r>
                        <a:rPr lang="cs-CZ" b="1" smtClean="0"/>
                        <a:t>-i</a:t>
                      </a:r>
                      <a:r>
                        <a:rPr lang="cs-CZ" smtClean="0"/>
                        <a:t/>
                      </a:r>
                      <a:br>
                        <a:rPr lang="cs-CZ" smtClean="0"/>
                      </a:br>
                      <a:r>
                        <a:rPr lang="cs-CZ" sz="1200" smtClean="0"/>
                        <a:t>košću</a:t>
                      </a:r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ogledalo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z</a:t>
                      </a:r>
                      <a:r>
                        <a:rPr lang="cs-CZ" u="sng" smtClean="0"/>
                        <a:t>e</a:t>
                      </a:r>
                      <a:r>
                        <a:rPr lang="cs-CZ" smtClean="0"/>
                        <a:t>c-</a:t>
                      </a:r>
                      <a:r>
                        <a:rPr lang="cs-CZ" b="1" smtClean="0"/>
                        <a:t>om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učiteljic-om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noć</a:t>
                      </a:r>
                      <a:r>
                        <a:rPr lang="cs-CZ" b="1" smtClean="0"/>
                        <a:t>-i</a:t>
                      </a:r>
                    </a:p>
                    <a:p>
                      <a:pPr algn="ctr"/>
                      <a:r>
                        <a:rPr lang="cs-CZ" sz="1200" smtClean="0"/>
                        <a:t>noću</a:t>
                      </a:r>
                      <a:endParaRPr lang="cs-CZ" sz="12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dizalo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  <a:tr h="792088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Hrvat-</a:t>
                      </a:r>
                      <a:r>
                        <a:rPr lang="cs-CZ" b="1" smtClean="0"/>
                        <a:t>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žab-om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bol</a:t>
                      </a:r>
                      <a:r>
                        <a:rPr lang="cs-CZ" b="1" smtClean="0"/>
                        <a:t>-i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srce</a:t>
                      </a:r>
                      <a:r>
                        <a:rPr lang="cs-CZ" b="1" smtClean="0"/>
                        <a:t>-m</a:t>
                      </a:r>
                      <a:endParaRPr lang="cs-CZ" b="1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4067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42493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stavite imenice u instrumental</a:t>
            </a:r>
          </a:p>
          <a:p>
            <a:endParaRPr lang="cs-CZ"/>
          </a:p>
          <a:p>
            <a:r>
              <a:rPr lang="cs-CZ" smtClean="0"/>
              <a:t>stol, stolac, prozor, ploča, majka, sin, zec, konopac, lančić, tvrđava, dvorac, kuća, obitelj (i-sk.), ravnatelj, cimer, soba, stan, kupaonica, frend, gitara, lopta, kauč, auto, motor</a:t>
            </a:r>
          </a:p>
          <a:p>
            <a:endParaRPr lang="cs-CZ" smtClean="0"/>
          </a:p>
          <a:p>
            <a:endParaRPr lang="cs-CZ"/>
          </a:p>
          <a:p>
            <a:r>
              <a:rPr lang="cs-CZ" smtClean="0"/>
              <a:t>prijedlozi uz </a:t>
            </a:r>
            <a:r>
              <a:rPr lang="cs-CZ" b="1" smtClean="0"/>
              <a:t>DATIV</a:t>
            </a:r>
          </a:p>
          <a:p>
            <a:r>
              <a:rPr lang="cs-CZ" b="1" i="1" smtClean="0"/>
              <a:t>k, usprkos, unatoč, prema</a:t>
            </a:r>
            <a:r>
              <a:rPr lang="cs-CZ" smtClean="0"/>
              <a:t> </a:t>
            </a:r>
          </a:p>
          <a:p>
            <a:endParaRPr lang="cs-CZ"/>
          </a:p>
          <a:p>
            <a:r>
              <a:rPr lang="cs-CZ" smtClean="0"/>
              <a:t>Otac mora ići k (liječnik).</a:t>
            </a:r>
          </a:p>
          <a:p>
            <a:r>
              <a:rPr lang="cs-CZ" smtClean="0"/>
              <a:t>Predstava se odigrala usprkos (kiša).</a:t>
            </a:r>
          </a:p>
          <a:p>
            <a:r>
              <a:rPr lang="cs-CZ" smtClean="0"/>
              <a:t>Prema mojem (mišljenje) nisi dobar čovjek.</a:t>
            </a:r>
          </a:p>
          <a:p>
            <a:r>
              <a:rPr lang="cs-CZ" smtClean="0"/>
              <a:t>Autobus se kreće prema (zapad).</a:t>
            </a:r>
          </a:p>
          <a:p>
            <a:endParaRPr lang="cs-CZ"/>
          </a:p>
          <a:p>
            <a:r>
              <a:rPr lang="cs-CZ" smtClean="0"/>
              <a:t>prijedlozi uz </a:t>
            </a:r>
            <a:r>
              <a:rPr lang="cs-CZ" b="1" smtClean="0"/>
              <a:t>LOKATIV</a:t>
            </a:r>
          </a:p>
          <a:p>
            <a:r>
              <a:rPr lang="pl-PL" i="1" smtClean="0"/>
              <a:t>na</a:t>
            </a:r>
            <a:r>
              <a:rPr lang="pl-PL" smtClean="0"/>
              <a:t>, </a:t>
            </a:r>
            <a:r>
              <a:rPr lang="pl-PL" i="1" smtClean="0"/>
              <a:t>o</a:t>
            </a:r>
            <a:r>
              <a:rPr lang="pl-PL" smtClean="0"/>
              <a:t>, </a:t>
            </a:r>
            <a:r>
              <a:rPr lang="pl-PL" i="1" smtClean="0"/>
              <a:t>pri</a:t>
            </a:r>
            <a:r>
              <a:rPr lang="pl-PL" smtClean="0"/>
              <a:t>, </a:t>
            </a:r>
            <a:r>
              <a:rPr lang="pl-PL" b="1" i="1" u="sng" smtClean="0"/>
              <a:t>u (gdje?) X u (kamo?) - akuzativ</a:t>
            </a:r>
            <a:endParaRPr lang="pl-PL" b="1" u="sng"/>
          </a:p>
          <a:p>
            <a:endParaRPr lang="pl-PL" smtClean="0"/>
          </a:p>
          <a:p>
            <a:r>
              <a:rPr lang="pl-PL" smtClean="0"/>
              <a:t>Knjiga je na (ormarić).</a:t>
            </a:r>
          </a:p>
          <a:p>
            <a:r>
              <a:rPr lang="pl-PL" smtClean="0"/>
              <a:t>Majka priča o (Ivica).</a:t>
            </a:r>
          </a:p>
          <a:p>
            <a:r>
              <a:rPr lang="cs-CZ" smtClean="0"/>
              <a:t>Nemojte nas gnjaviti pri (govor).</a:t>
            </a:r>
          </a:p>
          <a:p>
            <a:r>
              <a:rPr lang="cs-CZ" smtClean="0"/>
              <a:t>Josip živi u (Zagreb), Dani u (Split), Marko u (Karlovac) te Ante u (Zadar).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953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467544" y="548680"/>
            <a:ext cx="82089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prijedlozi uz </a:t>
            </a:r>
            <a:r>
              <a:rPr lang="cs-CZ" b="1" smtClean="0"/>
              <a:t>INSTRUMENTAL</a:t>
            </a:r>
          </a:p>
          <a:p>
            <a:r>
              <a:rPr lang="pl-PL" b="1" i="1" smtClean="0"/>
              <a:t>s(a), pred, za, nad(a), pod(a), među</a:t>
            </a:r>
          </a:p>
          <a:p>
            <a:endParaRPr lang="pl-PL" b="1" i="1"/>
          </a:p>
          <a:p>
            <a:r>
              <a:rPr lang="pl-PL" smtClean="0"/>
              <a:t>Brat dolazi s (sestra).</a:t>
            </a:r>
          </a:p>
          <a:p>
            <a:r>
              <a:rPr lang="pl-PL" smtClean="0"/>
              <a:t>Rastavljamo se s (otac).</a:t>
            </a:r>
          </a:p>
          <a:p>
            <a:r>
              <a:rPr lang="pl-PL" smtClean="0"/>
              <a:t>Optuženik stoji pred (sudac).</a:t>
            </a:r>
          </a:p>
          <a:p>
            <a:r>
              <a:rPr lang="pl-PL" smtClean="0"/>
              <a:t>Grad se nalazi među (šuma, brdo i more).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332656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množina – množné číslo</a:t>
            </a:r>
          </a:p>
          <a:p>
            <a:endParaRPr lang="cs-CZ"/>
          </a:p>
          <a:p>
            <a:r>
              <a:rPr lang="cs-CZ" b="1" smtClean="0"/>
              <a:t>a-skupina: -e</a:t>
            </a:r>
          </a:p>
          <a:p>
            <a:r>
              <a:rPr lang="cs-CZ" smtClean="0"/>
              <a:t>žene, cure, noge, ruke, buhe, žabe, kolege...</a:t>
            </a:r>
          </a:p>
          <a:p>
            <a:endParaRPr lang="cs-CZ"/>
          </a:p>
          <a:p>
            <a:r>
              <a:rPr lang="cs-CZ" b="1" smtClean="0"/>
              <a:t>i-skupina: -i</a:t>
            </a:r>
          </a:p>
          <a:p>
            <a:r>
              <a:rPr lang="cs-CZ" smtClean="0"/>
              <a:t>kosti, stvari, ljubavi, obitelji, noći...</a:t>
            </a:r>
          </a:p>
          <a:p>
            <a:endParaRPr lang="cs-CZ"/>
          </a:p>
          <a:p>
            <a:r>
              <a:rPr lang="cs-CZ" b="1" smtClean="0"/>
              <a:t>srednji rod: -a</a:t>
            </a:r>
          </a:p>
          <a:p>
            <a:r>
              <a:rPr lang="cs-CZ" smtClean="0"/>
              <a:t>sunca, mora, srca, znanja, ogledala...</a:t>
            </a:r>
          </a:p>
          <a:p>
            <a:endParaRPr lang="cs-CZ"/>
          </a:p>
          <a:p>
            <a:r>
              <a:rPr lang="cs-CZ" b="1" smtClean="0"/>
              <a:t>glavna skupina muškoga roda</a:t>
            </a:r>
          </a:p>
          <a:p>
            <a:r>
              <a:rPr lang="cs-CZ" b="1" smtClean="0"/>
              <a:t>-i (</a:t>
            </a:r>
            <a:r>
              <a:rPr lang="cs-CZ" smtClean="0"/>
              <a:t>většina podstatných jmen mužského rodu)</a:t>
            </a:r>
          </a:p>
          <a:p>
            <a:r>
              <a:rPr lang="cs-CZ" b="1" smtClean="0"/>
              <a:t>k, g, h + i = c, z, s</a:t>
            </a:r>
          </a:p>
          <a:p>
            <a:r>
              <a:rPr lang="cs-CZ" smtClean="0"/>
              <a:t>pisci, policajci, muškarci, vojni</a:t>
            </a:r>
            <a:r>
              <a:rPr lang="cs-CZ" u="sng" smtClean="0"/>
              <a:t>c</a:t>
            </a:r>
            <a:r>
              <a:rPr lang="cs-CZ" smtClean="0"/>
              <a:t>i, psi</a:t>
            </a:r>
          </a:p>
          <a:p>
            <a:endParaRPr lang="cs-CZ"/>
          </a:p>
          <a:p>
            <a:r>
              <a:rPr lang="cs-CZ" smtClean="0"/>
              <a:t>-</a:t>
            </a:r>
            <a:r>
              <a:rPr lang="cs-CZ" b="1" smtClean="0"/>
              <a:t>ovi / -evi (po měkkých souhl.)</a:t>
            </a:r>
          </a:p>
          <a:p>
            <a:r>
              <a:rPr lang="cs-CZ" smtClean="0"/>
              <a:t>většina jednoslabičných podstatných jmen mužského rodu</a:t>
            </a:r>
          </a:p>
          <a:p>
            <a:r>
              <a:rPr lang="cs-CZ" smtClean="0"/>
              <a:t>vukovi, lavovi, tigrovi, vragovi, bogovi, muževi</a:t>
            </a:r>
          </a:p>
          <a:p>
            <a:endParaRPr lang="cs-CZ"/>
          </a:p>
          <a:p>
            <a:r>
              <a:rPr lang="cs-CZ" smtClean="0"/>
              <a:t>také víceslabičná</a:t>
            </a:r>
          </a:p>
          <a:p>
            <a:r>
              <a:rPr lang="cs-CZ" smtClean="0"/>
              <a:t>poslovi, orlovi, galebovi, golubovi, sokolovi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196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7832985"/>
              </p:ext>
            </p:extLst>
          </p:nvPr>
        </p:nvGraphicFramePr>
        <p:xfrm>
          <a:off x="179510" y="116632"/>
          <a:ext cx="8784980" cy="662473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6996"/>
                <a:gridCol w="1756996"/>
                <a:gridCol w="1756996"/>
                <a:gridCol w="1756996"/>
                <a:gridCol w="1756996"/>
              </a:tblGrid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glavna skupina muškog roda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a-skupina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i-skupina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srednji rod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NOMINATIV</a:t>
                      </a:r>
                    </a:p>
                    <a:p>
                      <a:pPr algn="ctr"/>
                      <a:r>
                        <a:rPr lang="cs-CZ" smtClean="0"/>
                        <a:t>množine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-i</a:t>
                      </a:r>
                    </a:p>
                    <a:p>
                      <a:pPr algn="ctr"/>
                      <a:r>
                        <a:rPr lang="cs-CZ" b="1" smtClean="0"/>
                        <a:t>-ovi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smtClean="0"/>
                        <a:t>-e</a:t>
                      </a:r>
                      <a:endParaRPr lang="cs-CZ" b="1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</a:t>
                      </a:r>
                      <a:r>
                        <a:rPr lang="cs-CZ" b="1" smtClean="0"/>
                        <a:t>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-</a:t>
                      </a:r>
                      <a:r>
                        <a:rPr lang="cs-CZ" b="1" smtClean="0"/>
                        <a:t>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policajci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žene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ljubavi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mora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dječaci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cure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obitelji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sunca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zečevi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majke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noći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ljeta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noževi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bake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stvari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proljeća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studenti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jagode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boli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jutra</a:t>
                      </a:r>
                      <a:endParaRPr lang="cs-CZ"/>
                    </a:p>
                  </a:txBody>
                  <a:tcPr anchor="ctr"/>
                </a:tc>
              </a:tr>
              <a:tr h="828092">
                <a:tc>
                  <a:txBody>
                    <a:bodyPr/>
                    <a:lstStyle/>
                    <a:p>
                      <a:pPr algn="ctr"/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učenici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ruke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bojazni</a:t>
                      </a:r>
                      <a:endParaRPr lang="cs-CZ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mtClean="0"/>
                        <a:t>računala</a:t>
                      </a:r>
                      <a:endParaRPr lang="cs-CZ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55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476672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vježbajte nominativ množine</a:t>
            </a:r>
          </a:p>
          <a:p>
            <a:endParaRPr lang="cs-CZ"/>
          </a:p>
          <a:p>
            <a:r>
              <a:rPr lang="cs-CZ" smtClean="0"/>
              <a:t>krava, konj, mačka, mačak, pas, psina, zec, ovca, ovan, kuja, svinja, patka, patak, guska, gusak, hrčak, golub, sokol, galeb, ptica, govedo, muha, buha, mrav, kukac, pauk, tigar, lav, vuk, leptir, lisica, miš, bubamara, bubašvaba, morski pas, nilski konj, riba, školjka, škamp, puž, hobotnica, slon, vol, nosorog, magarac, vrag, zmaj, kokoš (i-sk), komarac, zmija, poskok</a:t>
            </a:r>
          </a:p>
          <a:p>
            <a:endParaRPr lang="cs-CZ"/>
          </a:p>
          <a:p>
            <a:endParaRPr lang="cs-CZ" smtClean="0"/>
          </a:p>
          <a:p>
            <a:r>
              <a:rPr lang="cs-CZ" smtClean="0"/>
              <a:t>Jan i Petr su ____________.</a:t>
            </a:r>
          </a:p>
          <a:p>
            <a:r>
              <a:rPr lang="cs-CZ" smtClean="0"/>
              <a:t>Petra i Jana su __________.</a:t>
            </a:r>
          </a:p>
          <a:p>
            <a:r>
              <a:rPr lang="cs-CZ" smtClean="0"/>
              <a:t>Ronaldo i Petr Čech su _________.</a:t>
            </a:r>
          </a:p>
          <a:p>
            <a:r>
              <a:rPr lang="cs-CZ" smtClean="0"/>
              <a:t>Plato i Sokrat su ________.</a:t>
            </a:r>
          </a:p>
          <a:p>
            <a:r>
              <a:rPr lang="cs-CZ" smtClean="0"/>
              <a:t>Jágr i Straka su _________.</a:t>
            </a:r>
          </a:p>
          <a:p>
            <a:r>
              <a:rPr lang="cs-CZ" smtClean="0"/>
              <a:t>Paroubek i Topolánek su ___________.</a:t>
            </a:r>
          </a:p>
          <a:p>
            <a:r>
              <a:rPr lang="cs-CZ" smtClean="0"/>
              <a:t>Lenjin i Staljin su ___________.</a:t>
            </a:r>
          </a:p>
          <a:p>
            <a:r>
              <a:rPr lang="cs-CZ" smtClean="0"/>
              <a:t>Batman i Robin su ________. (heroj)</a:t>
            </a:r>
          </a:p>
          <a:p>
            <a:r>
              <a:rPr lang="cs-CZ" smtClean="0"/>
              <a:t> 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467544" y="5589240"/>
            <a:ext cx="8208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pločice, stvari, snovi, gmazovi, satovi, stričevi, očevi, suci, momci, vojnici, majke, djedovi, bake, majice, suknje, piva, mora, nade, košulje, kravate, trbusi, gušterice, šarani, bakalari, pastrve, odresci, biolozi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020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Datoteka:JvM haeufigstesWohnzimm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6758"/>
            <a:ext cx="7620000" cy="5695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3491880" y="251356"/>
            <a:ext cx="30963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mtClean="0"/>
              <a:t>dnevna soba, dnevni boravak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1475656" y="3861048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ormar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2771800" y="2492896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regal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6516216" y="2348880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slika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6012160" y="3861048"/>
            <a:ext cx="72008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kauč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3275856" y="5157192"/>
            <a:ext cx="93610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fotelja</a:t>
            </a:r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2771800" y="3861048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televizor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98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atoteka:Modern kitchen gnangarr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626" y="832390"/>
            <a:ext cx="7620000" cy="497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5292080" y="3284984"/>
            <a:ext cx="86409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frižider</a:t>
            </a:r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6992497" y="2492896"/>
            <a:ext cx="1224136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mikrovalna pećnica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992497" y="3654316"/>
            <a:ext cx="122413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pećnica</a:t>
            </a:r>
            <a:endParaRPr lang="cs-CZ"/>
          </a:p>
        </p:txBody>
      </p:sp>
      <p:sp>
        <p:nvSpPr>
          <p:cNvPr id="5" name="TextovéPole 4"/>
          <p:cNvSpPr txBox="1"/>
          <p:nvPr/>
        </p:nvSpPr>
        <p:spPr>
          <a:xfrm>
            <a:off x="3563888" y="3838982"/>
            <a:ext cx="115212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/>
              <a:t>š</a:t>
            </a:r>
            <a:r>
              <a:rPr lang="cs-CZ" smtClean="0"/>
              <a:t>tednjak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827584" y="2420888"/>
            <a:ext cx="108012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telefon</a:t>
            </a:r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755576" y="4097125"/>
            <a:ext cx="165618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aparat za kavu</a:t>
            </a:r>
            <a:endParaRPr lang="cs-CZ"/>
          </a:p>
        </p:txBody>
      </p:sp>
      <p:sp>
        <p:nvSpPr>
          <p:cNvPr id="8" name="TextovéPole 7"/>
          <p:cNvSpPr txBox="1"/>
          <p:nvPr/>
        </p:nvSpPr>
        <p:spPr>
          <a:xfrm>
            <a:off x="2051720" y="3573016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sudoper</a:t>
            </a:r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2555776" y="4869160"/>
            <a:ext cx="136815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perilica suđa</a:t>
            </a:r>
            <a:endParaRPr lang="cs-CZ"/>
          </a:p>
        </p:txBody>
      </p:sp>
      <p:sp>
        <p:nvSpPr>
          <p:cNvPr id="10" name="TextovéPole 9"/>
          <p:cNvSpPr txBox="1"/>
          <p:nvPr/>
        </p:nvSpPr>
        <p:spPr>
          <a:xfrm>
            <a:off x="5148064" y="2924944"/>
            <a:ext cx="1008112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mtClean="0"/>
              <a:t>hladnjak</a:t>
            </a:r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212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860</Words>
  <Application>Microsoft Office PowerPoint</Application>
  <PresentationFormat>Předvádění na obrazovce (4:3)</PresentationFormat>
  <Paragraphs>183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5. lekcija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Pavel Pilch</dc:creator>
  <cp:lastModifiedBy>Pavel Pilch</cp:lastModifiedBy>
  <cp:revision>15</cp:revision>
  <dcterms:created xsi:type="dcterms:W3CDTF">2012-10-25T09:04:56Z</dcterms:created>
  <dcterms:modified xsi:type="dcterms:W3CDTF">2012-10-25T11:36:21Z</dcterms:modified>
</cp:coreProperties>
</file>