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5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100139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384FF-F3F3-4899-9494-0F6FB17FD7D4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56626"/>
            <a:ext cx="5486400" cy="4506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DF01-40A5-4B6F-9462-FB9182296B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DF01-40A5-4B6F-9462-FB9182296B6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E39F2A-C670-48D3-A502-4149B1346743}" type="datetimeFigureOut">
              <a:rPr lang="cs-CZ" smtClean="0"/>
              <a:pPr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A8202D-F99A-43B4-AFF4-A5F40A65B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ianty.cz/cdr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ert-hofsted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ert-hofsted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Sociokulturní dovednosti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Pavlína Vališová						</a:t>
            </a:r>
            <a:r>
              <a:rPr lang="cs-CZ" smtClean="0"/>
              <a:t>16</a:t>
            </a:r>
            <a:r>
              <a:rPr lang="cs-CZ" smtClean="0"/>
              <a:t>.11.2012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Pozdravy a představování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pozdravy a představování</a:t>
            </a:r>
          </a:p>
          <a:p>
            <a:r>
              <a:rPr lang="cs-CZ" smtClean="0"/>
              <a:t>podání ruky, objímání, líbání</a:t>
            </a:r>
          </a:p>
          <a:p>
            <a:r>
              <a:rPr lang="cs-CZ" smtClean="0"/>
              <a:t>oslovení a tituly</a:t>
            </a:r>
          </a:p>
          <a:p>
            <a:r>
              <a:rPr lang="cs-CZ" smtClean="0"/>
              <a:t>tykání X vykání</a:t>
            </a:r>
          </a:p>
          <a:p>
            <a:r>
              <a:rPr lang="cs-CZ" smtClean="0"/>
              <a:t>otázka: Jak se máš/máte? a odpověď  (není formální!)</a:t>
            </a:r>
          </a:p>
          <a:p>
            <a:r>
              <a:rPr lang="cs-CZ" smtClean="0"/>
              <a:t>poděkování </a:t>
            </a:r>
          </a:p>
          <a:p>
            <a:r>
              <a:rPr lang="cs-CZ" smtClean="0"/>
              <a:t>omluva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Neverbální komunikace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cs-CZ" smtClean="0"/>
              <a:t>postoj</a:t>
            </a:r>
          </a:p>
          <a:p>
            <a:r>
              <a:rPr lang="cs-CZ" smtClean="0"/>
              <a:t>vzdálenost při komunikaci</a:t>
            </a:r>
          </a:p>
          <a:p>
            <a:r>
              <a:rPr lang="cs-CZ" smtClean="0"/>
              <a:t>pohyby očí – oční kontakt X dívání se stranou, do země, „oči v sloup“</a:t>
            </a:r>
          </a:p>
          <a:p>
            <a:r>
              <a:rPr lang="cs-CZ" smtClean="0"/>
              <a:t>pohyby rukou – gestikulace</a:t>
            </a:r>
          </a:p>
          <a:p>
            <a:r>
              <a:rPr lang="cs-CZ" smtClean="0"/>
              <a:t>nohou – při sezení</a:t>
            </a:r>
          </a:p>
          <a:p>
            <a:r>
              <a:rPr lang="cs-CZ" smtClean="0"/>
              <a:t>vhodná a nevhodná gesta</a:t>
            </a:r>
          </a:p>
          <a:p>
            <a:r>
              <a:rPr lang="cs-CZ" smtClean="0"/>
              <a:t>chování na veřejnosti</a:t>
            </a:r>
          </a:p>
          <a:p>
            <a:r>
              <a:rPr lang="cs-CZ" smtClean="0"/>
              <a:t>formální X neformální oblečení</a:t>
            </a:r>
          </a:p>
          <a:p>
            <a:r>
              <a:rPr lang="cs-CZ" smtClean="0"/>
              <a:t>smích, smrkání, kašlání apod.</a:t>
            </a:r>
          </a:p>
          <a:p>
            <a:r>
              <a:rPr lang="cs-CZ" smtClean="0"/>
              <a:t>otevírání dveří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Telefonování a dopisování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pravidla telefonování – začátek a ukončení hovoru</a:t>
            </a:r>
          </a:p>
          <a:p>
            <a:r>
              <a:rPr lang="cs-CZ" smtClean="0"/>
              <a:t>formální X neformální hovor</a:t>
            </a:r>
          </a:p>
          <a:p>
            <a:r>
              <a:rPr lang="cs-CZ" smtClean="0"/>
              <a:t>telefonování v základních krizových situacích</a:t>
            </a:r>
          </a:p>
          <a:p>
            <a:endParaRPr lang="cs-CZ" smtClean="0"/>
          </a:p>
          <a:p>
            <a:r>
              <a:rPr lang="cs-CZ" smtClean="0"/>
              <a:t>pravidla psané komunikace – začátek a ukončení dopisu/emailu</a:t>
            </a:r>
          </a:p>
          <a:p>
            <a:r>
              <a:rPr lang="cs-CZ" smtClean="0"/>
              <a:t>soukromá X úřední korespondence</a:t>
            </a:r>
          </a:p>
          <a:p>
            <a:r>
              <a:rPr lang="cs-CZ" smtClean="0"/>
              <a:t>pohlednice a přání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Vnímání času a denní režim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české vnímání času: ráno, dopoledne, poledne, odpoledne, večer, noc</a:t>
            </a:r>
          </a:p>
          <a:p>
            <a:r>
              <a:rPr lang="cs-CZ" smtClean="0"/>
              <a:t>české hodiny</a:t>
            </a:r>
          </a:p>
          <a:p>
            <a:r>
              <a:rPr lang="cs-CZ" smtClean="0"/>
              <a:t>kalendář a státní svátky, prázdniny</a:t>
            </a:r>
          </a:p>
          <a:p>
            <a:r>
              <a:rPr lang="cs-CZ" smtClean="0"/>
              <a:t>pracovní doba v ČR</a:t>
            </a:r>
          </a:p>
          <a:p>
            <a:r>
              <a:rPr lang="cs-CZ" smtClean="0"/>
              <a:t>úřední hodiny úřadů a otevírací doba obchodů</a:t>
            </a:r>
          </a:p>
          <a:p>
            <a:r>
              <a:rPr lang="cs-CZ" smtClean="0"/>
              <a:t>denní režim Čechů, víkend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Rodina a návštěva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lnSpcReduction="10000"/>
          </a:bodyPr>
          <a:lstStyle/>
          <a:p>
            <a:r>
              <a:rPr lang="cs-CZ" smtClean="0"/>
              <a:t>typy rodiny: malá X velká rodina, neúplná, registrované partnerství</a:t>
            </a:r>
          </a:p>
          <a:p>
            <a:r>
              <a:rPr lang="cs-CZ" smtClean="0"/>
              <a:t>význam rodiny pro společnost</a:t>
            </a:r>
          </a:p>
          <a:p>
            <a:r>
              <a:rPr lang="cs-CZ" smtClean="0"/>
              <a:t>rozdělení rolí v rodině</a:t>
            </a:r>
          </a:p>
          <a:p>
            <a:r>
              <a:rPr lang="cs-CZ" smtClean="0"/>
              <a:t>očekávaná X neočekávaná návštěva</a:t>
            </a:r>
          </a:p>
          <a:p>
            <a:r>
              <a:rPr lang="cs-CZ" smtClean="0"/>
              <a:t>příchod na návštěvu: Kdy? Kam? (číslo patra)</a:t>
            </a:r>
          </a:p>
          <a:p>
            <a:r>
              <a:rPr lang="cs-CZ" smtClean="0"/>
              <a:t>délka návštěvy a přespání</a:t>
            </a:r>
          </a:p>
          <a:p>
            <a:r>
              <a:rPr lang="cs-CZ" smtClean="0"/>
              <a:t>dárek</a:t>
            </a:r>
          </a:p>
          <a:p>
            <a:r>
              <a:rPr lang="cs-CZ" smtClean="0"/>
              <a:t>zouvání a význam věty „Nezouvejte se!“</a:t>
            </a:r>
          </a:p>
          <a:p>
            <a:r>
              <a:rPr lang="cs-CZ" smtClean="0"/>
              <a:t>jak se zeptat na toaletu</a:t>
            </a:r>
          </a:p>
          <a:p>
            <a:r>
              <a:rPr lang="cs-CZ" smtClean="0"/>
              <a:t>tabuizovaná témata při konverzaci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Restaurace a stolování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5214950"/>
          </a:xfrm>
        </p:spPr>
        <p:txBody>
          <a:bodyPr>
            <a:normAutofit lnSpcReduction="10000"/>
          </a:bodyPr>
          <a:lstStyle/>
          <a:p>
            <a:r>
              <a:rPr lang="cs-CZ" smtClean="0"/>
              <a:t>česká tradiční kuchyně – jídlo a pití</a:t>
            </a:r>
          </a:p>
          <a:p>
            <a:r>
              <a:rPr lang="cs-CZ" smtClean="0"/>
              <a:t>pití alkoholu</a:t>
            </a:r>
          </a:p>
          <a:p>
            <a:r>
              <a:rPr lang="cs-CZ" smtClean="0"/>
              <a:t>muž vstupuje do restaurace první</a:t>
            </a:r>
          </a:p>
          <a:p>
            <a:r>
              <a:rPr lang="cs-CZ" smtClean="0"/>
              <a:t>objednání v restauraci</a:t>
            </a:r>
          </a:p>
          <a:p>
            <a:r>
              <a:rPr lang="cs-CZ" smtClean="0"/>
              <a:t>oslovení číšníka a žádost o zaplacení</a:t>
            </a:r>
          </a:p>
          <a:p>
            <a:r>
              <a:rPr lang="cs-CZ" smtClean="0"/>
              <a:t>spropitné</a:t>
            </a:r>
          </a:p>
          <a:p>
            <a:r>
              <a:rPr lang="cs-CZ" smtClean="0"/>
              <a:t>stravování: snídaně, oběd, večeře</a:t>
            </a:r>
          </a:p>
          <a:p>
            <a:r>
              <a:rPr lang="cs-CZ" smtClean="0"/>
              <a:t>pravidla stolování: příbor, ubrousek, ruce, párátko</a:t>
            </a:r>
          </a:p>
          <a:p>
            <a:r>
              <a:rPr lang="cs-CZ" smtClean="0"/>
              <a:t>přípitek: „Na zdraví!“, ne do kříže</a:t>
            </a:r>
          </a:p>
          <a:p>
            <a:r>
              <a:rPr lang="cs-CZ" smtClean="0"/>
              <a:t>odchod z restaurace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70000" lnSpcReduction="20000"/>
          </a:bodyPr>
          <a:lstStyle/>
          <a:p>
            <a:r>
              <a:rPr lang="cs-CZ" smtClean="0"/>
              <a:t>Čemusová, Jana a Barbora Štindlová (2004). </a:t>
            </a:r>
            <a:r>
              <a:rPr lang="cs-CZ" i="1" smtClean="0"/>
              <a:t>Sborník asociace učitelů jako cizího jazyka (AUCČJ) 2003-2004</a:t>
            </a:r>
            <a:r>
              <a:rPr lang="cs-CZ" smtClean="0"/>
              <a:t>. Praha: Akropolis.</a:t>
            </a:r>
          </a:p>
          <a:p>
            <a:r>
              <a:rPr lang="cs-CZ" smtClean="0"/>
              <a:t>Čemusová, Jana a Barbora Štindlová (2006). </a:t>
            </a:r>
            <a:r>
              <a:rPr lang="cs-CZ" i="1" smtClean="0"/>
              <a:t>Sborník asociace učitelů jako cizího jazyka (AUCČJ) 2005-2006</a:t>
            </a:r>
            <a:r>
              <a:rPr lang="cs-CZ" smtClean="0"/>
              <a:t>. Praha: Akropolis.</a:t>
            </a:r>
          </a:p>
          <a:p>
            <a:r>
              <a:rPr lang="cs-CZ" smtClean="0"/>
              <a:t>Bischofová, Jana a Milan Hrdlička (2007) Sociokulturní minimum pro azylanty a osoby požívající doplňkové ochrany. Brno: SOZE.</a:t>
            </a:r>
          </a:p>
          <a:p>
            <a:r>
              <a:rPr lang="cs-CZ" smtClean="0"/>
              <a:t>Bischofová, Jana a Milan Hrdlička (2007) Sociokulturní minimum pro azylanty a osoby požívající doplňkové ochrany. Metodika. Brno: SOZE.</a:t>
            </a:r>
          </a:p>
          <a:p>
            <a:r>
              <a:rPr lang="cs-CZ" smtClean="0"/>
              <a:t>Hrdlička, Milan a Markéta Slezáková (2007). </a:t>
            </a:r>
            <a:r>
              <a:rPr lang="cs-CZ" i="1" smtClean="0"/>
              <a:t>Nízkoprahové kurzy češtiny pro cizince: Příručka</a:t>
            </a:r>
            <a:r>
              <a:rPr lang="cs-CZ" smtClean="0"/>
              <a:t>. Praha: AUCČJ, CIC, Člověk v tísni</a:t>
            </a:r>
            <a:r>
              <a:rPr lang="cs-CZ" smtClean="0"/>
              <a:t>.</a:t>
            </a:r>
          </a:p>
          <a:p>
            <a:r>
              <a:rPr lang="cs-CZ" smtClean="0"/>
              <a:t>Interkulturní komunikace I, II</a:t>
            </a:r>
            <a:r>
              <a:rPr lang="cs-CZ" smtClean="0"/>
              <a:t>. </a:t>
            </a:r>
            <a:r>
              <a:rPr lang="cs-CZ" smtClean="0"/>
              <a:t>Příručka nejen pro středoškolské pedagory. Člověk </a:t>
            </a:r>
            <a:r>
              <a:rPr lang="cs-CZ" smtClean="0"/>
              <a:t>v tísni (Varianty), 2005. Dostupné z WWW</a:t>
            </a:r>
            <a:r>
              <a:rPr lang="cs-CZ" smtClean="0"/>
              <a:t>: </a:t>
            </a:r>
            <a:r>
              <a:rPr lang="cs-CZ" smtClean="0">
                <a:hlinkClick r:id="rId3"/>
              </a:rPr>
              <a:t>http</a:t>
            </a:r>
            <a:r>
              <a:rPr lang="cs-CZ" smtClean="0">
                <a:hlinkClick r:id="rId3"/>
              </a:rPr>
              <a:t>://</a:t>
            </a:r>
            <a:r>
              <a:rPr lang="cs-CZ" smtClean="0">
                <a:hlinkClick r:id="rId3"/>
              </a:rPr>
              <a:t>www.varianty.cz/cdrom</a:t>
            </a:r>
            <a:r>
              <a:rPr lang="cs-CZ" smtClean="0">
                <a:hlinkClick r:id="rId3"/>
              </a:rPr>
              <a:t>/</a:t>
            </a:r>
            <a:endParaRPr lang="cs-CZ" smtClean="0"/>
          </a:p>
          <a:p>
            <a:r>
              <a:rPr lang="cs-CZ" smtClean="0"/>
              <a:t>Průcha, Jan. Multikulturní výchova. Příručka (nejen) pro učitele. Praha: Triton, 2011.</a:t>
            </a:r>
          </a:p>
          <a:p>
            <a:r>
              <a:rPr lang="cs-CZ" smtClean="0"/>
              <a:t>Hofstede, Geert. Hofstede´s Dimensions for National Culture. Dostupné </a:t>
            </a:r>
            <a:r>
              <a:rPr lang="cs-CZ" smtClean="0"/>
              <a:t>z </a:t>
            </a:r>
            <a:r>
              <a:rPr lang="cs-CZ" smtClean="0"/>
              <a:t>WWW: </a:t>
            </a:r>
            <a:r>
              <a:rPr lang="cs-CZ" smtClean="0">
                <a:hlinkClick r:id="rId4"/>
              </a:rPr>
              <a:t>http://www.geert-hofstede.com</a:t>
            </a:r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Interkulturní komunikace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„Každou hodinu japonštiny jsem se na něco ptala. Byla jsem jediná, takže učitel musel neustále odpovídat na moje dotazy. Až se jednou naštval a začal křičet, že to se přece nedělá a ať už se neptám a jenom poslouchám.“</a:t>
            </a:r>
          </a:p>
          <a:p>
            <a:endParaRPr lang="cs-CZ" smtClean="0"/>
          </a:p>
          <a:p>
            <a:pPr>
              <a:buNone/>
            </a:pPr>
            <a:r>
              <a:rPr lang="cs-CZ" smtClean="0"/>
              <a:t>Volná citace dle knihy </a:t>
            </a:r>
            <a:r>
              <a:rPr lang="cs-CZ" b="1" smtClean="0"/>
              <a:t>Amélie Northomb: Ani Adam, ani Eva</a:t>
            </a:r>
            <a:r>
              <a:rPr lang="cs-CZ" smtClean="0"/>
              <a:t> (o Belgičance žijící v Japonsku)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Heterogenní skupina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mtClean="0"/>
              <a:t>při výuce v multikulturní třídě (</a:t>
            </a:r>
            <a:r>
              <a:rPr lang="cs-CZ" b="1" smtClean="0"/>
              <a:t>heterogenní skupina</a:t>
            </a:r>
            <a:r>
              <a:rPr lang="cs-CZ" smtClean="0"/>
              <a:t>), se vyskytuje nejen diverzita jazyková, ale i kulturní - žáci pochází z různých sociokultuních prostředí</a:t>
            </a:r>
          </a:p>
          <a:p>
            <a:pPr lvl="0"/>
            <a:r>
              <a:rPr lang="cs-CZ" smtClean="0"/>
              <a:t>důležitá je </a:t>
            </a:r>
            <a:r>
              <a:rPr lang="cs-CZ" b="1" smtClean="0"/>
              <a:t>tzv. interkulturní citlivost</a:t>
            </a:r>
            <a:r>
              <a:rPr lang="cs-CZ" smtClean="0"/>
              <a:t> </a:t>
            </a:r>
          </a:p>
          <a:p>
            <a:pPr lvl="0"/>
            <a:r>
              <a:rPr lang="cs-CZ" smtClean="0"/>
              <a:t>neznamená to ale, že bychom měli znát zvyky a chování lidí různého původu, ale </a:t>
            </a:r>
            <a:r>
              <a:rPr lang="cs-CZ" b="1" i="1" smtClean="0"/>
              <a:t>všeobecné povědomí o tom, že veškeré naše chování je hluboce a často nevědomky kulturně podmíněno </a:t>
            </a:r>
            <a:endParaRPr lang="cs-CZ" b="1" smtClean="0"/>
          </a:p>
          <a:p>
            <a:r>
              <a:rPr lang="cs-CZ" smtClean="0"/>
              <a:t>reakce lidí z jiného prostředí, které na první podhled můžou vypadat jako nespolupracující, nepřátelské nebo dokonce neslušné,  jsou dány pouze odlišnou výchovou a kulturním zázemím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Interkulturní rozdíly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92500" lnSpcReduction="20000"/>
          </a:bodyPr>
          <a:lstStyle/>
          <a:p>
            <a:r>
              <a:rPr lang="cs-CZ" b="1" smtClean="0"/>
              <a:t>Nizozemský antropolog Geert Hofstede </a:t>
            </a:r>
            <a:r>
              <a:rPr lang="cs-CZ" smtClean="0">
                <a:hlinkClick r:id="rId3"/>
              </a:rPr>
              <a:t>http://www.geert-hofstede.com</a:t>
            </a:r>
            <a:endParaRPr lang="cs-CZ" smtClean="0"/>
          </a:p>
          <a:p>
            <a:pPr lvl="0"/>
            <a:r>
              <a:rPr lang="cs-CZ" smtClean="0"/>
              <a:t>charakterizoval veškeré interkulturní rozdíly na základě celosvětového výzkumu (</a:t>
            </a:r>
            <a:r>
              <a:rPr lang="cs-CZ" b="1" i="1" smtClean="0"/>
              <a:t>Culture's Consequences, 1980)</a:t>
            </a:r>
            <a:endParaRPr lang="cs-CZ" smtClean="0"/>
          </a:p>
          <a:p>
            <a:pPr lvl="0"/>
            <a:r>
              <a:rPr lang="cs-CZ" smtClean="0"/>
              <a:t>pět univerzálních kulturních dimenzí, kterými lze charakterizovat národní, regionální, komunitní, organizační či třídní kultury</a:t>
            </a:r>
          </a:p>
          <a:p>
            <a:pPr lvl="0"/>
            <a:r>
              <a:rPr lang="cs-CZ" smtClean="0"/>
              <a:t>jeho klasifikaci můžeme použít jako i pro charakteristiku skupiny ve střídě</a:t>
            </a:r>
          </a:p>
          <a:p>
            <a:pPr lvl="0"/>
            <a:r>
              <a:rPr lang="cs-CZ" i="1" smtClean="0"/>
              <a:t>kulturní původ  pouze zvyšuje pravděpodobnost sklonu k určitému jednání, ale nelze z něj odvozovat povahu konkrétních osob – tím bychom jen podpořili interkulturní předsudky a stereotypy!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5 kulturních dimenzí dle Hofsteda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143535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b="1" smtClean="0"/>
              <a:t>Vzdálenost moci</a:t>
            </a:r>
          </a:p>
          <a:p>
            <a:r>
              <a:rPr lang="cs-CZ" i="1" smtClean="0"/>
              <a:t>měří míru nerovnosti, která je v dané společnosti očekávána, akceptována a upřednostňována</a:t>
            </a:r>
            <a:endParaRPr lang="cs-CZ" smtClean="0"/>
          </a:p>
          <a:p>
            <a:pPr lvl="0">
              <a:buNone/>
            </a:pPr>
            <a:r>
              <a:rPr lang="cs-CZ" b="1" smtClean="0"/>
              <a:t>Individualismus – kolektivismus</a:t>
            </a:r>
          </a:p>
          <a:p>
            <a:r>
              <a:rPr lang="cs-CZ" i="1" smtClean="0"/>
              <a:t>rozdíl, do jaké míry je člověk svébytný jedinec a součástí skupiny</a:t>
            </a:r>
            <a:endParaRPr lang="cs-CZ" smtClean="0"/>
          </a:p>
          <a:p>
            <a:pPr lvl="0">
              <a:buNone/>
            </a:pPr>
            <a:r>
              <a:rPr lang="cs-CZ" b="1" smtClean="0"/>
              <a:t>Maskulinita – feminita</a:t>
            </a:r>
          </a:p>
          <a:p>
            <a:r>
              <a:rPr lang="cs-CZ" i="1" smtClean="0"/>
              <a:t>preference průbojnosti a skromnosti</a:t>
            </a:r>
            <a:endParaRPr lang="cs-CZ" smtClean="0"/>
          </a:p>
          <a:p>
            <a:pPr lvl="0">
              <a:buNone/>
            </a:pPr>
            <a:r>
              <a:rPr lang="cs-CZ" b="1" smtClean="0"/>
              <a:t>Vyhýbání se nejistotě</a:t>
            </a:r>
          </a:p>
          <a:p>
            <a:r>
              <a:rPr lang="cs-CZ" i="1" smtClean="0"/>
              <a:t>index popisuje, do jaké míry společnost toleruje nepřesnost, neurčitost, nejistotu ve vztahu k budoucnosti</a:t>
            </a:r>
            <a:endParaRPr lang="cs-CZ" smtClean="0"/>
          </a:p>
          <a:p>
            <a:pPr lvl="0">
              <a:buNone/>
            </a:pPr>
            <a:r>
              <a:rPr lang="cs-CZ" b="1" smtClean="0"/>
              <a:t>Orientace na budoucnost</a:t>
            </a:r>
          </a:p>
          <a:p>
            <a:pPr lvl="0"/>
            <a:r>
              <a:rPr lang="cs-CZ" i="1" smtClean="0"/>
              <a:t>hospodárnost a vytrvalost (Long-term Orientation), tradice a sociálné závazky (Short-term Orientation)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Česká republika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nízká vzdálenost moci</a:t>
            </a:r>
          </a:p>
          <a:p>
            <a:endParaRPr lang="cs-CZ" smtClean="0"/>
          </a:p>
          <a:p>
            <a:r>
              <a:rPr lang="cs-CZ" smtClean="0"/>
              <a:t>individualismus</a:t>
            </a:r>
          </a:p>
          <a:p>
            <a:endParaRPr lang="cs-CZ" smtClean="0"/>
          </a:p>
          <a:p>
            <a:r>
              <a:rPr lang="cs-CZ" smtClean="0"/>
              <a:t>maskulinita</a:t>
            </a:r>
          </a:p>
          <a:p>
            <a:endParaRPr lang="cs-CZ" smtClean="0"/>
          </a:p>
          <a:p>
            <a:r>
              <a:rPr lang="cs-CZ" smtClean="0"/>
              <a:t>vysoká hodnota nejistoty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Možné problémy v multikulturní třídě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studenti neodpovídají nebo odpovídají za někoho, popř. sborově</a:t>
            </a:r>
          </a:p>
          <a:p>
            <a:r>
              <a:rPr lang="cs-CZ" smtClean="0"/>
              <a:t>tykání učiteli, vulgarismy, zdvořilost</a:t>
            </a:r>
          </a:p>
          <a:p>
            <a:r>
              <a:rPr lang="cs-CZ" smtClean="0"/>
              <a:t>studenti odmítají komunikovat (muž a žena)</a:t>
            </a:r>
          </a:p>
          <a:p>
            <a:r>
              <a:rPr lang="cs-CZ" smtClean="0"/>
              <a:t>chrchlání, kašlání, smrkání, popotahování ad. zvuky</a:t>
            </a:r>
          </a:p>
          <a:p>
            <a:r>
              <a:rPr lang="cs-CZ" smtClean="0"/>
              <a:t>různé styly výuky</a:t>
            </a:r>
          </a:p>
          <a:p>
            <a:r>
              <a:rPr lang="cs-CZ" smtClean="0"/>
              <a:t>studenti nerozumějí (říkají „ano“, i když nerozumí)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Sociokulturní dovednosti pro češtinu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 info o ČR</a:t>
            </a:r>
          </a:p>
          <a:p>
            <a:r>
              <a:rPr lang="cs-CZ" smtClean="0"/>
              <a:t>pozdravy a představování</a:t>
            </a:r>
          </a:p>
          <a:p>
            <a:r>
              <a:rPr lang="cs-CZ" smtClean="0"/>
              <a:t>neverbální komunikace</a:t>
            </a:r>
          </a:p>
          <a:p>
            <a:r>
              <a:rPr lang="cs-CZ" smtClean="0"/>
              <a:t>telefonování a dopisování</a:t>
            </a:r>
          </a:p>
          <a:p>
            <a:r>
              <a:rPr lang="cs-CZ" smtClean="0"/>
              <a:t>vnímání času a denní režim</a:t>
            </a:r>
          </a:p>
          <a:p>
            <a:r>
              <a:rPr lang="cs-CZ" smtClean="0"/>
              <a:t>rodina a návštěva</a:t>
            </a:r>
          </a:p>
          <a:p>
            <a:r>
              <a:rPr lang="cs-CZ" smtClean="0"/>
              <a:t>stravování a restaurace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Základní info o ČR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geografie ČR – poloha, sousední státy, hlavní město, rozdělení na kraje</a:t>
            </a:r>
          </a:p>
          <a:p>
            <a:r>
              <a:rPr lang="cs-CZ" smtClean="0"/>
              <a:t>státní vlajka, politické zřízení, členství v mezinárodních organizacích</a:t>
            </a:r>
          </a:p>
          <a:p>
            <a:r>
              <a:rPr lang="cs-CZ" smtClean="0"/>
              <a:t>povrch ČR – hory, řeky, roční období, počasí</a:t>
            </a:r>
          </a:p>
          <a:p>
            <a:r>
              <a:rPr lang="cs-CZ" smtClean="0"/>
              <a:t>česká měna</a:t>
            </a:r>
          </a:p>
          <a:p>
            <a:r>
              <a:rPr lang="cs-CZ" smtClean="0"/>
              <a:t>čeština a slovanské jazyky</a:t>
            </a:r>
          </a:p>
          <a:p>
            <a:r>
              <a:rPr lang="cs-CZ" smtClean="0"/>
              <a:t>česká historie, významné osobnosti, státní svátky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6">
      <a:dk1>
        <a:sysClr val="windowText" lastClr="000000"/>
      </a:dk1>
      <a:lt1>
        <a:sysClr val="window" lastClr="FFFFFF"/>
      </a:lt1>
      <a:dk2>
        <a:srgbClr val="0C87A4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109</TotalTime>
  <Words>824</Words>
  <Application>Microsoft Office PowerPoint</Application>
  <PresentationFormat>Předvádění na obrazovce (4:3)</PresentationFormat>
  <Paragraphs>139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Modul</vt:lpstr>
      <vt:lpstr>Sociokulturní dovednosti</vt:lpstr>
      <vt:lpstr>Interkulturní komunikace</vt:lpstr>
      <vt:lpstr>Heterogenní skupina</vt:lpstr>
      <vt:lpstr>Interkulturní rozdíly</vt:lpstr>
      <vt:lpstr>5 kulturních dimenzí dle Hofsteda</vt:lpstr>
      <vt:lpstr>Česká republika</vt:lpstr>
      <vt:lpstr>Možné problémy v multikulturní třídě</vt:lpstr>
      <vt:lpstr>Sociokulturní dovednosti pro češtinu</vt:lpstr>
      <vt:lpstr>Základní info o ČR</vt:lpstr>
      <vt:lpstr>Pozdravy a představování</vt:lpstr>
      <vt:lpstr>Neverbální komunikace</vt:lpstr>
      <vt:lpstr>Telefonování a dopisování</vt:lpstr>
      <vt:lpstr>Vnímání času a denní režim</vt:lpstr>
      <vt:lpstr>Rodina a návštěva</vt:lpstr>
      <vt:lpstr>Restaurace a stolování</vt:lpstr>
      <vt:lpstr>Použitá literatura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Sociokulturní dovednosti</dc:title>
  <dc:creator>Pavlína Vališová</dc:creator>
  <cp:lastModifiedBy>Pavlína Vališová</cp:lastModifiedBy>
  <cp:revision>19</cp:revision>
  <dcterms:created xsi:type="dcterms:W3CDTF">2012-04-30T05:41:35Z</dcterms:created>
  <dcterms:modified xsi:type="dcterms:W3CDTF">2012-12-02T12:00:56Z</dcterms:modified>
</cp:coreProperties>
</file>