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3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325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5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5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5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5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5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5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5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5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6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6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6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6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6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6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cs-CZ"/>
            </a:p>
          </p:txBody>
        </p:sp>
        <p:sp>
          <p:nvSpPr>
            <p:cNvPr id="5326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cs-CZ"/>
            </a:p>
          </p:txBody>
        </p:sp>
        <p:sp>
          <p:nvSpPr>
            <p:cNvPr id="5326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6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6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7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7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7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7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7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7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7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7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/>
            </a:p>
          </p:txBody>
        </p:sp>
        <p:sp>
          <p:nvSpPr>
            <p:cNvPr id="5327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7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8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8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8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/>
            </a:p>
          </p:txBody>
        </p:sp>
        <p:sp>
          <p:nvSpPr>
            <p:cNvPr id="5328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8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8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8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8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8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8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9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0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1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2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3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4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5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6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7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8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39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0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1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2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3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4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5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6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6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6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6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6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46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346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5346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5346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346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347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63F8842-99C5-43DD-8522-55A7AA81753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0E534A-4672-4B4A-9644-BD57400BF540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78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2038A8-BD8C-4CA6-97CC-2E4D4C2A60BB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03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1CDCF6-9775-451D-8799-02AFF1685495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96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46E2D6-D918-4721-8016-70AE58C1BB0E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12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0A17CD-A61B-4438-919D-7DFA6487C692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86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ABC643-10AF-40C3-ADF7-C79410B8BC12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35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38A221-A75A-411E-97E9-8E7EAFC127CF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78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3FB090-D7D2-498A-BE84-D73238987236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386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1CA279-4F3F-4C5E-A32B-063AACF4955B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13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62A0E6-8611-4FD4-909C-EF1EF672FB21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785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222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2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2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3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4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cs-CZ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225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6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7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8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29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0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1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2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3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4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5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6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7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8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39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0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1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2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3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4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44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244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5F0A527-D3F8-4AAD-B4BC-99616170D830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5244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5244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5244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244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Nábožensky vzdělávací  tvorba doby barokní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Zpracováno k projektu FRVŠ 3163/2012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Rampigolis, Antonius de</a:t>
            </a:r>
            <a:br>
              <a:rPr lang="cs-CZ" sz="2000"/>
            </a:br>
            <a:r>
              <a:rPr lang="cs-CZ" sz="2000"/>
              <a:t>Biblí zlatá Starého i Nového zákona, Praha 1543</a:t>
            </a:r>
            <a:br>
              <a:rPr lang="cs-CZ" sz="2000"/>
            </a:br>
            <a:endParaRPr lang="cs-CZ" sz="2000"/>
          </a:p>
        </p:txBody>
      </p:sp>
      <p:pic>
        <p:nvPicPr>
          <p:cNvPr id="18436" name="Picture 4" descr="skenování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1657350"/>
            <a:ext cx="66294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Vejpis oné žalostivé cesty, B.d.</a:t>
            </a:r>
            <a:br>
              <a:rPr lang="cs-CZ" sz="2000"/>
            </a:br>
            <a:endParaRPr lang="cs-CZ" sz="2000"/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0" y="1828800"/>
            <a:ext cx="3692525" cy="4498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Vejpis oné žalostivé cesty, B.d.</a:t>
            </a:r>
            <a:br>
              <a:rPr lang="cs-CZ" sz="2000"/>
            </a:br>
            <a:endParaRPr lang="cs-CZ" sz="2000"/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7175" y="1600200"/>
            <a:ext cx="3549650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Vejpis oné žalostivé cesty, B.d.</a:t>
            </a:r>
            <a:br>
              <a:rPr lang="cs-CZ" sz="2000"/>
            </a:br>
            <a:endParaRPr lang="cs-CZ" sz="2000"/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6388" y="1600200"/>
            <a:ext cx="345122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Vejpis oné žalostivé cesty, B.d.</a:t>
            </a:r>
            <a:br>
              <a:rPr lang="cs-CZ" sz="2000"/>
            </a:br>
            <a:endParaRPr lang="cs-CZ" sz="200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7975" y="1600200"/>
            <a:ext cx="3446463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Vejpis oné žalostivé cesty, B.d.</a:t>
            </a:r>
            <a:r>
              <a:rPr lang="cs-CZ" sz="3600"/>
              <a:t/>
            </a:r>
            <a:br>
              <a:rPr lang="cs-CZ" sz="3600"/>
            </a:br>
            <a:endParaRPr lang="cs-CZ" sz="3600"/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5600" y="1600200"/>
            <a:ext cx="3284538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Vejpis oné žalostivé cesty, B.d.</a:t>
            </a:r>
            <a:r>
              <a:rPr lang="cs-CZ" sz="3600"/>
              <a:t/>
            </a:r>
            <a:br>
              <a:rPr lang="cs-CZ" sz="3600"/>
            </a:br>
            <a:endParaRPr lang="cs-CZ" sz="3600"/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6075" y="1600200"/>
            <a:ext cx="3371850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Vejpis oné žalostivé cesty, B.d.</a:t>
            </a:r>
            <a:br>
              <a:rPr lang="cs-CZ" sz="2000"/>
            </a:br>
            <a:endParaRPr lang="cs-CZ" sz="2000"/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0200" y="1600200"/>
            <a:ext cx="3403600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Vejpis oné žalostivé cesty, B.d.</a:t>
            </a:r>
            <a:r>
              <a:rPr lang="cs-CZ" sz="3600"/>
              <a:t/>
            </a:r>
            <a:br>
              <a:rPr lang="cs-CZ" sz="3600"/>
            </a:br>
            <a:endParaRPr lang="cs-CZ" sz="3600"/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9263" y="1600200"/>
            <a:ext cx="31654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Služebná děvečka, B.d. i m.</a:t>
            </a:r>
            <a:r>
              <a:rPr lang="cs-CZ" sz="3600"/>
              <a:t> </a:t>
            </a:r>
            <a:br>
              <a:rPr lang="cs-CZ" sz="3600"/>
            </a:br>
            <a:endParaRPr lang="cs-CZ" sz="3600"/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1676400"/>
            <a:ext cx="2582863" cy="4498975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600"/>
              <a:t>XII. Věroučné encyklopedie</a:t>
            </a:r>
            <a:r>
              <a:rPr lang="cs-CZ"/>
              <a:t/>
            </a:r>
            <a:br>
              <a:rPr lang="cs-CZ"/>
            </a:b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12800" indent="-812800"/>
            <a:r>
              <a:rPr lang="cs-CZ"/>
              <a:t>Konečný, Matouš</a:t>
            </a:r>
          </a:p>
          <a:p>
            <a:pPr marL="812800" indent="-812800">
              <a:buFont typeface="Wingdings" pitchFamily="2" charset="2"/>
              <a:buNone/>
            </a:pPr>
            <a:r>
              <a:rPr lang="cs-CZ" i="1"/>
              <a:t>      Theatrum divinum, to jest Divadlo boží, anjelům i lidem žádostivé, 1616</a:t>
            </a:r>
            <a:r>
              <a:rPr lang="cs-CZ"/>
              <a:t> </a:t>
            </a:r>
          </a:p>
          <a:p>
            <a:pPr marL="812800" indent="-812800">
              <a:buFont typeface="Wingdings" pitchFamily="2" charset="2"/>
              <a:buNone/>
            </a:pPr>
            <a:endParaRPr lang="cs-CZ"/>
          </a:p>
          <a:p>
            <a:pPr marL="812800" indent="-812800">
              <a:buFont typeface="Wingdings" pitchFamily="2" charset="2"/>
              <a:buNone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Služebná děvečka, B.d. i m.</a:t>
            </a:r>
            <a:r>
              <a:rPr lang="cs-CZ" sz="3600"/>
              <a:t> </a:t>
            </a:r>
            <a:br>
              <a:rPr lang="cs-CZ" sz="3600"/>
            </a:br>
            <a:endParaRPr lang="cs-CZ" sz="3600"/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6763" y="1600200"/>
            <a:ext cx="2530475" cy="4533900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Služebná děvečka, B.d. i m.</a:t>
            </a:r>
            <a:r>
              <a:rPr lang="cs-CZ" sz="3600"/>
              <a:t> </a:t>
            </a:r>
            <a:br>
              <a:rPr lang="cs-CZ" sz="3600"/>
            </a:br>
            <a:endParaRPr lang="cs-CZ" sz="3600"/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3438" y="1600200"/>
            <a:ext cx="2395537" cy="4533900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Služebná děvečka, B.d. i m.</a:t>
            </a:r>
            <a:r>
              <a:rPr lang="cs-CZ" sz="3600"/>
              <a:t> </a:t>
            </a:r>
            <a:br>
              <a:rPr lang="cs-CZ" sz="3600"/>
            </a:br>
            <a:endParaRPr lang="cs-CZ" sz="3600"/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0" y="1295400"/>
            <a:ext cx="2930525" cy="5257800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Služebná děvečka, B.d. i m.</a:t>
            </a:r>
            <a:r>
              <a:rPr lang="cs-CZ" sz="3600"/>
              <a:t> </a:t>
            </a:r>
            <a:br>
              <a:rPr lang="cs-CZ" sz="3600"/>
            </a:br>
            <a:endParaRPr lang="cs-CZ" sz="3600"/>
          </a:p>
        </p:txBody>
      </p:sp>
      <p:pic>
        <p:nvPicPr>
          <p:cNvPr id="327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0900" y="1600200"/>
            <a:ext cx="2362200" cy="4533900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Služebná děvečka, B.d. i m.</a:t>
            </a:r>
            <a:r>
              <a:rPr lang="cs-CZ" sz="3600"/>
              <a:t> </a:t>
            </a:r>
            <a:br>
              <a:rPr lang="cs-CZ" sz="3600"/>
            </a:br>
            <a:endParaRPr lang="cs-CZ" sz="3600"/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4863" y="1600200"/>
            <a:ext cx="2454275" cy="4533900"/>
          </a:xfrm>
          <a:noFill/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200"/>
              <a:t>XIV. Putování světem jako zrcadlo víry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Jestřábský, Valentin Bernard</a:t>
            </a:r>
          </a:p>
          <a:p>
            <a:pPr>
              <a:buFont typeface="Wingdings" pitchFamily="2" charset="2"/>
              <a:buNone/>
            </a:pPr>
            <a:r>
              <a:rPr lang="cs-CZ" i="1"/>
              <a:t>       Vidění rozličné sedláčka sprostného, </a:t>
            </a:r>
            <a:r>
              <a:rPr lang="cs-CZ"/>
              <a:t>1710</a:t>
            </a:r>
          </a:p>
          <a:p>
            <a:pPr>
              <a:buFont typeface="Wingdings" pitchFamily="2" charset="2"/>
              <a:buNone/>
            </a:pPr>
            <a:endParaRPr lang="cs-CZ"/>
          </a:p>
          <a:p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Jestřábský, Valentin Bernard</a:t>
            </a:r>
            <a:br>
              <a:rPr lang="cs-CZ" sz="2000"/>
            </a:br>
            <a:r>
              <a:rPr lang="cs-CZ" sz="2000" i="1"/>
              <a:t>       Vidění rozličné sedláčka sprostného, </a:t>
            </a:r>
            <a:r>
              <a:rPr lang="cs-CZ" sz="2000"/>
              <a:t>1710</a:t>
            </a:r>
            <a:br>
              <a:rPr lang="cs-CZ" sz="2000"/>
            </a:br>
            <a:endParaRPr lang="cs-CZ" sz="2000"/>
          </a:p>
        </p:txBody>
      </p:sp>
      <p:pic>
        <p:nvPicPr>
          <p:cNvPr id="36868" name="Picture 4" descr="JEST1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6761163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Jestřábský, Valentin Bernard</a:t>
            </a:r>
            <a:br>
              <a:rPr lang="cs-CZ" sz="2000"/>
            </a:br>
            <a:r>
              <a:rPr lang="cs-CZ" sz="2000" i="1"/>
              <a:t>       Vidění rozličné sedláčka sprostného, </a:t>
            </a:r>
            <a:r>
              <a:rPr lang="cs-CZ" sz="2000"/>
              <a:t>1710</a:t>
            </a:r>
            <a:r>
              <a:rPr lang="cs-CZ" sz="2800"/>
              <a:t/>
            </a:r>
            <a:br>
              <a:rPr lang="cs-CZ" sz="2800"/>
            </a:br>
            <a:endParaRPr lang="cs-CZ" sz="2800"/>
          </a:p>
        </p:txBody>
      </p:sp>
      <p:pic>
        <p:nvPicPr>
          <p:cNvPr id="37892" name="Picture 4" descr="JEST2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600200"/>
            <a:ext cx="6913563" cy="4889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Jestřábský, Valentin Bernard</a:t>
            </a:r>
            <a:br>
              <a:rPr lang="cs-CZ" sz="2000"/>
            </a:br>
            <a:r>
              <a:rPr lang="cs-CZ" sz="2000" i="1"/>
              <a:t>       Vidění rozličné sedláčka sprostného, </a:t>
            </a:r>
            <a:r>
              <a:rPr lang="cs-CZ" sz="2000"/>
              <a:t>1710</a:t>
            </a:r>
            <a:r>
              <a:rPr lang="cs-CZ" sz="2800"/>
              <a:t/>
            </a:r>
            <a:br>
              <a:rPr lang="cs-CZ" sz="2800"/>
            </a:br>
            <a:endParaRPr lang="cs-CZ" sz="2800"/>
          </a:p>
        </p:txBody>
      </p:sp>
      <p:pic>
        <p:nvPicPr>
          <p:cNvPr id="38916" name="Picture 4" descr="JEST3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1600200"/>
            <a:ext cx="6684963" cy="472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Jestřábský, Valentin Bernard</a:t>
            </a:r>
            <a:br>
              <a:rPr lang="cs-CZ" sz="2000"/>
            </a:br>
            <a:r>
              <a:rPr lang="cs-CZ" sz="2000" i="1"/>
              <a:t>       Vidění rozličné sedláčka sprostného, </a:t>
            </a:r>
            <a:r>
              <a:rPr lang="cs-CZ" sz="2000"/>
              <a:t>1710</a:t>
            </a:r>
            <a:r>
              <a:rPr lang="cs-CZ" sz="2800"/>
              <a:t/>
            </a:r>
            <a:br>
              <a:rPr lang="cs-CZ" sz="2800"/>
            </a:br>
            <a:endParaRPr lang="cs-CZ" sz="2800"/>
          </a:p>
        </p:txBody>
      </p:sp>
      <p:pic>
        <p:nvPicPr>
          <p:cNvPr id="39940" name="Picture 4" descr="JEST4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6538" y="1600200"/>
            <a:ext cx="6129337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Konečný, Matouš</a:t>
            </a:r>
            <a:br>
              <a:rPr lang="cs-CZ" sz="2000"/>
            </a:br>
            <a:r>
              <a:rPr lang="cs-CZ" sz="2000" i="1"/>
              <a:t>Theatrum divinum, to jest Divadlo boží, anjelům i lidem žádostivé, 1616</a:t>
            </a:r>
            <a:r>
              <a:rPr lang="cs-CZ" sz="2000"/>
              <a:t> </a:t>
            </a:r>
            <a:br>
              <a:rPr lang="cs-CZ" sz="2000"/>
            </a:br>
            <a:endParaRPr lang="cs-CZ" sz="2000"/>
          </a:p>
        </p:txBody>
      </p:sp>
      <p:pic>
        <p:nvPicPr>
          <p:cNvPr id="7172" name="Picture 4" descr="TD1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223"/>
          <a:stretch>
            <a:fillRect/>
          </a:stretch>
        </p:blipFill>
        <p:spPr>
          <a:xfrm>
            <a:off x="2362200" y="1219200"/>
            <a:ext cx="3830638" cy="7316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Jestřábský, Valentin Bernard</a:t>
            </a:r>
            <a:br>
              <a:rPr lang="cs-CZ" sz="2000"/>
            </a:br>
            <a:r>
              <a:rPr lang="cs-CZ" sz="2000" i="1"/>
              <a:t>       Vidění rozličné sedláčka sprostného, </a:t>
            </a:r>
            <a:r>
              <a:rPr lang="cs-CZ" sz="2000"/>
              <a:t>1710</a:t>
            </a:r>
            <a:r>
              <a:rPr lang="cs-CZ" sz="2800"/>
              <a:t/>
            </a:r>
            <a:br>
              <a:rPr lang="cs-CZ" sz="2800"/>
            </a:br>
            <a:endParaRPr lang="cs-CZ" sz="2800"/>
          </a:p>
        </p:txBody>
      </p:sp>
      <p:pic>
        <p:nvPicPr>
          <p:cNvPr id="40964" name="Picture 4" descr="JEST5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6538" y="1600200"/>
            <a:ext cx="6129337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600"/>
              <a:t>XV. Literatura poutní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/>
          </a:p>
          <a:p>
            <a:pPr>
              <a:buFont typeface="Wingdings" pitchFamily="2" charset="2"/>
              <a:buNone/>
            </a:pPr>
            <a:r>
              <a:rPr lang="cs-CZ" i="1"/>
              <a:t>       Keř hořicí nezhořelý, to jest</a:t>
            </a:r>
            <a:r>
              <a:rPr lang="cs-CZ"/>
              <a:t> </a:t>
            </a:r>
            <a:r>
              <a:rPr lang="cs-CZ" i="1"/>
              <a:t>Krátký vejtah podivného nalezení a podivnějšího v ohni zachování starožitného obrazu milosti plného Nejsvětější Panny  a Matky Boží na Vranově</a:t>
            </a:r>
            <a:r>
              <a:rPr lang="cs-CZ"/>
              <a:t>, 1756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Keř hořicí nezhořelý, 1756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8" name="Picture 4" descr="skenování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4238625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Keř hořicí nezhořelý, 1756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2" name="Picture 4" descr="skenování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268788" cy="623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Keř hořicí nezhořelý, 1756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4036" name="Picture 4" descr="skenování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025900" cy="5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Keř hořicí nezhořelý, 1756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5060" name="Picture 4" descr="skenování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66712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Keř hořicí nezhořelý, 1756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6084" name="Picture 4" descr="skenování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8375" cy="55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Konečný, Matouš</a:t>
            </a:r>
            <a:br>
              <a:rPr lang="cs-CZ" sz="2000"/>
            </a:br>
            <a:r>
              <a:rPr lang="cs-CZ" sz="2000" i="1"/>
              <a:t>Theatrum divinum, to jest Divadlo boží, anjelům i lidem žádostivé, 1616</a:t>
            </a:r>
          </a:p>
        </p:txBody>
      </p:sp>
      <p:pic>
        <p:nvPicPr>
          <p:cNvPr id="8196" name="Picture 4" descr="TD2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1600" y="1676400"/>
            <a:ext cx="6399213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Konečný, Matouš</a:t>
            </a:r>
            <a:br>
              <a:rPr lang="cs-CZ" sz="2000"/>
            </a:br>
            <a:r>
              <a:rPr lang="cs-CZ" sz="2000" i="1"/>
              <a:t>Theatrum divinum, to jest Divadlo boží, anjelům i lidem žádostivé, 1616</a:t>
            </a:r>
          </a:p>
        </p:txBody>
      </p:sp>
      <p:pic>
        <p:nvPicPr>
          <p:cNvPr id="9220" name="Picture 4" descr="TD3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1600" y="1600200"/>
            <a:ext cx="6399213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Konečný, Matouš</a:t>
            </a:r>
            <a:br>
              <a:rPr lang="cs-CZ" sz="2000"/>
            </a:br>
            <a:r>
              <a:rPr lang="cs-CZ" sz="2000" i="1"/>
              <a:t>Theatrum divinum, to jest Divadlo boží, anjelům i lidem žádostivé, 1616</a:t>
            </a:r>
          </a:p>
        </p:txBody>
      </p:sp>
      <p:pic>
        <p:nvPicPr>
          <p:cNvPr id="10244" name="Picture 4" descr="TD4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1600" y="1600200"/>
            <a:ext cx="6399213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Konečný, Matouš</a:t>
            </a:r>
            <a:br>
              <a:rPr lang="cs-CZ" sz="2000"/>
            </a:br>
            <a:r>
              <a:rPr lang="cs-CZ" sz="2000" i="1"/>
              <a:t>Theatrum divinum, to jest Divadlo boží, anjelům i lidem žádostivé, 1616</a:t>
            </a:r>
          </a:p>
        </p:txBody>
      </p:sp>
      <p:pic>
        <p:nvPicPr>
          <p:cNvPr id="11268" name="Picture 4" descr="TD5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1600" y="1600200"/>
            <a:ext cx="6399213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000"/>
              <a:t>Konečný, Matouš</a:t>
            </a:r>
            <a:br>
              <a:rPr lang="cs-CZ" sz="2000"/>
            </a:br>
            <a:r>
              <a:rPr lang="cs-CZ" sz="2000" i="1"/>
              <a:t>Theatrum divinum, to jest Divadlo boží, anjelům i lidem žádostivé, 1616</a:t>
            </a:r>
          </a:p>
        </p:txBody>
      </p:sp>
      <p:pic>
        <p:nvPicPr>
          <p:cNvPr id="12292" name="Picture 4" descr="TD6z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1600" y="1600200"/>
            <a:ext cx="6400800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200"/>
              <a:t>XIII. Bible a literatura rozjímavá</a:t>
            </a:r>
            <a:r>
              <a:rPr lang="cs-CZ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Rampigolis, Antonius de</a:t>
            </a:r>
          </a:p>
          <a:p>
            <a:r>
              <a:rPr lang="cs-CZ" sz="2800"/>
              <a:t>Biblí zlatá Starého i Nového zákona, Praha 1543</a:t>
            </a:r>
          </a:p>
          <a:p>
            <a:endParaRPr lang="cs-CZ" sz="2800"/>
          </a:p>
          <a:p>
            <a:r>
              <a:rPr lang="cs-CZ" sz="2800"/>
              <a:t>Vejpis oné žalostivé cesty, B.d.</a:t>
            </a:r>
          </a:p>
          <a:p>
            <a:endParaRPr lang="cs-CZ" sz="2800"/>
          </a:p>
          <a:p>
            <a:r>
              <a:rPr lang="cs-CZ" sz="2800"/>
              <a:t>Služebná děvečka, B.d. i 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dy">
  <a:themeElements>
    <a:clrScheme name="Body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Bod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dy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dy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dy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61</TotalTime>
  <Words>273</Words>
  <Application>Microsoft Office PowerPoint</Application>
  <PresentationFormat>Předvádění na obrazovce (4:3)</PresentationFormat>
  <Paragraphs>49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Body</vt:lpstr>
      <vt:lpstr>Nábožensky vzdělávací  tvorba doby barokní</vt:lpstr>
      <vt:lpstr>XII. Věroučné encyklopedie </vt:lpstr>
      <vt:lpstr>Konečný, Matouš Theatrum divinum, to jest Divadlo boží, anjelům i lidem žádostivé, 1616  </vt:lpstr>
      <vt:lpstr>Konečný, Matouš Theatrum divinum, to jest Divadlo boží, anjelům i lidem žádostivé, 1616</vt:lpstr>
      <vt:lpstr>Konečný, Matouš Theatrum divinum, to jest Divadlo boží, anjelům i lidem žádostivé, 1616</vt:lpstr>
      <vt:lpstr>Konečný, Matouš Theatrum divinum, to jest Divadlo boží, anjelům i lidem žádostivé, 1616</vt:lpstr>
      <vt:lpstr>Konečný, Matouš Theatrum divinum, to jest Divadlo boží, anjelům i lidem žádostivé, 1616</vt:lpstr>
      <vt:lpstr>Konečný, Matouš Theatrum divinum, to jest Divadlo boží, anjelům i lidem žádostivé, 1616</vt:lpstr>
      <vt:lpstr>XIII. Bible a literatura rozjímavá </vt:lpstr>
      <vt:lpstr>Rampigolis, Antonius de Biblí zlatá Starého i Nového zákona, Praha 1543 </vt:lpstr>
      <vt:lpstr>Vejpis oné žalostivé cesty, B.d. </vt:lpstr>
      <vt:lpstr>Vejpis oné žalostivé cesty, B.d. </vt:lpstr>
      <vt:lpstr>Vejpis oné žalostivé cesty, B.d. </vt:lpstr>
      <vt:lpstr>Vejpis oné žalostivé cesty, B.d. </vt:lpstr>
      <vt:lpstr>Vejpis oné žalostivé cesty, B.d. </vt:lpstr>
      <vt:lpstr>Vejpis oné žalostivé cesty, B.d. </vt:lpstr>
      <vt:lpstr>Vejpis oné žalostivé cesty, B.d. </vt:lpstr>
      <vt:lpstr>Vejpis oné žalostivé cesty, B.d. </vt:lpstr>
      <vt:lpstr>Služebná děvečka, B.d. i m.  </vt:lpstr>
      <vt:lpstr>Služebná děvečka, B.d. i m.  </vt:lpstr>
      <vt:lpstr>Služebná děvečka, B.d. i m.  </vt:lpstr>
      <vt:lpstr>Služebná děvečka, B.d. i m.  </vt:lpstr>
      <vt:lpstr>Služebná děvečka, B.d. i m.  </vt:lpstr>
      <vt:lpstr>Služebná děvečka, B.d. i m.  </vt:lpstr>
      <vt:lpstr>XIV. Putování světem jako zrcadlo víry</vt:lpstr>
      <vt:lpstr>Jestřábský, Valentin Bernard        Vidění rozličné sedláčka sprostného, 1710 </vt:lpstr>
      <vt:lpstr>Jestřábský, Valentin Bernard        Vidění rozličné sedláčka sprostného, 1710 </vt:lpstr>
      <vt:lpstr>Jestřábský, Valentin Bernard        Vidění rozličné sedláčka sprostného, 1710 </vt:lpstr>
      <vt:lpstr>Jestřábský, Valentin Bernard        Vidění rozličné sedláčka sprostného, 1710 </vt:lpstr>
      <vt:lpstr>Jestřábský, Valentin Bernard        Vidění rozličné sedláčka sprostného, 1710 </vt:lpstr>
      <vt:lpstr>XV. Literatura poutní</vt:lpstr>
      <vt:lpstr>Keř hořicí nezhořelý, 1756</vt:lpstr>
      <vt:lpstr>Keř hořicí nezhořelý, 1756</vt:lpstr>
      <vt:lpstr>Keř hořicí nezhořelý, 1756</vt:lpstr>
      <vt:lpstr>Keř hořicí nezhořelý, 1756</vt:lpstr>
      <vt:lpstr>Keř hořicí nezhořelý, 1756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cp:lastPrinted>1601-01-01T00:00:00Z</cp:lastPrinted>
  <dcterms:created xsi:type="dcterms:W3CDTF">2012-12-22T16:44:27Z</dcterms:created>
  <dcterms:modified xsi:type="dcterms:W3CDTF">2013-01-09T18:10:34Z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