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78" r:id="rId25"/>
    <p:sldId id="281" r:id="rId26"/>
    <p:sldId id="284" r:id="rId27"/>
    <p:sldId id="282" r:id="rId28"/>
    <p:sldId id="283" r:id="rId29"/>
    <p:sldId id="285" r:id="rId30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207B143-EA48-48C0-8285-CF654F5B90AE}" type="datetimeFigureOut">
              <a:rPr lang="cs-CZ" smtClean="0"/>
              <a:t>21.10.2012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D629EDB-C50F-4C04-ACEA-7F2CFAD707A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B857072-F6BB-497F-980A-DE2A5938CD6C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B7CF005-7946-413D-B66B-B263A8B3999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CF005-7946-413D-B66B-B263A8B3999B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9FA3-01DF-4470-8736-6D222DF5C755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4B75-A17F-4050-B817-C478F22A8C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9FA3-01DF-4470-8736-6D222DF5C755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4B75-A17F-4050-B817-C478F22A8C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9FA3-01DF-4470-8736-6D222DF5C755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4B75-A17F-4050-B817-C478F22A8C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9FA3-01DF-4470-8736-6D222DF5C755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4B75-A17F-4050-B817-C478F22A8C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9FA3-01DF-4470-8736-6D222DF5C755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4B75-A17F-4050-B817-C478F22A8C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9FA3-01DF-4470-8736-6D222DF5C755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4B75-A17F-4050-B817-C478F22A8C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9FA3-01DF-4470-8736-6D222DF5C755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4B75-A17F-4050-B817-C478F22A8C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9FA3-01DF-4470-8736-6D222DF5C755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4B75-A17F-4050-B817-C478F22A8C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9FA3-01DF-4470-8736-6D222DF5C755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4B75-A17F-4050-B817-C478F22A8C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9FA3-01DF-4470-8736-6D222DF5C755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4B75-A17F-4050-B817-C478F22A8C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9FA3-01DF-4470-8736-6D222DF5C755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4B75-A17F-4050-B817-C478F22A8CC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F9FA3-01DF-4470-8736-6D222DF5C755}" type="datetimeFigureOut">
              <a:rPr lang="cs-CZ" smtClean="0"/>
              <a:pPr/>
              <a:t>21.10.2012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34B75-A17F-4050-B817-C478F22A8CC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Předního Východu - 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827584" y="3692624"/>
            <a:ext cx="7416824" cy="1752600"/>
          </a:xfrm>
        </p:spPr>
        <p:txBody>
          <a:bodyPr rtlCol="0">
            <a:normAutofit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>
              <a:defRPr/>
            </a:pP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4. hodina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elam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–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mari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–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mitanni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-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urartu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93458"/>
            <a:ext cx="4698099" cy="352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495483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076056" y="4758243"/>
            <a:ext cx="3802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Ideální rekonstrukce </a:t>
            </a:r>
            <a:r>
              <a:rPr lang="cs-CZ" sz="2400" b="1" dirty="0" err="1" smtClean="0"/>
              <a:t>Mari</a:t>
            </a:r>
            <a:r>
              <a:rPr lang="cs-CZ" sz="2400" b="1" dirty="0" smtClean="0"/>
              <a:t> ↑</a:t>
            </a:r>
          </a:p>
          <a:p>
            <a:r>
              <a:rPr lang="cs-CZ" sz="2400" b="1" dirty="0" smtClean="0"/>
              <a:t>← Plánek města </a:t>
            </a:r>
            <a:endParaRPr lang="cs-CZ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52928" cy="634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7625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40290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567078" y="1556792"/>
            <a:ext cx="3037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Královský palác v </a:t>
            </a:r>
            <a:r>
              <a:rPr lang="cs-CZ" sz="2400" b="1" dirty="0" err="1" smtClean="0"/>
              <a:t>Mari</a:t>
            </a:r>
            <a:endParaRPr lang="cs-CZ" sz="2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b="9440"/>
          <a:stretch>
            <a:fillRect/>
          </a:stretch>
        </p:blipFill>
        <p:spPr bwMode="auto">
          <a:xfrm>
            <a:off x="2854257" y="2668512"/>
            <a:ext cx="6289743" cy="414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95" y="-1611560"/>
            <a:ext cx="5193577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796136" y="908720"/>
            <a:ext cx="2643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Freska „investitura </a:t>
            </a:r>
          </a:p>
          <a:p>
            <a:r>
              <a:rPr lang="cs-CZ" sz="2400" b="1" dirty="0" smtClean="0"/>
              <a:t>   krále </a:t>
            </a:r>
            <a:r>
              <a:rPr lang="cs-CZ" sz="2400" b="1" dirty="0" err="1" smtClean="0"/>
              <a:t>Zimriliho</a:t>
            </a:r>
            <a:r>
              <a:rPr lang="cs-CZ" sz="2400" b="1" dirty="0" smtClean="0"/>
              <a:t>“</a:t>
            </a:r>
            <a:endParaRPr lang="cs-CZ" sz="2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500"/>
            <a:ext cx="4422945" cy="294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132856"/>
            <a:ext cx="610552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554"/>
            <a:ext cx="3744416" cy="65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6151" y="1683965"/>
            <a:ext cx="3360345" cy="50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700808"/>
            <a:ext cx="3024336" cy="172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355279" y="404664"/>
            <a:ext cx="2601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Socha chrámového</a:t>
            </a:r>
          </a:p>
          <a:p>
            <a:r>
              <a:rPr lang="cs-CZ" sz="2400" b="1" dirty="0" smtClean="0"/>
              <a:t>d</a:t>
            </a:r>
            <a:r>
              <a:rPr lang="cs-CZ" sz="2400" b="1" dirty="0" smtClean="0"/>
              <a:t>ozorce </a:t>
            </a:r>
            <a:r>
              <a:rPr lang="cs-CZ" sz="2400" b="1" dirty="0" err="1" smtClean="0"/>
              <a:t>Ebih</a:t>
            </a:r>
            <a:r>
              <a:rPr lang="cs-CZ" sz="2400" b="1" dirty="0" smtClean="0"/>
              <a:t>-</a:t>
            </a:r>
            <a:r>
              <a:rPr lang="cs-CZ" sz="2400" b="1" dirty="0" err="1" smtClean="0"/>
              <a:t>ila</a:t>
            </a:r>
            <a:endParaRPr lang="cs-CZ" sz="24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271216"/>
            <a:ext cx="9025187" cy="453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69912" cy="61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7236296" y="332656"/>
            <a:ext cx="158108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2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mitanni</a:t>
            </a:r>
            <a:r>
              <a:rPr lang="cs-CZ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cs-CZ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10852"/>
            <a:ext cx="785812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3-Urartu-9-6mt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332657"/>
            <a:ext cx="9145319" cy="61926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272808" cy="606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7812360" y="260648"/>
            <a:ext cx="107703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2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elam</a:t>
            </a:r>
            <a:r>
              <a:rPr lang="cs-CZ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cs-CZ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66369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Kelashin_stele_60613-94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9391" y="692696"/>
            <a:ext cx="4289113" cy="612068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076056" y="260648"/>
            <a:ext cx="2935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← </a:t>
            </a:r>
            <a:r>
              <a:rPr lang="cs-CZ" sz="2400" b="1" dirty="0" err="1" smtClean="0"/>
              <a:t>urartské</a:t>
            </a:r>
            <a:r>
              <a:rPr lang="cs-CZ" sz="2400" b="1" dirty="0" smtClean="0"/>
              <a:t> hieroglyfy</a:t>
            </a:r>
            <a:endParaRPr lang="cs-CZ" sz="24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800px-Urartian_language_stone,_Erebuni_museum_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396864" cy="3096344"/>
          </a:xfrm>
          <a:prstGeom prst="rect">
            <a:avLst/>
          </a:prstGeom>
        </p:spPr>
      </p:pic>
      <p:pic>
        <p:nvPicPr>
          <p:cNvPr id="2" name="Obrázek 1" descr="800px-Urartian_language_stone,_Erebuni_museum_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6304" y="2776745"/>
            <a:ext cx="6228184" cy="389261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83568" y="4653136"/>
            <a:ext cx="1272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Urartský</a:t>
            </a: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err="1" smtClean="0"/>
              <a:t>klínopis</a:t>
            </a:r>
            <a:endParaRPr lang="cs-CZ" sz="24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48680"/>
            <a:ext cx="9208041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7380312" y="260648"/>
            <a:ext cx="1440159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2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urartu</a:t>
            </a:r>
            <a:endParaRPr lang="cs-CZ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800px-Urartu7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6428"/>
            <a:ext cx="9144000" cy="52251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800px-Urartu_860_840-en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58" y="476673"/>
            <a:ext cx="9095746" cy="583264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rartu610-58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9546"/>
            <a:ext cx="9144000" cy="53989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476672"/>
            <a:ext cx="920804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00px-Khald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628800"/>
            <a:ext cx="3810000" cy="5067300"/>
          </a:xfrm>
          <a:prstGeom prst="rect">
            <a:avLst/>
          </a:prstGeom>
        </p:spPr>
      </p:pic>
      <p:pic>
        <p:nvPicPr>
          <p:cNvPr id="3" name="Obrázek 2" descr="275px-Teisheb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556792"/>
            <a:ext cx="3836854" cy="5106504"/>
          </a:xfrm>
          <a:prstGeom prst="rect">
            <a:avLst/>
          </a:prstGeom>
        </p:spPr>
      </p:pic>
      <p:pic>
        <p:nvPicPr>
          <p:cNvPr id="4" name="Obrázek 3" descr="220px-Urartu_God_Shivin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44624"/>
            <a:ext cx="2304256" cy="30793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707904" y="3933056"/>
            <a:ext cx="1761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    Šivini ↑</a:t>
            </a:r>
          </a:p>
          <a:p>
            <a:r>
              <a:rPr lang="cs-CZ" sz="2400" b="1" dirty="0" smtClean="0"/>
              <a:t>    </a:t>
            </a:r>
            <a:r>
              <a:rPr lang="cs-CZ" sz="2400" b="1" dirty="0" err="1" smtClean="0"/>
              <a:t>Teišeba</a:t>
            </a:r>
            <a:r>
              <a:rPr lang="cs-CZ" sz="2400" b="1" dirty="0" smtClean="0"/>
              <a:t> </a:t>
            </a:r>
            <a:r>
              <a:rPr lang="cs-CZ" sz="2400" b="1" dirty="0" smtClean="0"/>
              <a:t>→</a:t>
            </a:r>
            <a:endParaRPr lang="cs-CZ" sz="2400" b="1" dirty="0" smtClean="0"/>
          </a:p>
          <a:p>
            <a:r>
              <a:rPr lang="cs-CZ" sz="2400" b="1" dirty="0" smtClean="0"/>
              <a:t>← </a:t>
            </a:r>
            <a:r>
              <a:rPr lang="cs-CZ" sz="2400" b="1" dirty="0" err="1" smtClean="0"/>
              <a:t>Khaldi</a:t>
            </a:r>
            <a:endParaRPr lang="cs-CZ" sz="2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824536" cy="311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564904"/>
            <a:ext cx="5466184" cy="409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793996" y="1052736"/>
            <a:ext cx="259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Pevnost </a:t>
            </a:r>
            <a:r>
              <a:rPr lang="cs-CZ" sz="2800" b="1" dirty="0" err="1" smtClean="0"/>
              <a:t>Erebuni</a:t>
            </a:r>
            <a:endParaRPr lang="cs-CZ" sz="28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332656"/>
            <a:ext cx="4128459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499992" y="332657"/>
            <a:ext cx="317893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924944"/>
            <a:ext cx="2206174" cy="357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ientmitja2300a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713" y="908720"/>
            <a:ext cx="8683767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476672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50000"/>
              </a:lnSpc>
              <a:buFont typeface="Arial" pitchFamily="34" charset="0"/>
              <a:buChar char="•"/>
            </a:pPr>
            <a:r>
              <a:rPr lang="cs-CZ" sz="3600" b="1" dirty="0" smtClean="0"/>
              <a:t> proto-elamské období (3200-2700)</a:t>
            </a:r>
          </a:p>
          <a:p>
            <a:pPr lvl="0">
              <a:lnSpc>
                <a:spcPct val="250000"/>
              </a:lnSpc>
              <a:buFont typeface="Arial" pitchFamily="34" charset="0"/>
              <a:buChar char="•"/>
            </a:pPr>
            <a:r>
              <a:rPr lang="cs-CZ" sz="3600" b="1" dirty="0" smtClean="0"/>
              <a:t> staré elamské období (2700-1600)</a:t>
            </a:r>
          </a:p>
          <a:p>
            <a:pPr lvl="0">
              <a:lnSpc>
                <a:spcPct val="250000"/>
              </a:lnSpc>
              <a:buFont typeface="Arial" pitchFamily="34" charset="0"/>
              <a:buChar char="•"/>
            </a:pPr>
            <a:r>
              <a:rPr lang="cs-CZ" sz="3600" b="1" dirty="0" smtClean="0"/>
              <a:t> střední elamské období (1500-1100)</a:t>
            </a:r>
          </a:p>
          <a:p>
            <a:pPr lvl="0">
              <a:lnSpc>
                <a:spcPct val="250000"/>
              </a:lnSpc>
              <a:buFont typeface="Arial" pitchFamily="34" charset="0"/>
              <a:buChar char="•"/>
            </a:pPr>
            <a:r>
              <a:rPr lang="cs-CZ" sz="3600" b="1" dirty="0" smtClean="0"/>
              <a:t> </a:t>
            </a:r>
            <a:r>
              <a:rPr lang="cs-CZ" sz="3600" b="1" dirty="0" err="1" smtClean="0"/>
              <a:t>novoelamské</a:t>
            </a:r>
            <a:r>
              <a:rPr lang="cs-CZ" sz="3600" b="1" dirty="0" smtClean="0"/>
              <a:t> období (1100-539)</a:t>
            </a:r>
            <a:endParaRPr lang="cs-CZ" sz="3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132" y="260648"/>
            <a:ext cx="333283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Elam_co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60648"/>
            <a:ext cx="3645367" cy="6339769"/>
          </a:xfrm>
          <a:prstGeom prst="rect">
            <a:avLst/>
          </a:prstGeom>
        </p:spPr>
      </p:pic>
      <p:pic>
        <p:nvPicPr>
          <p:cNvPr id="4" name="Obrázek 3" descr="Elam_cool – kop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040" y="5003820"/>
            <a:ext cx="4644008" cy="15935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99592" y="4149080"/>
            <a:ext cx="3872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Elamské obrázkové písmo ↑ </a:t>
            </a:r>
          </a:p>
          <a:p>
            <a:r>
              <a:rPr lang="cs-CZ" sz="2400" b="1" dirty="0" smtClean="0"/>
              <a:t>Elamské lineární písmo ↓ </a:t>
            </a:r>
            <a:r>
              <a:rPr lang="cs-CZ" sz="2400" b="1" dirty="0" smtClean="0"/>
              <a:t>→</a:t>
            </a:r>
            <a:endParaRPr lang="cs-CZ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34615" t="5128" r="35898"/>
          <a:stretch>
            <a:fillRect/>
          </a:stretch>
        </p:blipFill>
        <p:spPr bwMode="auto">
          <a:xfrm>
            <a:off x="6804248" y="332656"/>
            <a:ext cx="1944216" cy="625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611283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548152"/>
            <a:ext cx="6114256" cy="204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669481" y="3717032"/>
            <a:ext cx="333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Elamský </a:t>
            </a:r>
            <a:r>
              <a:rPr lang="cs-CZ" sz="2400" b="1" dirty="0" err="1" smtClean="0"/>
              <a:t>klínopis</a:t>
            </a:r>
            <a:r>
              <a:rPr lang="cs-CZ" sz="2400" b="1" dirty="0" smtClean="0"/>
              <a:t> ↑ ↓ </a:t>
            </a:r>
            <a:r>
              <a:rPr lang="cs-CZ" sz="2400" b="1" dirty="0" smtClean="0"/>
              <a:t>→</a:t>
            </a:r>
            <a:endParaRPr lang="cs-CZ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800px-Susa_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5578085" cy="3960440"/>
          </a:xfrm>
          <a:prstGeom prst="rect">
            <a:avLst/>
          </a:prstGeom>
        </p:spPr>
      </p:pic>
      <p:pic>
        <p:nvPicPr>
          <p:cNvPr id="3" name="Obrázek 2" descr="Susa-destru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744013"/>
            <a:ext cx="4116288" cy="473373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512" y="5190291"/>
            <a:ext cx="4516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Plánek města </a:t>
            </a:r>
            <a:r>
              <a:rPr lang="cs-CZ" sz="2400" b="1" dirty="0" err="1" smtClean="0"/>
              <a:t>Súsy</a:t>
            </a:r>
            <a:r>
              <a:rPr lang="cs-CZ" sz="2400" b="1" dirty="0" smtClean="0"/>
              <a:t> z 5. stol. </a:t>
            </a:r>
            <a:r>
              <a:rPr lang="cs-CZ" sz="2400" b="1" dirty="0" err="1" smtClean="0"/>
              <a:t>n.l</a:t>
            </a:r>
            <a:r>
              <a:rPr lang="cs-CZ" sz="2400" b="1" dirty="0" smtClean="0"/>
              <a:t>.↑ </a:t>
            </a:r>
          </a:p>
          <a:p>
            <a:r>
              <a:rPr lang="cs-CZ" sz="2400" b="1" dirty="0" smtClean="0"/>
              <a:t>Dobytí </a:t>
            </a:r>
            <a:r>
              <a:rPr lang="cs-CZ" sz="2400" b="1" dirty="0" err="1" smtClean="0"/>
              <a:t>Sús</a:t>
            </a:r>
            <a:r>
              <a:rPr lang="cs-CZ" sz="2400" b="1" dirty="0" smtClean="0"/>
              <a:t> vojsky </a:t>
            </a:r>
            <a:r>
              <a:rPr lang="cs-CZ" sz="2400" b="1" dirty="0" err="1" smtClean="0"/>
              <a:t>Ašurbanipala</a:t>
            </a:r>
            <a:r>
              <a:rPr lang="cs-CZ" sz="2400" b="1" dirty="0" smtClean="0"/>
              <a:t> </a:t>
            </a:r>
            <a:r>
              <a:rPr lang="cs-CZ" sz="2400" b="1" dirty="0" smtClean="0"/>
              <a:t>→</a:t>
            </a:r>
            <a:endParaRPr lang="cs-CZ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9569"/>
            <a:ext cx="7344816" cy="62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7812360" y="260648"/>
            <a:ext cx="107703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2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mari</a:t>
            </a:r>
            <a:r>
              <a:rPr lang="cs-CZ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cs-CZ" sz="2800" dirty="0"/>
          </a:p>
        </p:txBody>
      </p:sp>
      <p:sp>
        <p:nvSpPr>
          <p:cNvPr id="4" name="Elipsa 3"/>
          <p:cNvSpPr/>
          <p:nvPr/>
        </p:nvSpPr>
        <p:spPr>
          <a:xfrm>
            <a:off x="2051720" y="2564904"/>
            <a:ext cx="576064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14951"/>
            <a:ext cx="7128792" cy="611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105</Words>
  <Application>Microsoft Office PowerPoint</Application>
  <PresentationFormat>Předvádění na obrazovce (4:3)</PresentationFormat>
  <Paragraphs>29</Paragraphs>
  <Slides>29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Motiv sady Office</vt:lpstr>
      <vt:lpstr>Dějiny Předního Východu -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studia dějin starověku</dc:title>
  <dc:creator>Silvie</dc:creator>
  <cp:lastModifiedBy>Silvie</cp:lastModifiedBy>
  <cp:revision>47</cp:revision>
  <dcterms:created xsi:type="dcterms:W3CDTF">2011-10-18T19:19:03Z</dcterms:created>
  <dcterms:modified xsi:type="dcterms:W3CDTF">2012-10-21T09:06:35Z</dcterms:modified>
</cp:coreProperties>
</file>