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D530E59-93E5-4175-857D-36240142DC23}" type="datetimeFigureOut">
              <a:rPr lang="cs-CZ" smtClean="0"/>
              <a:t>7.11.2011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530E59-93E5-4175-857D-36240142DC23}" type="datetimeFigureOut">
              <a:rPr lang="cs-CZ" smtClean="0"/>
              <a:t>7.11.2011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530E59-93E5-4175-857D-36240142DC23}" type="datetimeFigureOut">
              <a:rPr lang="cs-CZ" smtClean="0"/>
              <a:t>7.11.2011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530E59-93E5-4175-857D-36240142DC23}" type="datetimeFigureOut">
              <a:rPr lang="cs-CZ" smtClean="0"/>
              <a:t>7.11.2011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D530E59-93E5-4175-857D-36240142DC23}" type="datetimeFigureOut">
              <a:rPr lang="cs-CZ" smtClean="0"/>
              <a:t>7.11.2011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D530E59-93E5-4175-857D-36240142DC23}" type="datetimeFigureOut">
              <a:rPr lang="cs-CZ" smtClean="0"/>
              <a:t>7.11.2011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D530E59-93E5-4175-857D-36240142DC23}" type="datetimeFigureOut">
              <a:rPr lang="cs-CZ" smtClean="0"/>
              <a:t>7.11.2011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D530E59-93E5-4175-857D-36240142DC23}" type="datetimeFigureOut">
              <a:rPr lang="cs-CZ" smtClean="0"/>
              <a:t>7.11.2011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D530E59-93E5-4175-857D-36240142DC23}" type="datetimeFigureOut">
              <a:rPr lang="cs-CZ" smtClean="0"/>
              <a:t>7.11.2011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D530E59-93E5-4175-857D-36240142DC23}" type="datetimeFigureOut">
              <a:rPr lang="cs-CZ" smtClean="0"/>
              <a:t>7.11.2011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D530E59-93E5-4175-857D-36240142DC23}" type="datetimeFigureOut">
              <a:rPr lang="cs-CZ" smtClean="0"/>
              <a:t>7.11.2011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B4FD89-F7DD-4429-A526-E1325A2CF071}"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30E59-93E5-4175-857D-36240142DC23}" type="datetimeFigureOut">
              <a:rPr lang="cs-CZ" smtClean="0"/>
              <a:t>7.11.2011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4FD89-F7DD-4429-A526-E1325A2CF071}"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ctrTitle"/>
          </p:nvPr>
        </p:nvSpPr>
        <p:spPr>
          <a:xfrm>
            <a:off x="611560" y="692696"/>
            <a:ext cx="7772400" cy="216024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Dějiny Předního Východu - seminář</a:t>
            </a:r>
            <a:endParaRPr lang="cs-CZ"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Podnadpis 2"/>
          <p:cNvSpPr>
            <a:spLocks noGrp="1"/>
          </p:cNvSpPr>
          <p:nvPr>
            <p:ph type="subTitle" idx="1"/>
          </p:nvPr>
        </p:nvSpPr>
        <p:spPr>
          <a:xfrm>
            <a:off x="1371600" y="3886200"/>
            <a:ext cx="6400800" cy="17526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cs-CZ"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7</a:t>
            </a:r>
            <a:r>
              <a:rPr lang="cs-CZ"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cs-CZ"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a:t>
            </a:r>
            <a:r>
              <a:rPr lang="cs-CZ"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odina</a:t>
            </a:r>
            <a:br>
              <a:rPr lang="cs-CZ"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cs-CZ"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Egyptská literatura</a:t>
            </a:r>
            <a:endParaRPr lang="cs-CZ"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505475"/>
          </a:xfrm>
        </p:spPr>
        <p:txBody>
          <a:bodyPr/>
          <a:lstStyle/>
          <a:p>
            <a:endParaRPr lang="cs-CZ" dirty="0"/>
          </a:p>
        </p:txBody>
      </p:sp>
      <p:sp>
        <p:nvSpPr>
          <p:cNvPr id="4" name="Zaoblený obdélník 3"/>
          <p:cNvSpPr/>
          <p:nvPr/>
        </p:nvSpPr>
        <p:spPr>
          <a:xfrm>
            <a:off x="323528" y="332656"/>
            <a:ext cx="8568952" cy="61206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1600" b="1" dirty="0" smtClean="0">
                <a:solidFill>
                  <a:schemeClr val="tx1"/>
                </a:solidFill>
              </a:rPr>
              <a:t>EA 3</a:t>
            </a:r>
            <a:endParaRPr lang="en-US" sz="1600" dirty="0" smtClean="0">
              <a:solidFill>
                <a:schemeClr val="tx1"/>
              </a:solidFill>
            </a:endParaRPr>
          </a:p>
          <a:p>
            <a:pPr algn="just"/>
            <a:r>
              <a:rPr lang="en-US" sz="1600" i="1" dirty="0" smtClean="0">
                <a:solidFill>
                  <a:schemeClr val="tx1"/>
                </a:solidFill>
              </a:rPr>
              <a:t>    </a:t>
            </a:r>
            <a:r>
              <a:rPr lang="en-US" sz="1600" i="1" dirty="0" err="1" smtClean="0">
                <a:solidFill>
                  <a:schemeClr val="tx1"/>
                </a:solidFill>
              </a:rPr>
              <a:t>Kadashman</a:t>
            </a:r>
            <a:r>
              <a:rPr lang="en-US" sz="1600" i="1" dirty="0" smtClean="0">
                <a:solidFill>
                  <a:schemeClr val="tx1"/>
                </a:solidFill>
              </a:rPr>
              <a:t> </a:t>
            </a:r>
            <a:r>
              <a:rPr lang="en-US" sz="1600" i="1" dirty="0" err="1" smtClean="0">
                <a:solidFill>
                  <a:schemeClr val="tx1"/>
                </a:solidFill>
              </a:rPr>
              <a:t>Enlil</a:t>
            </a:r>
            <a:r>
              <a:rPr lang="en-US" sz="1600" i="1" dirty="0" smtClean="0">
                <a:solidFill>
                  <a:schemeClr val="tx1"/>
                </a:solidFill>
              </a:rPr>
              <a:t> of Babylon to </a:t>
            </a:r>
            <a:r>
              <a:rPr lang="en-US" sz="1600" i="1" dirty="0" err="1" smtClean="0">
                <a:solidFill>
                  <a:schemeClr val="tx1"/>
                </a:solidFill>
              </a:rPr>
              <a:t>Amenhotep</a:t>
            </a:r>
            <a:r>
              <a:rPr lang="en-US" sz="1600" i="1" dirty="0" smtClean="0">
                <a:solidFill>
                  <a:schemeClr val="tx1"/>
                </a:solidFill>
              </a:rPr>
              <a:t> of Egypt [....] How is it possible that, having written to you in order to ask for the hand of your daughter - oh my brother, you should have written me using such language, telling me that you will not give her to me as since earliest times no daughter of the king of Egypt has ever been given in marriage? Why are you telling me such things? You are the king. You may do as you wish. If you wanted to give me your daughter in marriage who could say you nay?</a:t>
            </a:r>
            <a:endParaRPr lang="cs-CZ" sz="1600" i="1" dirty="0" smtClean="0">
              <a:solidFill>
                <a:schemeClr val="tx1"/>
              </a:solidFill>
            </a:endParaRPr>
          </a:p>
          <a:p>
            <a:pPr algn="just"/>
            <a:r>
              <a:rPr lang="en-US" sz="1600" i="1" dirty="0" smtClean="0">
                <a:solidFill>
                  <a:schemeClr val="tx1"/>
                </a:solidFill>
              </a:rPr>
              <a:t> </a:t>
            </a:r>
            <a:br>
              <a:rPr lang="en-US" sz="1600" i="1" dirty="0" smtClean="0">
                <a:solidFill>
                  <a:schemeClr val="tx1"/>
                </a:solidFill>
              </a:rPr>
            </a:br>
            <a:r>
              <a:rPr lang="en-US" sz="1600" i="1" dirty="0" smtClean="0">
                <a:solidFill>
                  <a:schemeClr val="tx1"/>
                </a:solidFill>
              </a:rPr>
              <a:t>But you, keeping to your principle of not sending anybody, have not sent me a wife. Have you not been looking for a fraternal and </a:t>
            </a:r>
            <a:r>
              <a:rPr lang="en-US" sz="1600" i="1" dirty="0" err="1" smtClean="0">
                <a:solidFill>
                  <a:schemeClr val="tx1"/>
                </a:solidFill>
              </a:rPr>
              <a:t>amical</a:t>
            </a:r>
            <a:r>
              <a:rPr lang="en-US" sz="1600" i="1" dirty="0" smtClean="0">
                <a:solidFill>
                  <a:schemeClr val="tx1"/>
                </a:solidFill>
              </a:rPr>
              <a:t> relationship, when you suggested to me - in writing - a marriage, in order to make us become closer? Why hasn't my brother sent me a wife? [...] It is possible for you not to send me a wife, but how could I refuse you a wife and not send her to you, as you did? I have daughters, I will not refuse you in any way concerning this....</a:t>
            </a:r>
            <a:endParaRPr lang="cs-CZ" sz="1600" i="1" dirty="0" smtClean="0">
              <a:solidFill>
                <a:schemeClr val="tx1"/>
              </a:solidFill>
            </a:endParaRPr>
          </a:p>
          <a:p>
            <a:pPr algn="just"/>
            <a:r>
              <a:rPr lang="en-US" sz="1600" i="1" dirty="0" smtClean="0">
                <a:solidFill>
                  <a:schemeClr val="tx1"/>
                </a:solidFill>
              </a:rPr>
              <a:t> </a:t>
            </a:r>
            <a:br>
              <a:rPr lang="en-US" sz="1600" i="1" dirty="0" smtClean="0">
                <a:solidFill>
                  <a:schemeClr val="tx1"/>
                </a:solidFill>
              </a:rPr>
            </a:br>
            <a:r>
              <a:rPr lang="en-US" sz="1600" i="1" dirty="0" smtClean="0">
                <a:solidFill>
                  <a:schemeClr val="tx1"/>
                </a:solidFill>
              </a:rPr>
              <a:t>As to the gold about which I wrote you, send me now quickly during this summer [.... ] before your messenger reach me, gold in abundance, as much as is available. I could thus achieve the task I have undertaken. If you send me this summer [...] the gold concerning which I've written to you, I shall give you my daughter in marriage. Therefore, send gold, willingly, as much as you please. But if you do not send me gold [...] so I can achieve the task I have undertaken , why haven't you sent me any earlier willingly? After I have finished the task I have undertaken , why would I wish for gold? Even if you sent me 3000 talents of gold I would not accept them. I would return them and would not give you my daughter in marriage. </a:t>
            </a:r>
            <a:endParaRPr lang="cs-CZ" sz="16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0648"/>
            <a:ext cx="8229600" cy="6120680"/>
          </a:xfrm>
        </p:spPr>
        <p:txBody>
          <a:bodyPr/>
          <a:lstStyle/>
          <a:p>
            <a:r>
              <a:rPr lang="cs-CZ" dirty="0" smtClean="0"/>
              <a:t>Královské seznamy</a:t>
            </a:r>
          </a:p>
          <a:p>
            <a:endParaRPr lang="cs-CZ" dirty="0"/>
          </a:p>
        </p:txBody>
      </p:sp>
      <p:pic>
        <p:nvPicPr>
          <p:cNvPr id="7171" name="Picture 3"/>
          <p:cNvPicPr>
            <a:picLocks noChangeAspect="1" noChangeArrowheads="1"/>
          </p:cNvPicPr>
          <p:nvPr/>
        </p:nvPicPr>
        <p:blipFill>
          <a:blip r:embed="rId2" cstate="print"/>
          <a:srcRect/>
          <a:stretch>
            <a:fillRect/>
          </a:stretch>
        </p:blipFill>
        <p:spPr bwMode="auto">
          <a:xfrm>
            <a:off x="239338" y="980728"/>
            <a:ext cx="8653142" cy="2012786"/>
          </a:xfrm>
          <a:prstGeom prst="rect">
            <a:avLst/>
          </a:prstGeom>
          <a:noFill/>
          <a:ln w="9525">
            <a:noFill/>
            <a:miter lim="800000"/>
            <a:headEnd/>
            <a:tailEnd/>
          </a:ln>
        </p:spPr>
      </p:pic>
      <p:sp>
        <p:nvSpPr>
          <p:cNvPr id="6" name="TextovéPole 5"/>
          <p:cNvSpPr txBox="1"/>
          <p:nvPr/>
        </p:nvSpPr>
        <p:spPr>
          <a:xfrm>
            <a:off x="5773806" y="3131676"/>
            <a:ext cx="3190682" cy="369332"/>
          </a:xfrm>
          <a:prstGeom prst="rect">
            <a:avLst/>
          </a:prstGeom>
          <a:noFill/>
        </p:spPr>
        <p:txBody>
          <a:bodyPr wrap="none" rtlCol="0">
            <a:spAutoFit/>
          </a:bodyPr>
          <a:lstStyle/>
          <a:p>
            <a:r>
              <a:rPr lang="cs-CZ" dirty="0" err="1" smtClean="0">
                <a:solidFill>
                  <a:srgbClr val="FF0000"/>
                </a:solidFill>
              </a:rPr>
              <a:t>překresba</a:t>
            </a:r>
            <a:r>
              <a:rPr lang="cs-CZ" dirty="0" smtClean="0">
                <a:solidFill>
                  <a:srgbClr val="FF0000"/>
                </a:solidFill>
              </a:rPr>
              <a:t> </a:t>
            </a:r>
            <a:r>
              <a:rPr lang="cs-CZ" dirty="0" err="1" smtClean="0">
                <a:solidFill>
                  <a:srgbClr val="FF0000"/>
                </a:solidFill>
              </a:rPr>
              <a:t>sakkárského</a:t>
            </a:r>
            <a:r>
              <a:rPr lang="cs-CZ" dirty="0" smtClean="0">
                <a:solidFill>
                  <a:srgbClr val="FF0000"/>
                </a:solidFill>
              </a:rPr>
              <a:t> seznamu</a:t>
            </a:r>
            <a:endParaRPr lang="cs-CZ" dirty="0">
              <a:solidFill>
                <a:srgbClr val="FF0000"/>
              </a:solidFill>
            </a:endParaRPr>
          </a:p>
        </p:txBody>
      </p:sp>
      <p:pic>
        <p:nvPicPr>
          <p:cNvPr id="7172" name="Picture 4"/>
          <p:cNvPicPr>
            <a:picLocks noChangeAspect="1" noChangeArrowheads="1"/>
          </p:cNvPicPr>
          <p:nvPr/>
        </p:nvPicPr>
        <p:blipFill>
          <a:blip r:embed="rId3" cstate="print"/>
          <a:srcRect/>
          <a:stretch>
            <a:fillRect/>
          </a:stretch>
        </p:blipFill>
        <p:spPr bwMode="auto">
          <a:xfrm>
            <a:off x="395536" y="3356992"/>
            <a:ext cx="3855715" cy="3151811"/>
          </a:xfrm>
          <a:prstGeom prst="rect">
            <a:avLst/>
          </a:prstGeom>
          <a:noFill/>
          <a:ln w="9525">
            <a:noFill/>
            <a:miter lim="800000"/>
            <a:headEnd/>
            <a:tailEnd/>
          </a:ln>
        </p:spPr>
      </p:pic>
      <p:sp>
        <p:nvSpPr>
          <p:cNvPr id="8" name="TextovéPole 7"/>
          <p:cNvSpPr txBox="1"/>
          <p:nvPr/>
        </p:nvSpPr>
        <p:spPr>
          <a:xfrm>
            <a:off x="4499992" y="6228020"/>
            <a:ext cx="2763834" cy="369332"/>
          </a:xfrm>
          <a:prstGeom prst="rect">
            <a:avLst/>
          </a:prstGeom>
          <a:noFill/>
        </p:spPr>
        <p:txBody>
          <a:bodyPr wrap="none" rtlCol="0">
            <a:spAutoFit/>
          </a:bodyPr>
          <a:lstStyle/>
          <a:p>
            <a:r>
              <a:rPr lang="cs-CZ" dirty="0" err="1" smtClean="0">
                <a:solidFill>
                  <a:srgbClr val="FF0000"/>
                </a:solidFill>
              </a:rPr>
              <a:t>Abydoský</a:t>
            </a:r>
            <a:r>
              <a:rPr lang="cs-CZ" dirty="0" smtClean="0">
                <a:solidFill>
                  <a:srgbClr val="FF0000"/>
                </a:solidFill>
              </a:rPr>
              <a:t> královský seznam</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KRÁSNÁ literatura</a:t>
            </a:r>
            <a:endParaRPr lang="cs-CZ" dirty="0"/>
          </a:p>
        </p:txBody>
      </p:sp>
      <p:sp>
        <p:nvSpPr>
          <p:cNvPr id="3" name="Zástupný symbol pro obsah 2"/>
          <p:cNvSpPr>
            <a:spLocks noGrp="1"/>
          </p:cNvSpPr>
          <p:nvPr>
            <p:ph idx="1"/>
          </p:nvPr>
        </p:nvSpPr>
        <p:spPr/>
        <p:txBody>
          <a:bodyPr/>
          <a:lstStyle/>
          <a:p>
            <a:r>
              <a:rPr lang="cs-CZ" dirty="0" smtClean="0"/>
              <a:t>Knihy moudrých rad do života</a:t>
            </a:r>
            <a:endParaRPr lang="cs-CZ" dirty="0"/>
          </a:p>
        </p:txBody>
      </p:sp>
      <p:sp>
        <p:nvSpPr>
          <p:cNvPr id="4" name="Zaoblený obdélník 3"/>
          <p:cNvSpPr/>
          <p:nvPr/>
        </p:nvSpPr>
        <p:spPr>
          <a:xfrm>
            <a:off x="467544" y="2564904"/>
            <a:ext cx="3528392" cy="201622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cs-CZ" sz="2000" dirty="0" smtClean="0">
                <a:solidFill>
                  <a:schemeClr val="tx1"/>
                </a:solidFill>
              </a:rPr>
              <a:t>Člověka moudrého poznáš podle toho, co ví, </a:t>
            </a:r>
          </a:p>
          <a:p>
            <a:pPr algn="ctr"/>
            <a:r>
              <a:rPr lang="cs-CZ" sz="2000" dirty="0" smtClean="0">
                <a:solidFill>
                  <a:schemeClr val="tx1"/>
                </a:solidFill>
              </a:rPr>
              <a:t>Ale člověka vznešeného podle jeho dobrých skutků</a:t>
            </a:r>
          </a:p>
          <a:p>
            <a:pPr algn="ctr"/>
            <a:endParaRPr lang="cs-CZ" dirty="0"/>
          </a:p>
          <a:p>
            <a:pPr algn="ctr"/>
            <a:r>
              <a:rPr lang="cs-CZ" dirty="0" err="1" smtClean="0">
                <a:solidFill>
                  <a:srgbClr val="FF0000"/>
                </a:solidFill>
              </a:rPr>
              <a:t>Ptahotepova</a:t>
            </a:r>
            <a:r>
              <a:rPr lang="cs-CZ" dirty="0" smtClean="0">
                <a:solidFill>
                  <a:srgbClr val="FF0000"/>
                </a:solidFill>
              </a:rPr>
              <a:t> nauka</a:t>
            </a:r>
          </a:p>
        </p:txBody>
      </p:sp>
      <p:sp>
        <p:nvSpPr>
          <p:cNvPr id="5" name="Zaoblený obdélník 4"/>
          <p:cNvSpPr/>
          <p:nvPr/>
        </p:nvSpPr>
        <p:spPr>
          <a:xfrm>
            <a:off x="4499992" y="2564904"/>
            <a:ext cx="4104456" cy="3600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cs-CZ" sz="2000" dirty="0" smtClean="0">
                <a:solidFill>
                  <a:schemeClr val="tx1"/>
                </a:solidFill>
              </a:rPr>
              <a:t>Nelačni po majetku chudého zemědělce</a:t>
            </a:r>
          </a:p>
          <a:p>
            <a:pPr algn="ctr"/>
            <a:r>
              <a:rPr lang="cs-CZ" sz="2000" dirty="0" smtClean="0">
                <a:solidFill>
                  <a:schemeClr val="tx1"/>
                </a:solidFill>
              </a:rPr>
              <a:t>A neměj hlad na jeho chléb;</a:t>
            </a:r>
          </a:p>
          <a:p>
            <a:pPr algn="ctr"/>
            <a:r>
              <a:rPr lang="cs-CZ" sz="2000" dirty="0" smtClean="0">
                <a:solidFill>
                  <a:schemeClr val="tx1"/>
                </a:solidFill>
              </a:rPr>
              <a:t>Sousto z majetku chudého zemědělce by mělo stahovat hrdlo</a:t>
            </a:r>
          </a:p>
          <a:p>
            <a:pPr algn="ctr"/>
            <a:r>
              <a:rPr lang="cs-CZ" sz="2000" dirty="0" smtClean="0">
                <a:solidFill>
                  <a:schemeClr val="tx1"/>
                </a:solidFill>
              </a:rPr>
              <a:t>A příčit se v jícnu …</a:t>
            </a:r>
          </a:p>
          <a:p>
            <a:pPr algn="ctr"/>
            <a:endParaRPr lang="cs-CZ" dirty="0"/>
          </a:p>
          <a:p>
            <a:pPr algn="ctr"/>
            <a:r>
              <a:rPr lang="cs-CZ" dirty="0">
                <a:solidFill>
                  <a:srgbClr val="FF0000"/>
                </a:solidFill>
              </a:rPr>
              <a:t>n</a:t>
            </a:r>
            <a:r>
              <a:rPr lang="cs-CZ" dirty="0" smtClean="0">
                <a:solidFill>
                  <a:srgbClr val="FF0000"/>
                </a:solidFill>
              </a:rPr>
              <a:t>auka </a:t>
            </a:r>
            <a:r>
              <a:rPr lang="cs-CZ" dirty="0" err="1" smtClean="0">
                <a:solidFill>
                  <a:srgbClr val="FF0000"/>
                </a:solidFill>
              </a:rPr>
              <a:t>Amenemopova</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505475"/>
          </a:xfrm>
        </p:spPr>
        <p:txBody>
          <a:bodyPr/>
          <a:lstStyle/>
          <a:p>
            <a:r>
              <a:rPr lang="cs-CZ" dirty="0" smtClean="0"/>
              <a:t>Povídky</a:t>
            </a:r>
          </a:p>
          <a:p>
            <a:endParaRPr lang="cs-CZ" dirty="0"/>
          </a:p>
        </p:txBody>
      </p:sp>
      <p:pic>
        <p:nvPicPr>
          <p:cNvPr id="1027" name="Picture 3"/>
          <p:cNvPicPr>
            <a:picLocks noChangeAspect="1" noChangeArrowheads="1"/>
          </p:cNvPicPr>
          <p:nvPr/>
        </p:nvPicPr>
        <p:blipFill>
          <a:blip r:embed="rId2" cstate="print"/>
          <a:srcRect/>
          <a:stretch>
            <a:fillRect/>
          </a:stretch>
        </p:blipFill>
        <p:spPr bwMode="auto">
          <a:xfrm>
            <a:off x="611560" y="1340768"/>
            <a:ext cx="4528264" cy="2880320"/>
          </a:xfrm>
          <a:prstGeom prst="rect">
            <a:avLst/>
          </a:prstGeom>
          <a:noFill/>
          <a:ln w="9525">
            <a:noFill/>
            <a:miter lim="800000"/>
            <a:headEnd/>
            <a:tailEnd/>
          </a:ln>
        </p:spPr>
      </p:pic>
      <p:sp>
        <p:nvSpPr>
          <p:cNvPr id="6" name="TextovéPole 5"/>
          <p:cNvSpPr txBox="1"/>
          <p:nvPr/>
        </p:nvSpPr>
        <p:spPr>
          <a:xfrm>
            <a:off x="825275" y="4437112"/>
            <a:ext cx="4178773" cy="369332"/>
          </a:xfrm>
          <a:prstGeom prst="rect">
            <a:avLst/>
          </a:prstGeom>
          <a:noFill/>
        </p:spPr>
        <p:txBody>
          <a:bodyPr wrap="none" rtlCol="0">
            <a:spAutoFit/>
          </a:bodyPr>
          <a:lstStyle/>
          <a:p>
            <a:r>
              <a:rPr lang="cs-CZ" dirty="0" smtClean="0">
                <a:solidFill>
                  <a:srgbClr val="FF0000"/>
                </a:solidFill>
              </a:rPr>
              <a:t>Ostrakon se zlomkem Povídky o </a:t>
            </a:r>
            <a:r>
              <a:rPr lang="cs-CZ" dirty="0" err="1" smtClean="0">
                <a:solidFill>
                  <a:srgbClr val="FF0000"/>
                </a:solidFill>
              </a:rPr>
              <a:t>Sinuhetovi</a:t>
            </a:r>
            <a:endParaRPr lang="cs-CZ" dirty="0">
              <a:solidFill>
                <a:srgbClr val="FF0000"/>
              </a:solidFill>
            </a:endParaRPr>
          </a:p>
        </p:txBody>
      </p:sp>
      <p:pic>
        <p:nvPicPr>
          <p:cNvPr id="1028" name="Picture 4"/>
          <p:cNvPicPr>
            <a:picLocks noChangeAspect="1" noChangeArrowheads="1"/>
          </p:cNvPicPr>
          <p:nvPr/>
        </p:nvPicPr>
        <p:blipFill>
          <a:blip r:embed="rId3" cstate="print"/>
          <a:srcRect/>
          <a:stretch>
            <a:fillRect/>
          </a:stretch>
        </p:blipFill>
        <p:spPr bwMode="auto">
          <a:xfrm>
            <a:off x="5644863" y="4221088"/>
            <a:ext cx="3051809" cy="223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Náboženská literatura</a:t>
            </a:r>
            <a:endParaRPr lang="cs-CZ" dirty="0"/>
          </a:p>
        </p:txBody>
      </p:sp>
      <p:sp>
        <p:nvSpPr>
          <p:cNvPr id="3" name="Zástupný symbol pro obsah 2"/>
          <p:cNvSpPr>
            <a:spLocks noGrp="1"/>
          </p:cNvSpPr>
          <p:nvPr>
            <p:ph idx="1"/>
          </p:nvPr>
        </p:nvSpPr>
        <p:spPr>
          <a:xfrm>
            <a:off x="457200" y="1412776"/>
            <a:ext cx="8229600" cy="4713387"/>
          </a:xfrm>
        </p:spPr>
        <p:txBody>
          <a:bodyPr/>
          <a:lstStyle/>
          <a:p>
            <a:r>
              <a:rPr lang="cs-CZ" dirty="0" smtClean="0"/>
              <a:t>Texty pyramid</a:t>
            </a:r>
          </a:p>
          <a:p>
            <a:pPr>
              <a:buNone/>
            </a:pPr>
            <a:endParaRPr lang="cs-CZ" dirty="0"/>
          </a:p>
        </p:txBody>
      </p:sp>
      <p:pic>
        <p:nvPicPr>
          <p:cNvPr id="2051" name="Picture 3"/>
          <p:cNvPicPr>
            <a:picLocks noChangeAspect="1" noChangeArrowheads="1"/>
          </p:cNvPicPr>
          <p:nvPr/>
        </p:nvPicPr>
        <p:blipFill>
          <a:blip r:embed="rId2" cstate="print"/>
          <a:srcRect/>
          <a:stretch>
            <a:fillRect/>
          </a:stretch>
        </p:blipFill>
        <p:spPr bwMode="auto">
          <a:xfrm>
            <a:off x="1907704" y="2204864"/>
            <a:ext cx="5058139" cy="3793604"/>
          </a:xfrm>
          <a:prstGeom prst="rect">
            <a:avLst/>
          </a:prstGeom>
          <a:noFill/>
          <a:ln w="9525">
            <a:noFill/>
            <a:miter lim="800000"/>
            <a:headEnd/>
            <a:tailEnd/>
          </a:ln>
        </p:spPr>
      </p:pic>
      <p:sp>
        <p:nvSpPr>
          <p:cNvPr id="6" name="TextovéPole 5"/>
          <p:cNvSpPr txBox="1"/>
          <p:nvPr/>
        </p:nvSpPr>
        <p:spPr>
          <a:xfrm>
            <a:off x="3059109" y="6084004"/>
            <a:ext cx="3025059" cy="369332"/>
          </a:xfrm>
          <a:prstGeom prst="rect">
            <a:avLst/>
          </a:prstGeom>
          <a:noFill/>
        </p:spPr>
        <p:txBody>
          <a:bodyPr wrap="none" rtlCol="0">
            <a:spAutoFit/>
          </a:bodyPr>
          <a:lstStyle/>
          <a:p>
            <a:r>
              <a:rPr lang="cs-CZ" dirty="0" smtClean="0">
                <a:solidFill>
                  <a:srgbClr val="FF0000"/>
                </a:solidFill>
              </a:rPr>
              <a:t>Texty pyramid z </a:t>
            </a:r>
            <a:r>
              <a:rPr lang="cs-CZ" dirty="0" err="1" smtClean="0">
                <a:solidFill>
                  <a:srgbClr val="FF0000"/>
                </a:solidFill>
              </a:rPr>
              <a:t>Tetiho</a:t>
            </a:r>
            <a:r>
              <a:rPr lang="cs-CZ" dirty="0" smtClean="0">
                <a:solidFill>
                  <a:srgbClr val="FF0000"/>
                </a:solidFill>
              </a:rPr>
              <a:t> hrobky</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433467"/>
          </a:xfrm>
        </p:spPr>
        <p:txBody>
          <a:bodyPr/>
          <a:lstStyle/>
          <a:p>
            <a:r>
              <a:rPr lang="cs-CZ" dirty="0" smtClean="0"/>
              <a:t>Texty rakví</a:t>
            </a:r>
          </a:p>
          <a:p>
            <a:endParaRPr lang="cs-CZ" dirty="0"/>
          </a:p>
        </p:txBody>
      </p:sp>
      <p:pic>
        <p:nvPicPr>
          <p:cNvPr id="3075" name="Picture 3"/>
          <p:cNvPicPr>
            <a:picLocks noChangeAspect="1" noChangeArrowheads="1"/>
          </p:cNvPicPr>
          <p:nvPr/>
        </p:nvPicPr>
        <p:blipFill>
          <a:blip r:embed="rId2" cstate="print"/>
          <a:srcRect/>
          <a:stretch>
            <a:fillRect/>
          </a:stretch>
        </p:blipFill>
        <p:spPr bwMode="auto">
          <a:xfrm>
            <a:off x="2699792" y="1268760"/>
            <a:ext cx="3575038" cy="4769371"/>
          </a:xfrm>
          <a:prstGeom prst="rect">
            <a:avLst/>
          </a:prstGeom>
          <a:noFill/>
          <a:ln w="9525">
            <a:noFill/>
            <a:miter lim="800000"/>
            <a:headEnd/>
            <a:tailEnd/>
          </a:ln>
        </p:spPr>
      </p:pic>
      <p:sp>
        <p:nvSpPr>
          <p:cNvPr id="6" name="TextovéPole 5"/>
          <p:cNvSpPr txBox="1"/>
          <p:nvPr/>
        </p:nvSpPr>
        <p:spPr>
          <a:xfrm>
            <a:off x="2843808" y="6156012"/>
            <a:ext cx="3286541" cy="369332"/>
          </a:xfrm>
          <a:prstGeom prst="rect">
            <a:avLst/>
          </a:prstGeom>
          <a:noFill/>
        </p:spPr>
        <p:txBody>
          <a:bodyPr wrap="none" rtlCol="0">
            <a:spAutoFit/>
          </a:bodyPr>
          <a:lstStyle/>
          <a:p>
            <a:r>
              <a:rPr lang="cs-CZ" dirty="0" smtClean="0">
                <a:solidFill>
                  <a:srgbClr val="FF0000"/>
                </a:solidFill>
              </a:rPr>
              <a:t>Rakev ze Střední říše s Texty rakví</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odborNá</a:t>
            </a:r>
            <a:r>
              <a:rPr lang="cs-CZ"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literatura</a:t>
            </a:r>
            <a:endParaRPr lang="cs-CZ" dirty="0"/>
          </a:p>
        </p:txBody>
      </p:sp>
      <p:sp>
        <p:nvSpPr>
          <p:cNvPr id="3" name="Zástupný symbol pro obsah 2"/>
          <p:cNvSpPr>
            <a:spLocks noGrp="1"/>
          </p:cNvSpPr>
          <p:nvPr>
            <p:ph idx="1"/>
          </p:nvPr>
        </p:nvSpPr>
        <p:spPr/>
        <p:txBody>
          <a:bodyPr/>
          <a:lstStyle/>
          <a:p>
            <a:r>
              <a:rPr lang="cs-CZ" dirty="0" smtClean="0"/>
              <a:t>Medicína</a:t>
            </a:r>
          </a:p>
          <a:p>
            <a:endParaRPr lang="cs-CZ" dirty="0"/>
          </a:p>
        </p:txBody>
      </p:sp>
      <p:pic>
        <p:nvPicPr>
          <p:cNvPr id="4099" name="Picture 3"/>
          <p:cNvPicPr>
            <a:picLocks noChangeAspect="1" noChangeArrowheads="1"/>
          </p:cNvPicPr>
          <p:nvPr/>
        </p:nvPicPr>
        <p:blipFill>
          <a:blip r:embed="rId2" cstate="print"/>
          <a:srcRect/>
          <a:stretch>
            <a:fillRect/>
          </a:stretch>
        </p:blipFill>
        <p:spPr bwMode="auto">
          <a:xfrm>
            <a:off x="827584" y="2178023"/>
            <a:ext cx="5673254" cy="4347321"/>
          </a:xfrm>
          <a:prstGeom prst="rect">
            <a:avLst/>
          </a:prstGeom>
          <a:noFill/>
          <a:ln w="9525">
            <a:noFill/>
            <a:miter lim="800000"/>
            <a:headEnd/>
            <a:tailEnd/>
          </a:ln>
        </p:spPr>
      </p:pic>
      <p:sp>
        <p:nvSpPr>
          <p:cNvPr id="6" name="TextovéPole 5"/>
          <p:cNvSpPr txBox="1"/>
          <p:nvPr/>
        </p:nvSpPr>
        <p:spPr>
          <a:xfrm>
            <a:off x="6326019" y="6093296"/>
            <a:ext cx="2135841" cy="369332"/>
          </a:xfrm>
          <a:prstGeom prst="rect">
            <a:avLst/>
          </a:prstGeom>
          <a:noFill/>
        </p:spPr>
        <p:txBody>
          <a:bodyPr wrap="none" rtlCol="0">
            <a:spAutoFit/>
          </a:bodyPr>
          <a:lstStyle/>
          <a:p>
            <a:r>
              <a:rPr lang="cs-CZ" dirty="0" smtClean="0">
                <a:solidFill>
                  <a:srgbClr val="FF0000"/>
                </a:solidFill>
              </a:rPr>
              <a:t>Tzv. </a:t>
            </a:r>
            <a:r>
              <a:rPr lang="cs-CZ" dirty="0" err="1" smtClean="0">
                <a:solidFill>
                  <a:srgbClr val="FF0000"/>
                </a:solidFill>
              </a:rPr>
              <a:t>Smithův</a:t>
            </a:r>
            <a:r>
              <a:rPr lang="cs-CZ" dirty="0" smtClean="0">
                <a:solidFill>
                  <a:srgbClr val="FF0000"/>
                </a:solidFill>
              </a:rPr>
              <a:t> papyrus</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832648"/>
          </a:xfrm>
        </p:spPr>
        <p:txBody>
          <a:bodyPr/>
          <a:lstStyle/>
          <a:p>
            <a:endParaRPr lang="cs-CZ" dirty="0"/>
          </a:p>
        </p:txBody>
      </p:sp>
      <p:sp>
        <p:nvSpPr>
          <p:cNvPr id="4" name="Zaoblený obdélník 3"/>
          <p:cNvSpPr/>
          <p:nvPr/>
        </p:nvSpPr>
        <p:spPr>
          <a:xfrm>
            <a:off x="251520" y="260648"/>
            <a:ext cx="8640960" cy="6192688"/>
          </a:xfrm>
          <a:prstGeom prst="roundRect">
            <a:avLst/>
          </a:prstGeom>
          <a:solidFill>
            <a:srgbClr val="FFFF37"/>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cs-CZ" sz="1600" b="1" u="sng" dirty="0" smtClean="0">
                <a:solidFill>
                  <a:srgbClr val="FF0000"/>
                </a:solidFill>
              </a:rPr>
              <a:t>Ponaučení o zející ráně na pacientově hlavě, proniknuvší až ke kosti a rozpoltivší jeho lebku</a:t>
            </a:r>
          </a:p>
          <a:p>
            <a:pPr algn="just"/>
            <a:endParaRPr lang="cs-CZ" dirty="0" smtClean="0">
              <a:solidFill>
                <a:schemeClr val="tx1"/>
              </a:solidFill>
            </a:endParaRPr>
          </a:p>
          <a:p>
            <a:pPr algn="just"/>
            <a:r>
              <a:rPr lang="cs-CZ" dirty="0" smtClean="0">
                <a:solidFill>
                  <a:schemeClr val="tx1"/>
                </a:solidFill>
              </a:rPr>
              <a:t>Vyšetřuješ-li někoho, kdo má zející ránu na hlavě, která pronikla až ke kosti a rozpoltila lebku, musíš nejprve ohmatat jeho ránu. Shledáš-li v ní pod svými prsty něco hrbolatého a pacient se nesmírně třese, otok na ráně vyvstává ven, pacientu teče krev z obou chřípí a z obou uší a trpí strnulostí šíje, takže se nemůže podívat ani na svá ramena, ani na prsa, </a:t>
            </a:r>
          </a:p>
          <a:p>
            <a:pPr algn="just"/>
            <a:r>
              <a:rPr lang="cs-CZ" dirty="0" smtClean="0">
                <a:solidFill>
                  <a:schemeClr val="tx1"/>
                </a:solidFill>
              </a:rPr>
              <a:t>tu podáš tuto diagnózu: Člověk se zející ránou na hlavě, proniknuvší až na kost a rozpoltivší jeho lebku, přičemž pacientu vytéká krev z chřípí a z uší a trpí strnulostí šíje. Zranění, které dovedu léčit. </a:t>
            </a:r>
          </a:p>
          <a:p>
            <a:pPr algn="just"/>
            <a:r>
              <a:rPr lang="cs-CZ" dirty="0" smtClean="0">
                <a:solidFill>
                  <a:schemeClr val="tx1"/>
                </a:solidFill>
              </a:rPr>
              <a:t>Shledáš-li, že lebka onoho člověka je rozpolcená, nesmíš ho obvázat, nýbrž ho necháš odpočívat do té doby, než se zranění vyléčí. Léčbou je nejprve poloha vsedě. Upravíš mu proto z cihel dvě opěradla do té doby, než poznáš, že došlo ke krizi. Na hlavu mu dej mast a natři mu také ramena a šíji. Právě tak budeš léčit každého, u koho shledáš, že má rozpolcenou lebku.</a:t>
            </a:r>
          </a:p>
          <a:p>
            <a:pPr algn="just"/>
            <a:r>
              <a:rPr lang="cs-CZ" dirty="0" smtClean="0">
                <a:solidFill>
                  <a:schemeClr val="tx1"/>
                </a:solidFill>
              </a:rPr>
              <a:t>Výraz „rozpolcení jeho lebky“ znamená, že jedna lebeční kost je odloučena od druhé, přičemž švy lpí k hmotě hlavy a neodlučují se. Výraz „otok na ráně vyvstává ven“ znamená, že opuchlina, která je na rozpolceném místě, je velká a vystupuje vzhůru. Výraz „než poznáš, že došlo ke krizi“ znamená dokud nepoznáš, zda pacient zemře, či zůstane naživu. Právě proto jde o „zranění, které dovedu léčit“.</a:t>
            </a:r>
          </a:p>
          <a:p>
            <a:pPr algn="ctr"/>
            <a:endParaRPr lang="cs-CZ"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48680"/>
            <a:ext cx="8229600" cy="5832648"/>
          </a:xfrm>
        </p:spPr>
        <p:txBody>
          <a:bodyPr/>
          <a:lstStyle/>
          <a:p>
            <a:r>
              <a:rPr lang="cs-CZ" dirty="0" smtClean="0"/>
              <a:t>Matematika</a:t>
            </a:r>
          </a:p>
          <a:p>
            <a:endParaRPr lang="cs-CZ" dirty="0"/>
          </a:p>
        </p:txBody>
      </p:sp>
      <p:pic>
        <p:nvPicPr>
          <p:cNvPr id="5123" name="Picture 3"/>
          <p:cNvPicPr>
            <a:picLocks noChangeAspect="1" noChangeArrowheads="1"/>
          </p:cNvPicPr>
          <p:nvPr/>
        </p:nvPicPr>
        <p:blipFill>
          <a:blip r:embed="rId2" cstate="print"/>
          <a:srcRect/>
          <a:stretch>
            <a:fillRect/>
          </a:stretch>
        </p:blipFill>
        <p:spPr bwMode="auto">
          <a:xfrm>
            <a:off x="549074" y="1196752"/>
            <a:ext cx="7911358" cy="4968552"/>
          </a:xfrm>
          <a:prstGeom prst="rect">
            <a:avLst/>
          </a:prstGeom>
          <a:noFill/>
          <a:ln w="9525">
            <a:noFill/>
            <a:miter lim="800000"/>
            <a:headEnd/>
            <a:tailEnd/>
          </a:ln>
        </p:spPr>
      </p:pic>
      <p:sp>
        <p:nvSpPr>
          <p:cNvPr id="6" name="TextovéPole 5"/>
          <p:cNvSpPr txBox="1"/>
          <p:nvPr/>
        </p:nvSpPr>
        <p:spPr>
          <a:xfrm>
            <a:off x="3442667" y="6093296"/>
            <a:ext cx="2137445" cy="369332"/>
          </a:xfrm>
          <a:prstGeom prst="rect">
            <a:avLst/>
          </a:prstGeom>
          <a:noFill/>
        </p:spPr>
        <p:txBody>
          <a:bodyPr wrap="none" rtlCol="0">
            <a:spAutoFit/>
          </a:bodyPr>
          <a:lstStyle/>
          <a:p>
            <a:r>
              <a:rPr lang="cs-CZ" dirty="0" smtClean="0">
                <a:solidFill>
                  <a:srgbClr val="FF0000"/>
                </a:solidFill>
              </a:rPr>
              <a:t>Tzv. </a:t>
            </a:r>
            <a:r>
              <a:rPr lang="cs-CZ" dirty="0" err="1" smtClean="0">
                <a:solidFill>
                  <a:srgbClr val="FF0000"/>
                </a:solidFill>
              </a:rPr>
              <a:t>Rhindův</a:t>
            </a:r>
            <a:r>
              <a:rPr lang="cs-CZ" dirty="0" smtClean="0">
                <a:solidFill>
                  <a:srgbClr val="FF0000"/>
                </a:solidFill>
              </a:rPr>
              <a:t> papyrus</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640960" cy="1143000"/>
          </a:xfrm>
        </p:spPr>
        <p:txBody>
          <a:bodyPr>
            <a:normAutofit/>
          </a:bodyPr>
          <a:lstStyle/>
          <a:p>
            <a:r>
              <a:rPr lang="cs-CZ"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oficiální a hospodářské zápisy</a:t>
            </a:r>
            <a:endParaRPr lang="cs-CZ" dirty="0"/>
          </a:p>
        </p:txBody>
      </p:sp>
      <p:sp>
        <p:nvSpPr>
          <p:cNvPr id="3" name="Zástupný symbol pro obsah 2"/>
          <p:cNvSpPr>
            <a:spLocks noGrp="1"/>
          </p:cNvSpPr>
          <p:nvPr>
            <p:ph idx="1"/>
          </p:nvPr>
        </p:nvSpPr>
        <p:spPr>
          <a:xfrm>
            <a:off x="457200" y="1412776"/>
            <a:ext cx="8229600" cy="4713387"/>
          </a:xfrm>
        </p:spPr>
        <p:txBody>
          <a:bodyPr/>
          <a:lstStyle/>
          <a:p>
            <a:r>
              <a:rPr lang="cs-CZ" dirty="0" smtClean="0"/>
              <a:t>Dopisy z El </a:t>
            </a:r>
            <a:r>
              <a:rPr lang="cs-CZ" dirty="0" err="1" smtClean="0"/>
              <a:t>Amarna</a:t>
            </a:r>
            <a:endParaRPr lang="cs-CZ" dirty="0" smtClean="0"/>
          </a:p>
          <a:p>
            <a:pPr>
              <a:buNone/>
            </a:pPr>
            <a:endParaRPr lang="cs-CZ" dirty="0"/>
          </a:p>
        </p:txBody>
      </p:sp>
      <p:pic>
        <p:nvPicPr>
          <p:cNvPr id="6147" name="Picture 3"/>
          <p:cNvPicPr>
            <a:picLocks noChangeAspect="1" noChangeArrowheads="1"/>
          </p:cNvPicPr>
          <p:nvPr/>
        </p:nvPicPr>
        <p:blipFill>
          <a:blip r:embed="rId2" cstate="print"/>
          <a:srcRect/>
          <a:stretch>
            <a:fillRect/>
          </a:stretch>
        </p:blipFill>
        <p:spPr bwMode="auto">
          <a:xfrm>
            <a:off x="2627784" y="2132856"/>
            <a:ext cx="4176464" cy="4496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411</Words>
  <Application>Microsoft Office PowerPoint</Application>
  <PresentationFormat>Předvádění na obrazovce (4:3)</PresentationFormat>
  <Paragraphs>41</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Motiv sady Office</vt:lpstr>
      <vt:lpstr>Dějiny Předního Východu - seminář</vt:lpstr>
      <vt:lpstr>KRÁSNÁ literatura</vt:lpstr>
      <vt:lpstr>Snímek 3</vt:lpstr>
      <vt:lpstr>Náboženská literatura</vt:lpstr>
      <vt:lpstr>Snímek 5</vt:lpstr>
      <vt:lpstr>odborNá literatura</vt:lpstr>
      <vt:lpstr>Snímek 7</vt:lpstr>
      <vt:lpstr>Snímek 8</vt:lpstr>
      <vt:lpstr>oficiální a hospodářské zápisy</vt:lpstr>
      <vt:lpstr>Snímek 10</vt:lpstr>
      <vt:lpstr>Snímek 11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Předního Východu - seminář</dc:title>
  <dc:creator>Silvie</dc:creator>
  <cp:lastModifiedBy>Silvie</cp:lastModifiedBy>
  <cp:revision>14</cp:revision>
  <dcterms:created xsi:type="dcterms:W3CDTF">2011-11-07T14:33:30Z</dcterms:created>
  <dcterms:modified xsi:type="dcterms:W3CDTF">2011-11-07T16:35:44Z</dcterms:modified>
</cp:coreProperties>
</file>