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sldIdLst>
    <p:sldId id="256" r:id="rId2"/>
    <p:sldId id="257" r:id="rId3"/>
    <p:sldId id="259" r:id="rId4"/>
    <p:sldId id="278" r:id="rId5"/>
    <p:sldId id="271" r:id="rId6"/>
    <p:sldId id="263" r:id="rId7"/>
    <p:sldId id="270" r:id="rId8"/>
    <p:sldId id="269" r:id="rId9"/>
    <p:sldId id="277" r:id="rId10"/>
    <p:sldId id="261" r:id="rId11"/>
    <p:sldId id="272" r:id="rId12"/>
    <p:sldId id="267" r:id="rId13"/>
    <p:sldId id="275" r:id="rId14"/>
    <p:sldId id="280" r:id="rId15"/>
    <p:sldId id="264" r:id="rId16"/>
    <p:sldId id="284" r:id="rId17"/>
    <p:sldId id="285" r:id="rId18"/>
    <p:sldId id="273" r:id="rId19"/>
    <p:sldId id="276" r:id="rId20"/>
    <p:sldId id="266" r:id="rId21"/>
    <p:sldId id="262" r:id="rId22"/>
    <p:sldId id="282" r:id="rId23"/>
    <p:sldId id="274" r:id="rId24"/>
    <p:sldId id="281" r:id="rId25"/>
    <p:sldId id="265" r:id="rId26"/>
    <p:sldId id="268" r:id="rId27"/>
    <p:sldId id="283" r:id="rId28"/>
    <p:sldId id="279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89504"/>
    <a:srgbClr val="00CC00"/>
    <a:srgbClr val="B42E18"/>
    <a:srgbClr val="FFFF00"/>
    <a:srgbClr val="000000"/>
    <a:srgbClr val="00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3" autoAdjust="0"/>
    <p:restoredTop sz="83144" autoAdjust="0"/>
  </p:normalViewPr>
  <p:slideViewPr>
    <p:cSldViewPr>
      <p:cViewPr>
        <p:scale>
          <a:sx n="75" d="100"/>
          <a:sy n="75" d="100"/>
        </p:scale>
        <p:origin x="-130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7475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475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475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475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475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476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476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476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476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476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5F712B8-0CA4-47E7-9D67-EF6A6993623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A28E1-8A52-496E-9732-5DB8B138023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69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0CD0C-B002-4B57-BE36-FF68622CAED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245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626C3340-FB2D-4F36-A630-74994EE1FF1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342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838200" y="4076700"/>
            <a:ext cx="8007350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DFE1D0C9-6A81-4BCA-8FFA-474E51801A3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678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C8C35E12-FD8F-4E47-9768-23698DD13B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714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8007350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8200" y="4076700"/>
            <a:ext cx="8007350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036478D-81D1-4D2C-B469-07BBB3FFACE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836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8007350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076700"/>
            <a:ext cx="8007350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BC62D1C3-7180-49D8-94EB-0323A0058DB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203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B5043C2-BC80-4DFA-86EA-2881E8D30FA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99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221EDE39-7E79-4499-B618-5C99E5B6F6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4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B1EF1-26E7-4AAB-91FB-44F8918A556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75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13955-83B1-4029-9144-18ECD15D573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14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3EC17-1169-4B3D-ADF0-6ADD62C3370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31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16BC4-FEA4-4B70-A0D2-C60905CBB37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67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3830C-7644-4B28-85E5-91AC286CD74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89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86DA9-91D2-4A88-B149-651A2BC0DEC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37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B64C4-9EBD-4358-B822-CB578AE17CE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08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B6E28-2481-43CF-94E8-CD390E455A3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54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73731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3732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3733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373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373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373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373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373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373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7374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7374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EA58120-557A-47E5-ADD1-96C116D61E99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374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374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87675" y="1196975"/>
            <a:ext cx="3240088" cy="1541463"/>
          </a:xfr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6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howcard Gothic" pitchFamily="82" charset="0"/>
              </a:rPr>
              <a:t>latén</a:t>
            </a:r>
          </a:p>
        </p:txBody>
      </p:sp>
      <p:pic>
        <p:nvPicPr>
          <p:cNvPr id="2052" name="Picture 4" descr="asterix_obel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284538"/>
            <a:ext cx="4535487" cy="3378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urenberg_mas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7988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Msecke_Zehrovice_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0"/>
            <a:ext cx="2844800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188913"/>
            <a:ext cx="8496300" cy="1008062"/>
          </a:xfr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Období plochých keltských pohřebišť</a:t>
            </a:r>
          </a:p>
        </p:txBody>
      </p:sp>
      <p:sp>
        <p:nvSpPr>
          <p:cNvPr id="11269" name="Rectangle 5"/>
          <p:cNvSpPr>
            <a:spLocks noChangeArrowheads="1"/>
          </p:cNvSpPr>
          <p:nvPr>
            <p:ph type="body" sz="half" idx="1"/>
          </p:nvPr>
        </p:nvSpPr>
        <p:spPr>
          <a:xfrm>
            <a:off x="0" y="1557338"/>
            <a:ext cx="3563938" cy="4525962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PR:</a:t>
            </a:r>
            <a:r>
              <a:rPr lang="cs-CZ" sz="2400" b="1" dirty="0"/>
              <a:t> - kostrový, nahrazen žárovým</a:t>
            </a:r>
          </a:p>
          <a:p>
            <a:r>
              <a:rPr lang="cs-CZ" sz="2400" b="1" dirty="0"/>
              <a:t>bohatá výbava hrobů (bojovnické pohřby – meč, kopí, štít)</a:t>
            </a:r>
          </a:p>
          <a:p>
            <a:r>
              <a:rPr lang="cs-CZ" sz="2400" b="1" dirty="0"/>
              <a:t>venkovská sídliště</a:t>
            </a:r>
          </a:p>
          <a:p>
            <a:r>
              <a:rPr lang="cs-CZ" sz="2400" b="1" dirty="0"/>
              <a:t>keramika</a:t>
            </a:r>
          </a:p>
        </p:txBody>
      </p:sp>
      <p:pic>
        <p:nvPicPr>
          <p:cNvPr id="11272" name="Picture 8" descr="hrob_LTB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3617913"/>
            <a:ext cx="3671888" cy="3240087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9" name="Picture 15" descr="hrob_vybav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341438"/>
            <a:ext cx="3673475" cy="3165475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LTB_C_hrob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2598738" cy="633571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LTB_C_hrob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88913"/>
            <a:ext cx="1358900" cy="6335712"/>
          </a:xfr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5" name="Picture 9" descr="LTB_C_hrob_bojovn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8913"/>
            <a:ext cx="3033713" cy="633571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0" y="333375"/>
            <a:ext cx="1873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Plochá  pohřebiště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341438"/>
            <a:ext cx="4038600" cy="45259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>
                <a:solidFill>
                  <a:srgbClr val="FF0000"/>
                </a:solidFill>
              </a:rPr>
              <a:t>šperk</a:t>
            </a:r>
            <a:r>
              <a:rPr lang="cs-CZ" sz="2800"/>
              <a:t> – bronz, železo</a:t>
            </a:r>
          </a:p>
          <a:p>
            <a:pPr lvl="1"/>
            <a:r>
              <a:rPr lang="cs-CZ" sz="2400"/>
              <a:t>spony – s volnou patkou (duchcovské, münzingenské)</a:t>
            </a:r>
          </a:p>
          <a:p>
            <a:pPr lvl="1"/>
            <a:r>
              <a:rPr lang="cs-CZ" sz="2400"/>
              <a:t>spony - spojené konstrukce</a:t>
            </a:r>
          </a:p>
          <a:p>
            <a:pPr lvl="1">
              <a:buFont typeface="Wingdings" pitchFamily="2" charset="2"/>
              <a:buNone/>
            </a:pPr>
            <a:endParaRPr lang="cs-CZ" sz="2400"/>
          </a:p>
          <a:p>
            <a:endParaRPr lang="cs-CZ" sz="2800"/>
          </a:p>
        </p:txBody>
      </p:sp>
      <p:sp>
        <p:nvSpPr>
          <p:cNvPr id="27657" name="Rectangle 9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069263" cy="1084262"/>
          </a:xfrm>
          <a:solidFill>
            <a:srgbClr val="FFCC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Období plochých keltských pohřebišť</a:t>
            </a:r>
          </a:p>
        </p:txBody>
      </p:sp>
      <p:pic>
        <p:nvPicPr>
          <p:cNvPr id="27659" name="Picture 11" descr="spona_LTB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2276475"/>
            <a:ext cx="2474912" cy="2106613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66" name="Picture 18" descr="spony_LTB_kulicka_na_patce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924175"/>
            <a:ext cx="1719263" cy="1220788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67" name="Picture 19" descr="spony_LTB_plastic_luc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84313"/>
            <a:ext cx="2087562" cy="11620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2" descr="spony_typologie_LT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81525"/>
            <a:ext cx="6191250" cy="19177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2" name="Picture 8" descr="lt_torques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81075"/>
            <a:ext cx="2449513" cy="3097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3" name="Picture 9" descr="naramky_pecetitkove_ko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997200"/>
            <a:ext cx="5400675" cy="3457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4" name="Picture 10" descr="naramky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76250"/>
            <a:ext cx="3260725" cy="2162175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219700" y="0"/>
            <a:ext cx="237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náramky</a:t>
            </a:r>
          </a:p>
        </p:txBody>
      </p:sp>
      <p:pic>
        <p:nvPicPr>
          <p:cNvPr id="88076" name="Picture 12" descr="naramek_sn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6250"/>
            <a:ext cx="2330450" cy="216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0"/>
            <a:ext cx="3203575" cy="134143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>
                <a:solidFill>
                  <a:srgbClr val="FF0000"/>
                </a:solidFill>
              </a:rPr>
              <a:t>nákrčníky</a:t>
            </a:r>
            <a:r>
              <a:rPr lang="cs-CZ" sz="2000"/>
              <a:t> (na Moravě 28 ks), převážně v ženských hrobech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/>
              <a:t>	(torquesy)</a:t>
            </a:r>
          </a:p>
          <a:p>
            <a:pPr>
              <a:lnSpc>
                <a:spcPct val="90000"/>
              </a:lnSpc>
            </a:pPr>
            <a:endParaRPr lang="cs-CZ" sz="2800"/>
          </a:p>
        </p:txBody>
      </p:sp>
      <p:pic>
        <p:nvPicPr>
          <p:cNvPr id="88077" name="Picture 13" descr="naramek_sapropel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92600"/>
            <a:ext cx="2930525" cy="217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9" name="Picture 5" descr="opasek_muž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967288" cy="20716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opasek_žensky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4968875" cy="18065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971550" y="4724400"/>
            <a:ext cx="22320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opasky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bronzové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železné</a:t>
            </a: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3851275" y="1773238"/>
            <a:ext cx="1944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mužský</a:t>
            </a: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3203575" y="3141663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ženský</a:t>
            </a:r>
          </a:p>
        </p:txBody>
      </p:sp>
      <p:pic>
        <p:nvPicPr>
          <p:cNvPr id="98314" name="Picture 10" descr="opasky_upevneni_me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3375"/>
            <a:ext cx="3421063" cy="49672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6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0"/>
            <a:ext cx="54737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>
                <a:solidFill>
                  <a:srgbClr val="FF0000"/>
                </a:solidFill>
              </a:rPr>
              <a:t>šperk </a:t>
            </a:r>
            <a:r>
              <a:rPr lang="cs-CZ" sz="2800"/>
              <a:t>– sklo</a:t>
            </a:r>
          </a:p>
          <a:p>
            <a:r>
              <a:rPr lang="cs-CZ" sz="2800"/>
              <a:t>závěsky</a:t>
            </a:r>
          </a:p>
          <a:p>
            <a:r>
              <a:rPr lang="cs-CZ" sz="2800"/>
              <a:t>náramky</a:t>
            </a:r>
          </a:p>
        </p:txBody>
      </p:sp>
      <p:pic>
        <p:nvPicPr>
          <p:cNvPr id="20489" name="Picture 9" descr="amfor_perly_LTB1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89138"/>
            <a:ext cx="3762375" cy="4537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1" name="Picture 11" descr="skl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8913"/>
            <a:ext cx="2970213" cy="3340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sklenene_naramky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429000"/>
            <a:ext cx="3600450" cy="3084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4" name="Picture 14" descr="sklo_pejsek_Wallertheim_Kelt_Jah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989138"/>
            <a:ext cx="2376487" cy="1619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388" y="188913"/>
            <a:ext cx="8007350" cy="11525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solidFill>
                  <a:srgbClr val="FF0000"/>
                </a:solidFill>
              </a:rPr>
              <a:t>keramika</a:t>
            </a:r>
          </a:p>
          <a:p>
            <a:pPr lvl="1">
              <a:buFont typeface="Wingdings" pitchFamily="2" charset="2"/>
              <a:buNone/>
            </a:pPr>
            <a:r>
              <a:rPr lang="cs-CZ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sídlištní                                   hrobová</a:t>
            </a:r>
          </a:p>
          <a:p>
            <a:endParaRPr lang="cs-CZ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5480" name="Picture 8" descr="LTB_C_keram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28775"/>
            <a:ext cx="3698875" cy="4968875"/>
          </a:xfrm>
          <a:prstGeom prst="rect">
            <a:avLst/>
          </a:prstGeom>
          <a:noFill/>
          <a:ln w="28575">
            <a:solidFill>
              <a:srgbClr val="B42E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3" name="Picture 11" descr="LTB_C_keramika_sidliště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" y="1628775"/>
            <a:ext cx="4881563" cy="4968875"/>
          </a:xfrm>
          <a:noFill/>
          <a:ln w="28575">
            <a:solidFill>
              <a:srgbClr val="B42E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malomerice_kon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8913"/>
            <a:ext cx="4989513" cy="64087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323850" y="549275"/>
            <a:ext cx="31686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Rekonstrukce upevnění bronzového kování na  dřevěné soustružené konvici (Brno – Maloměřice)</a:t>
            </a:r>
            <a:r>
              <a:rPr lang="cs-CZ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8" name="Rectangle 8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0"/>
            <a:ext cx="3927475" cy="4191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solidFill>
                  <a:srgbClr val="FF0000"/>
                </a:solidFill>
              </a:rPr>
              <a:t>Výzbroj a výstroj</a:t>
            </a:r>
          </a:p>
          <a:p>
            <a:r>
              <a:rPr lang="cs-CZ" sz="2800"/>
              <a:t>meče (dlouhé, s antropomorfní rukojetí)</a:t>
            </a:r>
          </a:p>
          <a:p>
            <a:r>
              <a:rPr lang="cs-CZ" sz="2800"/>
              <a:t>kopí</a:t>
            </a:r>
          </a:p>
          <a:p>
            <a:r>
              <a:rPr lang="cs-CZ" sz="2800"/>
              <a:t>štít</a:t>
            </a:r>
          </a:p>
          <a:p>
            <a:r>
              <a:rPr lang="cs-CZ" sz="2800"/>
              <a:t>opasky</a:t>
            </a:r>
          </a:p>
          <a:p>
            <a:r>
              <a:rPr lang="cs-CZ" sz="2800"/>
              <a:t>přilby</a:t>
            </a:r>
          </a:p>
        </p:txBody>
      </p:sp>
      <p:pic>
        <p:nvPicPr>
          <p:cNvPr id="81933" name="Picture 13" descr="lt_meče"/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333375"/>
            <a:ext cx="2355850" cy="5400675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35" name="Picture 15" descr="LTB_C_ko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3025775" cy="27733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8" name="Picture 18" descr="LTB_C_meče_a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0"/>
            <a:ext cx="2039938" cy="68580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36" name="Picture 16" descr="LTB_C_meč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221163"/>
            <a:ext cx="2770187" cy="21526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lt_hel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8913"/>
            <a:ext cx="2701925" cy="35401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1" name="Picture 9" descr="LTB_C_stit_puklice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5084763"/>
            <a:ext cx="2089150" cy="1430337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2" name="Picture 10" descr="štít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549275"/>
            <a:ext cx="2217738" cy="5976938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3" name="Picture 11" descr="LTC_bojovn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229235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cs-CZ" sz="4800">
                <a:solidFill>
                  <a:srgbClr val="FFCC00"/>
                </a:solidFill>
                <a:latin typeface="Showcard Gothic" pitchFamily="82" charset="0"/>
              </a:rPr>
              <a:t>PERIODIZACE</a:t>
            </a:r>
          </a:p>
        </p:txBody>
      </p:sp>
      <p:pic>
        <p:nvPicPr>
          <p:cNvPr id="3078" name="Picture 6" descr="kelt_bojovn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24744"/>
            <a:ext cx="1835697" cy="572397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2060575"/>
            <a:ext cx="7812088" cy="4392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časný LT – 	</a:t>
            </a: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480 – 390 – velmožské 				</a:t>
            </a:r>
            <a:r>
              <a:rPr lang="cs-CZ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	mohyly, kolkovaná keramika</a:t>
            </a:r>
            <a:endParaRPr lang="cs-CZ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starší LT – 	</a:t>
            </a: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390 – 260 – plochá keltská 				pohřebiště – kostrový ritus</a:t>
            </a:r>
          </a:p>
          <a:p>
            <a:pPr>
              <a:lnSpc>
                <a:spcPct val="80000"/>
              </a:lnSpc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střední LT – 	</a:t>
            </a: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260 – 190 – plochá keltská 				pohřebiště – žárový ritus</a:t>
            </a:r>
          </a:p>
          <a:p>
            <a:pPr>
              <a:lnSpc>
                <a:spcPct val="80000"/>
              </a:lnSpc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mladý LT – 	</a:t>
            </a: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190 – 130 – vznik oppid</a:t>
            </a:r>
          </a:p>
          <a:p>
            <a:pPr>
              <a:lnSpc>
                <a:spcPct val="80000"/>
              </a:lnSpc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pozdní LT – 	</a:t>
            </a: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130 – 50 – </a:t>
            </a:r>
            <a:r>
              <a:rPr lang="cs-CZ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oppidální období, 				neznámý pohřební </a:t>
            </a: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ritus</a:t>
            </a:r>
          </a:p>
          <a:p>
            <a:pPr>
              <a:lnSpc>
                <a:spcPct val="80000"/>
              </a:lnSpc>
            </a:pPr>
            <a:r>
              <a:rPr lang="cs-CZ" sz="2800" b="1" dirty="0" err="1">
                <a:latin typeface="Times New Roman" pitchFamily="18" charset="0"/>
                <a:cs typeface="Times New Roman" pitchFamily="18" charset="0"/>
              </a:rPr>
              <a:t>laténsko</a:t>
            </a: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 – římský horizont </a:t>
            </a:r>
            <a:r>
              <a:rPr lang="cs-CZ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50 – 0 – bójská 						</a:t>
            </a:r>
            <a:r>
              <a:rPr lang="cs-CZ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poušť, první 						Germáni</a:t>
            </a:r>
            <a:endParaRPr lang="cs-CZ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 descr="oppida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3141663"/>
            <a:ext cx="7380287" cy="3467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0" y="908050"/>
            <a:ext cx="8007350" cy="20193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/>
              <a:t>Oppida</a:t>
            </a:r>
            <a:r>
              <a:rPr lang="cs-CZ" sz="2400" b="1" dirty="0">
                <a:solidFill>
                  <a:srgbClr val="000000"/>
                </a:solidFill>
                <a:effectLst/>
              </a:rPr>
              <a:t> – </a:t>
            </a:r>
            <a:r>
              <a:rPr lang="cs-CZ" sz="1800" b="1" dirty="0">
                <a:solidFill>
                  <a:srgbClr val="000000"/>
                </a:solidFill>
                <a:effectLst/>
              </a:rPr>
              <a:t>centra obchodu, výroby, správy a kultu</a:t>
            </a:r>
          </a:p>
          <a:p>
            <a:pPr>
              <a:lnSpc>
                <a:spcPct val="80000"/>
              </a:lnSpc>
            </a:pPr>
            <a:r>
              <a:rPr lang="cs-CZ" sz="1800" dirty="0">
                <a:solidFill>
                  <a:srgbClr val="000000"/>
                </a:solidFill>
                <a:effectLst/>
              </a:rPr>
              <a:t>rozvinutá fortifikace (kamenná lícní plenta s trámovým skeletem)</a:t>
            </a:r>
          </a:p>
          <a:p>
            <a:pPr>
              <a:lnSpc>
                <a:spcPct val="80000"/>
              </a:lnSpc>
            </a:pPr>
            <a:r>
              <a:rPr lang="cs-CZ" sz="1800" dirty="0">
                <a:solidFill>
                  <a:srgbClr val="000000"/>
                </a:solidFill>
                <a:effectLst/>
              </a:rPr>
              <a:t>důmyslné brány (klešťovité, </a:t>
            </a:r>
            <a:r>
              <a:rPr lang="cs-CZ" sz="1800" dirty="0" err="1">
                <a:solidFill>
                  <a:srgbClr val="000000"/>
                </a:solidFill>
                <a:effectLst/>
              </a:rPr>
              <a:t>ulicovité</a:t>
            </a:r>
            <a:r>
              <a:rPr lang="cs-CZ" sz="1800" dirty="0">
                <a:solidFill>
                  <a:srgbClr val="000000"/>
                </a:solidFill>
                <a:effectLst/>
              </a:rPr>
              <a:t> nebo chodbovité brány)</a:t>
            </a:r>
          </a:p>
          <a:p>
            <a:pPr>
              <a:lnSpc>
                <a:spcPct val="80000"/>
              </a:lnSpc>
            </a:pPr>
            <a:r>
              <a:rPr lang="cs-CZ" sz="1800" dirty="0">
                <a:solidFill>
                  <a:srgbClr val="000000"/>
                </a:solidFill>
                <a:effectLst/>
              </a:rPr>
              <a:t>strategické členění -několik předhradí</a:t>
            </a:r>
          </a:p>
          <a:p>
            <a:pPr>
              <a:lnSpc>
                <a:spcPct val="80000"/>
              </a:lnSpc>
            </a:pPr>
            <a:r>
              <a:rPr lang="cs-CZ" sz="1800" dirty="0" err="1">
                <a:solidFill>
                  <a:srgbClr val="000000"/>
                </a:solidFill>
                <a:effectLst/>
              </a:rPr>
              <a:t>dvorcová</a:t>
            </a:r>
            <a:r>
              <a:rPr lang="cs-CZ" sz="1800" dirty="0">
                <a:solidFill>
                  <a:srgbClr val="000000"/>
                </a:solidFill>
                <a:effectLst/>
              </a:rPr>
              <a:t> zástavba</a:t>
            </a:r>
          </a:p>
          <a:p>
            <a:pPr>
              <a:lnSpc>
                <a:spcPct val="80000"/>
              </a:lnSpc>
            </a:pPr>
            <a:r>
              <a:rPr lang="cs-CZ" sz="1800" b="1" dirty="0" err="1">
                <a:solidFill>
                  <a:srgbClr val="FF0000"/>
                </a:solidFill>
              </a:rPr>
              <a:t>Třísov</a:t>
            </a:r>
            <a:r>
              <a:rPr lang="cs-CZ" sz="1800" b="1" dirty="0">
                <a:solidFill>
                  <a:srgbClr val="FF0000"/>
                </a:solidFill>
              </a:rPr>
              <a:t>, Hrazany, Nevězice, Závist, Stradonice, České Lhotice, Staré Hradisko, Hostýn, Kotouč u </a:t>
            </a:r>
            <a:r>
              <a:rPr lang="cs-CZ" sz="1800" b="1" dirty="0" err="1">
                <a:solidFill>
                  <a:srgbClr val="FF0000"/>
                </a:solidFill>
              </a:rPr>
              <a:t>Štramberka</a:t>
            </a:r>
            <a:r>
              <a:rPr lang="cs-CZ" sz="1800" b="1" dirty="0">
                <a:solidFill>
                  <a:srgbClr val="FF0000"/>
                </a:solidFill>
              </a:rPr>
              <a:t>, Němčice</a:t>
            </a:r>
            <a:endParaRPr lang="cs-CZ" sz="20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cs-CZ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4583" name="Rectangle 7"/>
          <p:cNvSpPr>
            <a:spLocks noRot="1" noChangeArrowheads="1"/>
          </p:cNvSpPr>
          <p:nvPr/>
        </p:nvSpPr>
        <p:spPr bwMode="auto">
          <a:xfrm>
            <a:off x="395288" y="188913"/>
            <a:ext cx="8385175" cy="619125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Oppidální období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952500"/>
          </a:xfr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3200" b="0">
                <a:latin typeface="Showcard Gothic" pitchFamily="82" charset="0"/>
              </a:rPr>
              <a:t>Oppidální období</a:t>
            </a:r>
          </a:p>
        </p:txBody>
      </p:sp>
      <p:sp>
        <p:nvSpPr>
          <p:cNvPr id="13317" name="Rectangle 5"/>
          <p:cNvSpPr>
            <a:spLocks noGrp="1" noRot="1" noChangeArrowheads="1"/>
          </p:cNvSpPr>
          <p:nvPr>
            <p:ph sz="quarter" idx="3"/>
          </p:nvPr>
        </p:nvSpPr>
        <p:spPr>
          <a:xfrm>
            <a:off x="4916488" y="4070350"/>
            <a:ext cx="3929062" cy="2025650"/>
          </a:xfrm>
        </p:spPr>
        <p:txBody>
          <a:bodyPr/>
          <a:lstStyle/>
          <a:p>
            <a:endParaRPr lang="cs-CZ" sz="2400"/>
          </a:p>
        </p:txBody>
      </p:sp>
      <p:pic>
        <p:nvPicPr>
          <p:cNvPr id="13318" name="Picture 6" descr="bibracte_2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2813050"/>
            <a:ext cx="6084887" cy="40449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341438"/>
            <a:ext cx="4038600" cy="53006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200" b="1">
                <a:solidFill>
                  <a:srgbClr val="B42E18"/>
                </a:solidFill>
              </a:rPr>
              <a:t>Osídlení podle G.I. Caesara</a:t>
            </a:r>
          </a:p>
          <a:p>
            <a:r>
              <a:rPr lang="cs-CZ" sz="2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funkčně diferencováno</a:t>
            </a:r>
          </a:p>
          <a:p>
            <a:pPr lvl="1"/>
            <a:r>
              <a:rPr lang="cs-CZ" sz="2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vici </a:t>
            </a:r>
          </a:p>
          <a:p>
            <a:pPr lvl="1"/>
            <a:r>
              <a:rPr lang="cs-CZ" sz="2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aedificia privata </a:t>
            </a:r>
          </a:p>
          <a:p>
            <a:pPr lvl="1"/>
            <a:r>
              <a:rPr lang="cs-CZ" sz="2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castella</a:t>
            </a:r>
          </a:p>
          <a:p>
            <a:pPr lvl="1"/>
            <a:r>
              <a:rPr lang="cs-CZ" sz="2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oppida</a:t>
            </a:r>
            <a:r>
              <a:rPr lang="cs-CZ" sz="2200" b="1"/>
              <a:t> </a:t>
            </a:r>
          </a:p>
          <a:p>
            <a:pPr>
              <a:buFont typeface="Wingdings" pitchFamily="2" charset="2"/>
              <a:buNone/>
            </a:pPr>
            <a:endParaRPr lang="cs-CZ" sz="2200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127875" y="2205038"/>
            <a:ext cx="2016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Bibracte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ZAvist_br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683000" cy="6477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 descr="opevně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8913"/>
            <a:ext cx="4927600" cy="64801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7164388" y="1557338"/>
            <a:ext cx="1728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0000"/>
                </a:solidFill>
              </a:rPr>
              <a:t>Murus galicus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7380288" y="5084763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0000"/>
                </a:solidFill>
              </a:rPr>
              <a:t>Kelheim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6659563" y="3500438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0000"/>
                </a:solidFill>
              </a:rPr>
              <a:t>Altk</a:t>
            </a:r>
            <a:r>
              <a:rPr lang="en-US" b="1">
                <a:solidFill>
                  <a:srgbClr val="000000"/>
                </a:solidFill>
              </a:rPr>
              <a:t>ö</a:t>
            </a:r>
            <a:r>
              <a:rPr lang="cs-CZ" b="1">
                <a:solidFill>
                  <a:srgbClr val="000000"/>
                </a:solidFill>
              </a:rPr>
              <a:t>nig-Preist</a:t>
            </a: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9" name="Rectangle 17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987675" y="260350"/>
            <a:ext cx="3927475" cy="4191000"/>
          </a:xfrm>
        </p:spPr>
        <p:txBody>
          <a:bodyPr/>
          <a:lstStyle/>
          <a:p>
            <a:r>
              <a:rPr lang="cs-CZ" sz="2000"/>
              <a:t>meče</a:t>
            </a:r>
          </a:p>
          <a:p>
            <a:r>
              <a:rPr lang="cs-CZ" sz="2000"/>
              <a:t>kopí</a:t>
            </a:r>
          </a:p>
          <a:p>
            <a:r>
              <a:rPr lang="cs-CZ" sz="2000"/>
              <a:t>hroty šípů</a:t>
            </a:r>
          </a:p>
          <a:p>
            <a:r>
              <a:rPr lang="cs-CZ" sz="2000"/>
              <a:t>přilby</a:t>
            </a:r>
          </a:p>
          <a:p>
            <a:r>
              <a:rPr lang="cs-CZ" sz="2000"/>
              <a:t>drátěné košile</a:t>
            </a:r>
          </a:p>
          <a:p>
            <a:r>
              <a:rPr lang="cs-CZ" sz="2000"/>
              <a:t>ostruhy</a:t>
            </a:r>
          </a:p>
          <a:p>
            <a:endParaRPr lang="cs-CZ" sz="2000"/>
          </a:p>
        </p:txBody>
      </p:sp>
      <p:pic>
        <p:nvPicPr>
          <p:cNvPr id="85001" name="Picture 9" descr="alesia_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3068638"/>
            <a:ext cx="5472113" cy="3578225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005" name="Picture 13" descr="LTD_bojovn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2752725" cy="6057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6" name="Picture 14" descr="přilba_C3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333375"/>
            <a:ext cx="3097213" cy="2239963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5007" name="Rectangle 15"/>
          <p:cNvSpPr>
            <a:spLocks noChangeArrowheads="1"/>
          </p:cNvSpPr>
          <p:nvPr/>
        </p:nvSpPr>
        <p:spPr bwMode="auto">
          <a:xfrm>
            <a:off x="0" y="0"/>
            <a:ext cx="262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Výzbroj a výstroj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2" name="Picture 10" descr="LTD_zbrane_a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692150"/>
            <a:ext cx="4586287" cy="4995863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63" name="Picture 11" descr="LTD_ko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981075"/>
            <a:ext cx="1649413" cy="44640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4" name="Picture 12" descr="LTD_drate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0">
            <a:off x="4859338" y="260350"/>
            <a:ext cx="2359025" cy="36004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6" name="Picture 14" descr="LTD_ostruh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716338"/>
            <a:ext cx="1962150" cy="2968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0"/>
            <a:ext cx="3929063" cy="22050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solidFill>
                  <a:srgbClr val="FF0000"/>
                </a:solidFill>
              </a:rPr>
              <a:t>keramika</a:t>
            </a:r>
            <a:r>
              <a:rPr lang="cs-CZ" sz="2800" b="1"/>
              <a:t>: </a:t>
            </a:r>
          </a:p>
          <a:p>
            <a:r>
              <a:rPr lang="cs-CZ" sz="2000" b="1"/>
              <a:t>výzdoba – malování (černé, červené, bílé) – geometrické vzory</a:t>
            </a:r>
          </a:p>
          <a:p>
            <a:pPr>
              <a:buFont typeface="Wingdings" pitchFamily="2" charset="2"/>
              <a:buNone/>
            </a:pPr>
            <a:endParaRPr lang="cs-CZ" sz="2000" b="1"/>
          </a:p>
          <a:p>
            <a:endParaRPr lang="cs-CZ" sz="2000" b="1"/>
          </a:p>
          <a:p>
            <a:endParaRPr lang="cs-CZ" sz="2800" b="1"/>
          </a:p>
          <a:p>
            <a:pPr>
              <a:buFont typeface="Wingdings" pitchFamily="2" charset="2"/>
              <a:buNone/>
            </a:pPr>
            <a:endParaRPr lang="cs-CZ" sz="2800"/>
          </a:p>
          <a:p>
            <a:endParaRPr lang="cs-CZ" sz="2800"/>
          </a:p>
        </p:txBody>
      </p:sp>
      <p:pic>
        <p:nvPicPr>
          <p:cNvPr id="23560" name="Picture 8" descr="oppidalni_ker_Manching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2492375"/>
            <a:ext cx="4778375" cy="2360613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1" name="Picture 9" descr="LT_malovana_ker_Mar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88913"/>
            <a:ext cx="2016125" cy="2359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LT_malovana_ker_Marne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88913"/>
            <a:ext cx="1962150" cy="2592387"/>
          </a:xfr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6" name="Picture 14" descr="rimske_importy_stradon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3762375" cy="52292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4067175" y="4941888"/>
            <a:ext cx="4249738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toreutika a sklo - importy</a:t>
            </a:r>
          </a:p>
        </p:txBody>
      </p:sp>
      <p:pic>
        <p:nvPicPr>
          <p:cNvPr id="23569" name="Picture 17" descr="millefior_sklo4_Stare_Hradisk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373688"/>
            <a:ext cx="1611313" cy="12128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millefior_sklo2_Stare_Hradisk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613400"/>
            <a:ext cx="2020888" cy="1244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1" name="Picture 19" descr="millefior_sklo3_Stare_Hradisk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373688"/>
            <a:ext cx="1692275" cy="11096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spony_typologie_LTD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5057775" cy="2630487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0" y="0"/>
            <a:ext cx="2952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spony</a:t>
            </a:r>
            <a:r>
              <a:rPr lang="cs-CZ" sz="2000" b="1"/>
              <a:t> – </a:t>
            </a:r>
            <a:r>
              <a:rPr lang="cs-CZ" sz="2000" b="1">
                <a:solidFill>
                  <a:srgbClr val="000000"/>
                </a:solidFill>
              </a:rPr>
              <a:t>s rámcovým zachycovačem</a:t>
            </a:r>
          </a:p>
        </p:txBody>
      </p:sp>
      <p:pic>
        <p:nvPicPr>
          <p:cNvPr id="29711" name="Picture 15" descr="mince_Zavist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836613"/>
            <a:ext cx="3048000" cy="245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867400" y="188913"/>
            <a:ext cx="3025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mince – </a:t>
            </a:r>
            <a:r>
              <a:rPr lang="cs-CZ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zlaté, stříbrné</a:t>
            </a:r>
          </a:p>
        </p:txBody>
      </p:sp>
      <p:pic>
        <p:nvPicPr>
          <p:cNvPr id="29714" name="Picture 18" descr="stri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0438"/>
            <a:ext cx="3097213" cy="219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3059113" y="6165850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náramky</a:t>
            </a:r>
          </a:p>
        </p:txBody>
      </p:sp>
      <p:pic>
        <p:nvPicPr>
          <p:cNvPr id="29717" name="Picture 21" descr="ital_spony_Manching_K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08275"/>
            <a:ext cx="3117850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5" name="Picture 19" descr="LTD_šperk_naramk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60800"/>
            <a:ext cx="2736850" cy="2781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88913"/>
            <a:ext cx="2736850" cy="4191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nářadí</a:t>
            </a:r>
          </a:p>
          <a:p>
            <a:pPr>
              <a:lnSpc>
                <a:spcPct val="90000"/>
              </a:lnSpc>
            </a:pPr>
            <a:r>
              <a:rPr lang="cs-CZ" sz="2400"/>
              <a:t>kosa, radlice, krojidla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nástroje</a:t>
            </a:r>
          </a:p>
          <a:p>
            <a:pPr>
              <a:lnSpc>
                <a:spcPct val="90000"/>
              </a:lnSpc>
            </a:pPr>
            <a:r>
              <a:rPr lang="cs-CZ" sz="2400"/>
              <a:t>kladivo, pila, vrták, sekáč, průbojník, sekera, kleště, protahováky drátu, pérové nůžky</a:t>
            </a:r>
          </a:p>
          <a:p>
            <a:pPr>
              <a:lnSpc>
                <a:spcPct val="90000"/>
              </a:lnSpc>
            </a:pPr>
            <a:endParaRPr lang="cs-CZ" sz="2400"/>
          </a:p>
        </p:txBody>
      </p:sp>
      <p:pic>
        <p:nvPicPr>
          <p:cNvPr id="103431" name="Picture 7" descr="železné_předměty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125538"/>
            <a:ext cx="6624638" cy="5554662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3419475" y="476250"/>
            <a:ext cx="518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Depot železných předmětů z Kolína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260350"/>
            <a:ext cx="3927475" cy="6408738"/>
          </a:xfrm>
        </p:spPr>
        <p:txBody>
          <a:bodyPr/>
          <a:lstStyle/>
          <a:p>
            <a:r>
              <a:rPr lang="cs-CZ" b="1" u="sng">
                <a:solidFill>
                  <a:srgbClr val="FF3300"/>
                </a:solidFill>
              </a:rPr>
              <a:t>PR</a:t>
            </a:r>
            <a:r>
              <a:rPr lang="cs-CZ" b="1"/>
              <a:t> – </a:t>
            </a:r>
            <a:r>
              <a:rPr lang="cs-CZ">
                <a:effectLst/>
              </a:rPr>
              <a:t>bez projevu</a:t>
            </a:r>
          </a:p>
          <a:p>
            <a:r>
              <a:rPr lang="cs-CZ" b="1">
                <a:solidFill>
                  <a:srgbClr val="FF0000"/>
                </a:solidFill>
              </a:rPr>
              <a:t>KULT: </a:t>
            </a:r>
            <a:r>
              <a:rPr lang="cs-CZ" sz="2400">
                <a:solidFill>
                  <a:srgbClr val="000000"/>
                </a:solidFill>
                <a:effectLst/>
              </a:rPr>
              <a:t>figurky zvířat – kanec, kola, aj.</a:t>
            </a:r>
          </a:p>
          <a:p>
            <a:pPr lvl="1"/>
            <a:r>
              <a:rPr lang="cs-CZ" sz="2000">
                <a:solidFill>
                  <a:srgbClr val="000000"/>
                </a:solidFill>
                <a:effectLst/>
              </a:rPr>
              <a:t>Gundestrupský kotel</a:t>
            </a:r>
          </a:p>
          <a:p>
            <a:r>
              <a:rPr lang="cs-CZ" sz="2800">
                <a:solidFill>
                  <a:srgbClr val="FF0000"/>
                </a:solidFill>
              </a:rPr>
              <a:t>druidové</a:t>
            </a:r>
            <a:r>
              <a:rPr lang="cs-CZ" sz="2400">
                <a:solidFill>
                  <a:srgbClr val="FF0000"/>
                </a:solidFill>
              </a:rPr>
              <a:t> </a:t>
            </a:r>
          </a:p>
          <a:p>
            <a:r>
              <a:rPr lang="cs-CZ" sz="2800" b="1">
                <a:solidFill>
                  <a:srgbClr val="FF0000"/>
                </a:solidFill>
              </a:rPr>
              <a:t>Viereckschanze</a:t>
            </a:r>
            <a:r>
              <a:rPr lang="cs-CZ" sz="2400">
                <a:solidFill>
                  <a:srgbClr val="000000"/>
                </a:solidFill>
                <a:effectLst/>
              </a:rPr>
              <a:t> – čtverové nebo obdélné plochy opevněné palisádou a příkopem – </a:t>
            </a:r>
            <a:r>
              <a:rPr lang="cs-CZ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kultovní místa – svatyně nebo dvorce</a:t>
            </a:r>
          </a:p>
          <a:p>
            <a:r>
              <a:rPr lang="cs-CZ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(Ludéřov, Mšecké Žehrovice) </a:t>
            </a:r>
            <a:r>
              <a:rPr lang="cs-CZ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None/>
            </a:pPr>
            <a:endParaRPr lang="cs-CZ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cs-CZ" sz="2800">
              <a:effectLst/>
            </a:endParaRPr>
          </a:p>
          <a:p>
            <a:endParaRPr lang="cs-CZ" sz="2800" b="1">
              <a:effectLst/>
            </a:endParaRPr>
          </a:p>
          <a:p>
            <a:pPr>
              <a:buFont typeface="Wingdings" pitchFamily="2" charset="2"/>
              <a:buNone/>
            </a:pPr>
            <a:endParaRPr lang="cs-CZ" b="1">
              <a:effectLst/>
            </a:endParaRPr>
          </a:p>
        </p:txBody>
      </p:sp>
      <p:pic>
        <p:nvPicPr>
          <p:cNvPr id="97285" name="Picture 5" descr="kancik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188913"/>
            <a:ext cx="3168650" cy="19812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6" name="Picture 6" descr="kult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1773238"/>
            <a:ext cx="3024188" cy="21463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7" name="Picture 7" descr="Fellbach-Schmied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76475"/>
            <a:ext cx="1644650" cy="43767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Msecke_Zehrov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49725"/>
            <a:ext cx="2211388" cy="2492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Gundestr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8785225" cy="41449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323850" y="5157788"/>
            <a:ext cx="4572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00"/>
              </a:buClr>
              <a:buSzPct val="175000"/>
              <a:buFontTx/>
              <a:buChar char="•"/>
            </a:pPr>
            <a:r>
              <a:rPr lang="cs-CZ" b="1"/>
              <a:t> zánik keltského osídlení – 50 p.n.l.</a:t>
            </a:r>
          </a:p>
          <a:p>
            <a:pPr>
              <a:buClr>
                <a:srgbClr val="FF0000"/>
              </a:buClr>
              <a:buSzPct val="175000"/>
              <a:buFontTx/>
              <a:buChar char="•"/>
            </a:pPr>
            <a:r>
              <a:rPr lang="cs-CZ" b="1"/>
              <a:t> příchod prvních Germánů (kobylská a podmokelská skupina v SZ-Čechách)</a:t>
            </a: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2771775" y="188913"/>
            <a:ext cx="3671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Gundestrupský kotel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mapa_kelt_osidleni_E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84138"/>
            <a:ext cx="7416800" cy="6708775"/>
          </a:xfrm>
          <a:noFill/>
          <a:ln w="38100">
            <a:solidFill>
              <a:srgbClr val="B42E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Keltské náboženství</a:t>
            </a:r>
          </a:p>
        </p:txBody>
      </p:sp>
      <p:sp>
        <p:nvSpPr>
          <p:cNvPr id="1146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800"/>
              <a:t>Polyteismus – mnoho i lokálních bohů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800"/>
              <a:t>Teutates – vládce bohu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800"/>
              <a:t>Taranis – vládce blesku, válečník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800"/>
              <a:t>Epona – bohyně koní a léčitelství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800"/>
              <a:t>Senona – lokální bohyně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800"/>
              <a:t>Cernunos – bůh s parohy, zvířata, lov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800"/>
              <a:t>Lug – bůh slunce, zářící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800"/>
              <a:t>Dagda – vládce bohů v Irsku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800"/>
              <a:t>Brigitte – ženské božstvo v Irsku, vliv křesťanství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Keltské svátky</a:t>
            </a:r>
          </a:p>
        </p:txBody>
      </p:sp>
      <p:sp>
        <p:nvSpPr>
          <p:cNvPr id="1157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/>
              <a:t>Svátky slunovratů a rovnodenností</a:t>
            </a:r>
          </a:p>
          <a:p>
            <a:pPr>
              <a:lnSpc>
                <a:spcPct val="80000"/>
              </a:lnSpc>
            </a:pPr>
            <a:r>
              <a:rPr lang="cs-CZ" sz="2800"/>
              <a:t>Samain – začátek roku, 1.11., konec léta, příprava na zimu, svátek zesnulých</a:t>
            </a:r>
          </a:p>
          <a:p>
            <a:pPr>
              <a:lnSpc>
                <a:spcPct val="80000"/>
              </a:lnSpc>
            </a:pPr>
            <a:r>
              <a:rPr lang="cs-CZ" sz="2800"/>
              <a:t>Imbolc – 2.2., dnes Hromnice, ohlašoval konec zimy</a:t>
            </a:r>
          </a:p>
          <a:p>
            <a:pPr>
              <a:lnSpc>
                <a:spcPct val="80000"/>
              </a:lnSpc>
            </a:pPr>
            <a:r>
              <a:rPr lang="cs-CZ" sz="2800"/>
              <a:t>Beltaine – 1.5. – dnes pálení čarodějnic, jasný oheň, nástup léta, pálení všech strastí v podobě čarodějnic</a:t>
            </a:r>
          </a:p>
          <a:p>
            <a:pPr>
              <a:lnSpc>
                <a:spcPct val="80000"/>
              </a:lnSpc>
            </a:pPr>
            <a:r>
              <a:rPr lang="cs-CZ" sz="2800"/>
              <a:t>Lugnasad – 1.8. – oslavy žní, uzavírání manželství, vítání slunce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Děkuji za pozornost …</a:t>
            </a:r>
          </a:p>
        </p:txBody>
      </p:sp>
      <p:pic>
        <p:nvPicPr>
          <p:cNvPr id="116740" name="Picture 4" descr="chichi"/>
          <p:cNvPicPr>
            <a:picLocks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2420938"/>
            <a:ext cx="3455987" cy="345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50825" y="188913"/>
            <a:ext cx="3168650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Časně laténské importy</a:t>
            </a:r>
            <a:endParaRPr lang="cs-CZ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řecká keramika</a:t>
            </a:r>
          </a:p>
          <a:p>
            <a:pPr>
              <a:buFontTx/>
              <a:buChar char="•"/>
            </a:pPr>
            <a:r>
              <a:rPr lang="cs-CZ" b="1" dirty="0">
                <a:solidFill>
                  <a:srgbClr val="000000"/>
                </a:solidFill>
              </a:rPr>
              <a:t> </a:t>
            </a:r>
            <a:r>
              <a:rPr lang="cs-CZ" b="1" dirty="0" err="1" smtClean="0">
                <a:solidFill>
                  <a:srgbClr val="000000"/>
                </a:solidFill>
              </a:rPr>
              <a:t>červenofigurová</a:t>
            </a:r>
            <a:r>
              <a:rPr lang="cs-CZ" b="1" dirty="0" smtClean="0">
                <a:solidFill>
                  <a:srgbClr val="000000"/>
                </a:solidFill>
              </a:rPr>
              <a:t> ker.</a:t>
            </a:r>
            <a:endParaRPr lang="cs-CZ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cs-CZ" b="1" dirty="0">
                <a:solidFill>
                  <a:srgbClr val="000000"/>
                </a:solidFill>
              </a:rPr>
              <a:t> domácí napodobeniny</a:t>
            </a:r>
          </a:p>
          <a:p>
            <a:pPr>
              <a:buFontTx/>
              <a:buChar char="•"/>
            </a:pPr>
            <a:endParaRPr lang="cs-CZ" b="1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toreutika</a:t>
            </a:r>
          </a:p>
          <a:p>
            <a:pPr>
              <a:buFontTx/>
              <a:buChar char="•"/>
            </a:pPr>
            <a:r>
              <a:rPr lang="cs-CZ" b="1" dirty="0">
                <a:solidFill>
                  <a:srgbClr val="000000"/>
                </a:solidFill>
              </a:rPr>
              <a:t> zobákovité konvice, </a:t>
            </a:r>
            <a:r>
              <a:rPr lang="cs-CZ" b="1" dirty="0" err="1">
                <a:solidFill>
                  <a:srgbClr val="000000"/>
                </a:solidFill>
              </a:rPr>
              <a:t>stammos</a:t>
            </a:r>
            <a:r>
              <a:rPr lang="cs-CZ" b="1" dirty="0">
                <a:solidFill>
                  <a:srgbClr val="000000"/>
                </a:solidFill>
              </a:rPr>
              <a:t> (situla), </a:t>
            </a:r>
            <a:r>
              <a:rPr lang="cs-CZ" b="1" dirty="0" err="1">
                <a:solidFill>
                  <a:srgbClr val="000000"/>
                </a:solidFill>
              </a:rPr>
              <a:t>krater</a:t>
            </a:r>
            <a:endParaRPr lang="cs-CZ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cs-CZ" b="1" dirty="0">
                <a:solidFill>
                  <a:srgbClr val="000000"/>
                </a:solidFill>
              </a:rPr>
              <a:t> domácí napodobeniny</a:t>
            </a:r>
          </a:p>
          <a:p>
            <a:endParaRPr lang="cs-CZ" b="1" dirty="0">
              <a:solidFill>
                <a:srgbClr val="000000"/>
              </a:solidFill>
            </a:endParaRPr>
          </a:p>
          <a:p>
            <a:endParaRPr lang="cs-CZ" b="1" dirty="0">
              <a:solidFill>
                <a:srgbClr val="000000"/>
              </a:solidFill>
            </a:endParaRPr>
          </a:p>
          <a:p>
            <a:endParaRPr lang="cs-CZ" b="1" dirty="0">
              <a:solidFill>
                <a:srgbClr val="000000"/>
              </a:solidFill>
            </a:endParaRPr>
          </a:p>
        </p:txBody>
      </p:sp>
      <p:pic>
        <p:nvPicPr>
          <p:cNvPr id="93190" name="Picture 6" descr="Rou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0350"/>
            <a:ext cx="3529013" cy="25257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konvice_rourk_Reinhe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141663"/>
            <a:ext cx="2079625" cy="35274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3" name="Picture 9" descr="hradiste_pisek_zobákovit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41663"/>
            <a:ext cx="1852613" cy="35274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4" name="Picture 10" descr="atticka_ker_Kleinaspergle_K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365625"/>
            <a:ext cx="3527425" cy="2300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Radoves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3660"/>
            <a:ext cx="2228850" cy="45370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0"/>
            <a:ext cx="1944688" cy="22320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>
                <a:solidFill>
                  <a:srgbClr val="FF0000"/>
                </a:solidFill>
              </a:rPr>
              <a:t>Zbraně</a:t>
            </a:r>
            <a:endParaRPr lang="cs-CZ" sz="2400">
              <a:solidFill>
                <a:srgbClr val="00000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cs-CZ" sz="2400">
                <a:solidFill>
                  <a:srgbClr val="000000"/>
                </a:solidFill>
                <a:effectLst/>
              </a:rPr>
              <a:t>kopí</a:t>
            </a:r>
          </a:p>
          <a:p>
            <a:pPr>
              <a:lnSpc>
                <a:spcPct val="80000"/>
              </a:lnSpc>
            </a:pPr>
            <a:r>
              <a:rPr lang="cs-CZ" sz="2400">
                <a:solidFill>
                  <a:srgbClr val="000000"/>
                </a:solidFill>
                <a:effectLst/>
              </a:rPr>
              <a:t>sekáč</a:t>
            </a:r>
          </a:p>
          <a:p>
            <a:pPr>
              <a:lnSpc>
                <a:spcPct val="80000"/>
              </a:lnSpc>
            </a:pPr>
            <a:r>
              <a:rPr lang="cs-CZ" sz="2400">
                <a:solidFill>
                  <a:srgbClr val="000000"/>
                </a:solidFill>
                <a:effectLst/>
              </a:rPr>
              <a:t>štít</a:t>
            </a:r>
          </a:p>
          <a:p>
            <a:pPr>
              <a:lnSpc>
                <a:spcPct val="80000"/>
              </a:lnSpc>
            </a:pPr>
            <a:r>
              <a:rPr lang="cs-CZ" sz="2400">
                <a:solidFill>
                  <a:srgbClr val="000000"/>
                </a:solidFill>
                <a:effectLst/>
              </a:rPr>
              <a:t>meč</a:t>
            </a:r>
          </a:p>
          <a:p>
            <a:pPr>
              <a:lnSpc>
                <a:spcPct val="80000"/>
              </a:lnSpc>
            </a:pPr>
            <a:r>
              <a:rPr lang="cs-CZ" sz="2400">
                <a:solidFill>
                  <a:srgbClr val="000000"/>
                </a:solidFill>
                <a:effectLst/>
              </a:rPr>
              <a:t>přilba</a:t>
            </a:r>
          </a:p>
          <a:p>
            <a:pPr>
              <a:lnSpc>
                <a:spcPct val="80000"/>
              </a:lnSpc>
            </a:pPr>
            <a:endParaRPr lang="cs-CZ" sz="2400">
              <a:solidFill>
                <a:srgbClr val="000000"/>
              </a:solidFill>
              <a:effectLst/>
            </a:endParaRPr>
          </a:p>
        </p:txBody>
      </p:sp>
      <p:pic>
        <p:nvPicPr>
          <p:cNvPr id="78859" name="Picture 11" descr="sekáč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724400"/>
            <a:ext cx="3744912" cy="7620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0" y="260350"/>
            <a:ext cx="2592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>
              <a:solidFill>
                <a:srgbClr val="000000"/>
              </a:solidFill>
            </a:endParaRPr>
          </a:p>
        </p:txBody>
      </p:sp>
      <p:pic>
        <p:nvPicPr>
          <p:cNvPr id="78863" name="Picture 15" descr="LTA_seká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673725"/>
            <a:ext cx="3744912" cy="10255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4" name="Picture 16" descr="Glauberg_ste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3375"/>
            <a:ext cx="3157537" cy="57356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8" name="Picture 10" descr="přilba_A1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700213"/>
            <a:ext cx="1989137" cy="3673475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62" name="Picture 14" descr="LTA_Branov_bojovni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3097212" cy="33115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9" name="Rectangle 19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0" y="4292600"/>
            <a:ext cx="4067175" cy="218757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800" b="1">
                <a:solidFill>
                  <a:srgbClr val="FF0000"/>
                </a:solidFill>
              </a:rPr>
              <a:t>keramika</a:t>
            </a:r>
            <a:r>
              <a:rPr lang="cs-CZ" sz="2800" b="1"/>
              <a:t> </a:t>
            </a:r>
          </a:p>
          <a:p>
            <a:pPr>
              <a:lnSpc>
                <a:spcPct val="90000"/>
              </a:lnSpc>
            </a:pPr>
            <a:r>
              <a:rPr lang="cs-CZ" sz="2800" b="1"/>
              <a:t>tvary:  lahve, misky (braubašské), situly</a:t>
            </a:r>
          </a:p>
          <a:p>
            <a:pPr>
              <a:lnSpc>
                <a:spcPct val="90000"/>
              </a:lnSpc>
            </a:pPr>
            <a:r>
              <a:rPr lang="cs-CZ" sz="2800" b="1"/>
              <a:t>výzdoba: kolkování, leštění povrchu</a:t>
            </a:r>
          </a:p>
        </p:txBody>
      </p:sp>
      <p:pic>
        <p:nvPicPr>
          <p:cNvPr id="15373" name="Picture 13" descr="kolk_Gemeinlebar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3298825" cy="2720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keramika_kol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6250"/>
            <a:ext cx="2784475" cy="424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kearamika_kolkovani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868863"/>
            <a:ext cx="3190875" cy="1741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kokovana_situ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28775"/>
            <a:ext cx="2743200" cy="319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pohřeb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9144000" cy="5916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79388" y="0"/>
            <a:ext cx="75612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1">
                <a:solidFill>
                  <a:srgbClr val="B42E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Bohaté knížecí pohřby v mohylách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0"/>
            <a:ext cx="3348038" cy="4525963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Mohylové pohřby</a:t>
            </a:r>
            <a:r>
              <a:rPr lang="cs-CZ" sz="2000" dirty="0"/>
              <a:t> -  v Z – Evropě vůz</a:t>
            </a:r>
          </a:p>
          <a:p>
            <a:r>
              <a:rPr lang="cs-CZ" sz="2000" dirty="0"/>
              <a:t>Hradiště u Písku, Chlum, </a:t>
            </a:r>
            <a:r>
              <a:rPr lang="cs-CZ" sz="2000" dirty="0" err="1"/>
              <a:t>Mírkovice</a:t>
            </a:r>
            <a:endParaRPr lang="cs-CZ" sz="2000" dirty="0"/>
          </a:p>
          <a:p>
            <a:r>
              <a:rPr lang="cs-CZ" sz="2000" dirty="0" err="1"/>
              <a:t>Vix</a:t>
            </a:r>
            <a:r>
              <a:rPr lang="cs-CZ" sz="2000" dirty="0"/>
              <a:t>, </a:t>
            </a:r>
            <a:r>
              <a:rPr lang="cs-CZ" sz="2000" dirty="0" err="1"/>
              <a:t>Hochdorf</a:t>
            </a:r>
            <a:r>
              <a:rPr lang="cs-CZ" sz="2000" dirty="0"/>
              <a:t>, </a:t>
            </a:r>
            <a:r>
              <a:rPr lang="cs-CZ" sz="2000" dirty="0" err="1"/>
              <a:t>Reinheim</a:t>
            </a:r>
            <a:r>
              <a:rPr lang="cs-CZ" sz="2000" dirty="0"/>
              <a:t>, 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cs-CZ" sz="2000" dirty="0" err="1" smtClean="0"/>
              <a:t>rnberg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/>
          </a:p>
          <a:p>
            <a:r>
              <a:rPr lang="cs-CZ" sz="2000" dirty="0"/>
              <a:t>domácí</a:t>
            </a:r>
            <a:r>
              <a:rPr lang="cs-CZ" sz="2000" dirty="0">
                <a:solidFill>
                  <a:srgbClr val="000000"/>
                </a:solidFill>
                <a:effectLst/>
              </a:rPr>
              <a:t>: šperk – zlato (náramky, nákrčník, spony)</a:t>
            </a:r>
          </a:p>
        </p:txBody>
      </p:sp>
      <p:pic>
        <p:nvPicPr>
          <p:cNvPr id="31754" name="Picture 10" descr="vix_pohreb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188913"/>
            <a:ext cx="5059362" cy="346551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6" name="Picture 12" descr="reinheim_HDLT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1425" y="3500438"/>
            <a:ext cx="2822575" cy="20256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7" name="Picture 13" descr="zobak_konvice_Bass_Yut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284538"/>
            <a:ext cx="2147888" cy="280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9" name="Picture 15" descr="hochdorf_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744912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539750" y="260350"/>
            <a:ext cx="3240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Hradiště u Písku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4787900" y="1628775"/>
            <a:ext cx="20875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Hořovičky</a:t>
            </a:r>
          </a:p>
        </p:txBody>
      </p:sp>
      <p:pic>
        <p:nvPicPr>
          <p:cNvPr id="92167" name="Picture 7" descr="hořovič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2251571"/>
            <a:ext cx="4979988" cy="319538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hradiste_pisek_knizeci_hro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779893" cy="554528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rstvy skla">
  <a:themeElements>
    <a:clrScheme name="Vrstvy skla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Vrstvy skla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skla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skla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1800</TotalTime>
  <Words>551</Words>
  <Application>Microsoft Office PowerPoint</Application>
  <PresentationFormat>Předvádění na obrazovce (4:3)</PresentationFormat>
  <Paragraphs>131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Times New Roman</vt:lpstr>
      <vt:lpstr>Wingdings</vt:lpstr>
      <vt:lpstr>Showcard Gothic</vt:lpstr>
      <vt:lpstr>Vrstvy skla</vt:lpstr>
      <vt:lpstr>latén</vt:lpstr>
      <vt:lpstr>PERIODIZACE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Období plochých keltských pohřebišť</vt:lpstr>
      <vt:lpstr>Prezentace aplikace PowerPoint</vt:lpstr>
      <vt:lpstr>Období plochých keltských pohřebišť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Oppidální období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Keltské náboženství</vt:lpstr>
      <vt:lpstr>Keltské svátky</vt:lpstr>
      <vt:lpstr>Děkuji za pozornost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latén</dc:title>
  <dc:creator>Majitel</dc:creator>
  <cp:lastModifiedBy>Ondra</cp:lastModifiedBy>
  <cp:revision>56</cp:revision>
  <dcterms:created xsi:type="dcterms:W3CDTF">2004-11-19T09:23:26Z</dcterms:created>
  <dcterms:modified xsi:type="dcterms:W3CDTF">2012-11-26T13:35:43Z</dcterms:modified>
</cp:coreProperties>
</file>