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0651-41C5-40AE-86EE-281FB3FC2EB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C292-9FAE-490F-8382-24DC5E0876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0651-41C5-40AE-86EE-281FB3FC2EB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C292-9FAE-490F-8382-24DC5E0876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0651-41C5-40AE-86EE-281FB3FC2EB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C292-9FAE-490F-8382-24DC5E0876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0651-41C5-40AE-86EE-281FB3FC2EB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C292-9FAE-490F-8382-24DC5E0876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0651-41C5-40AE-86EE-281FB3FC2EB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C292-9FAE-490F-8382-24DC5E0876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0651-41C5-40AE-86EE-281FB3FC2EB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C292-9FAE-490F-8382-24DC5E0876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0651-41C5-40AE-86EE-281FB3FC2EB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C292-9FAE-490F-8382-24DC5E0876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0651-41C5-40AE-86EE-281FB3FC2EB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C292-9FAE-490F-8382-24DC5E0876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0651-41C5-40AE-86EE-281FB3FC2EB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C292-9FAE-490F-8382-24DC5E0876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0651-41C5-40AE-86EE-281FB3FC2EB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C292-9FAE-490F-8382-24DC5E0876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0651-41C5-40AE-86EE-281FB3FC2EB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8C292-9FAE-490F-8382-24DC5E0876B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0"/>
              </a:schemeClr>
            </a:gs>
            <a:gs pos="100000">
              <a:schemeClr val="tx2">
                <a:alpha val="77000"/>
              </a:schemeClr>
            </a:gs>
            <a:gs pos="100000">
              <a:schemeClr val="tx2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D0651-41C5-40AE-86EE-281FB3FC2EB0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8C292-9FAE-490F-8382-24DC5E0876B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rstworldwar.com/bio/foch.htm" TargetMode="External"/><Relationship Id="rId2" Type="http://schemas.openxmlformats.org/officeDocument/2006/relationships/hyperlink" Target="http://www.firstworldwar.com/battles/somme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Ferdinand FOCH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b="1" dirty="0" smtClean="0">
                <a:latin typeface="Times New Roman" pitchFamily="18" charset="0"/>
                <a:cs typeface="Times New Roman" pitchFamily="18" charset="0"/>
              </a:rPr>
              <a:t>2. 10. 1851</a:t>
            </a:r>
            <a:r>
              <a:rPr lang="cs-CZ" sz="27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700" dirty="0" err="1" smtClean="0">
                <a:latin typeface="Times New Roman" pitchFamily="18" charset="0"/>
                <a:cs typeface="Times New Roman" pitchFamily="18" charset="0"/>
              </a:rPr>
              <a:t>Tarbes</a:t>
            </a:r>
            <a:r>
              <a:rPr lang="cs-CZ" sz="27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27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cs-CZ" sz="2700" b="1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cs-CZ" sz="2700" b="1" dirty="0" smtClean="0">
                <a:latin typeface="Times New Roman" pitchFamily="18" charset="0"/>
                <a:cs typeface="Times New Roman" pitchFamily="18" charset="0"/>
              </a:rPr>
              <a:t>3. 1929</a:t>
            </a:r>
            <a:r>
              <a:rPr lang="cs-CZ" sz="2700" dirty="0" smtClean="0">
                <a:latin typeface="Times New Roman" pitchFamily="18" charset="0"/>
                <a:cs typeface="Times New Roman" pitchFamily="18" charset="0"/>
              </a:rPr>
              <a:t>     Paříž</a:t>
            </a:r>
            <a:endParaRPr lang="cs-CZ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4896544" cy="532859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</a:rPr>
              <a:t>     1870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Narukoval do </a:t>
            </a:r>
            <a:r>
              <a:rPr lang="cs-CZ" sz="2000" dirty="0" smtClean="0">
                <a:solidFill>
                  <a:schemeClr val="tx1"/>
                </a:solidFill>
              </a:rPr>
              <a:t>armády.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</a:rPr>
              <a:t>     1873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Nastoupil na </a:t>
            </a:r>
            <a:r>
              <a:rPr lang="cs-CZ" sz="2000" dirty="0" err="1" smtClean="0">
                <a:solidFill>
                  <a:schemeClr val="tx1"/>
                </a:solidFill>
              </a:rPr>
              <a:t>Ecole</a:t>
            </a:r>
            <a:r>
              <a:rPr lang="cs-CZ" sz="2000" dirty="0" smtClean="0">
                <a:solidFill>
                  <a:schemeClr val="tx1"/>
                </a:solidFill>
              </a:rPr>
              <a:t> de </a:t>
            </a:r>
            <a:r>
              <a:rPr lang="cs-CZ" sz="2000" dirty="0" err="1" smtClean="0">
                <a:solidFill>
                  <a:schemeClr val="tx1"/>
                </a:solidFill>
              </a:rPr>
              <a:t>Guerre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(</a:t>
            </a:r>
            <a:r>
              <a:rPr lang="cs-CZ" sz="2000" dirty="0" smtClean="0">
                <a:solidFill>
                  <a:schemeClr val="tx1"/>
                </a:solidFill>
              </a:rPr>
              <a:t>dělostřelecká škola</a:t>
            </a:r>
            <a:r>
              <a:rPr lang="cs-CZ" sz="2000" dirty="0" smtClean="0">
                <a:solidFill>
                  <a:schemeClr val="tx1"/>
                </a:solidFill>
              </a:rPr>
              <a:t>).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</a:rPr>
              <a:t>     1895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začal učit taktiky, brzy se stal </a:t>
            </a:r>
            <a:r>
              <a:rPr lang="cs-CZ" sz="2000" dirty="0" smtClean="0">
                <a:solidFill>
                  <a:schemeClr val="tx1"/>
                </a:solidFill>
              </a:rPr>
              <a:t>řádným profesorem.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</a:rPr>
              <a:t>      1908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byl jmenován hlavou školy, v té </a:t>
            </a:r>
            <a:r>
              <a:rPr lang="cs-CZ" sz="2000" dirty="0" smtClean="0">
                <a:solidFill>
                  <a:schemeClr val="tx1"/>
                </a:solidFill>
              </a:rPr>
              <a:t>době </a:t>
            </a:r>
            <a:r>
              <a:rPr lang="cs-CZ" sz="2000" dirty="0" smtClean="0">
                <a:solidFill>
                  <a:schemeClr val="tx1"/>
                </a:solidFill>
              </a:rPr>
              <a:t>už byl brigádním </a:t>
            </a:r>
            <a:r>
              <a:rPr lang="cs-CZ" sz="2000" dirty="0" smtClean="0">
                <a:solidFill>
                  <a:schemeClr val="tx1"/>
                </a:solidFill>
              </a:rPr>
              <a:t>generálem.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</a:rPr>
              <a:t>      Po </a:t>
            </a:r>
            <a:r>
              <a:rPr lang="cs-CZ" sz="2000" dirty="0" smtClean="0">
                <a:solidFill>
                  <a:schemeClr val="tx1"/>
                </a:solidFill>
              </a:rPr>
              <a:t>vypuknutí první světové války (</a:t>
            </a:r>
            <a:r>
              <a:rPr lang="cs-CZ" sz="2000" b="1" dirty="0" smtClean="0">
                <a:solidFill>
                  <a:schemeClr val="tx1"/>
                </a:solidFill>
              </a:rPr>
              <a:t>2.8. 1914</a:t>
            </a:r>
            <a:r>
              <a:rPr lang="cs-CZ" sz="2000" dirty="0" smtClean="0">
                <a:solidFill>
                  <a:schemeClr val="tx1"/>
                </a:solidFill>
              </a:rPr>
              <a:t>) velel Foch IX armádě během bitvy na Marně, vedl francouzský </a:t>
            </a:r>
            <a:r>
              <a:rPr lang="cs-CZ" sz="2000" dirty="0" smtClean="0">
                <a:solidFill>
                  <a:schemeClr val="tx1"/>
                </a:solidFill>
              </a:rPr>
              <a:t>protiútok.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b="1" dirty="0" smtClean="0">
                <a:solidFill>
                  <a:schemeClr val="tx1"/>
                </a:solidFill>
              </a:rPr>
              <a:t>      V </a:t>
            </a:r>
            <a:r>
              <a:rPr lang="cs-CZ" sz="2000" b="1" dirty="0" smtClean="0">
                <a:solidFill>
                  <a:schemeClr val="tx1"/>
                </a:solidFill>
              </a:rPr>
              <a:t>říjnu 1914 </a:t>
            </a:r>
            <a:r>
              <a:rPr lang="cs-CZ" sz="2000" dirty="0" smtClean="0">
                <a:solidFill>
                  <a:schemeClr val="tx1"/>
                </a:solidFill>
              </a:rPr>
              <a:t>byl povýšen a pověřen velením severní armády na západní frontě.</a:t>
            </a:r>
          </a:p>
          <a:p>
            <a:pPr algn="l"/>
            <a:endParaRPr lang="cs-CZ" sz="2000" dirty="0" smtClean="0">
              <a:solidFill>
                <a:schemeClr val="tx1"/>
              </a:solidFill>
            </a:endParaRPr>
          </a:p>
          <a:p>
            <a:pPr algn="l"/>
            <a:endParaRPr lang="cs-CZ" dirty="0"/>
          </a:p>
        </p:txBody>
      </p:sp>
      <p:pic>
        <p:nvPicPr>
          <p:cNvPr id="7" name="Obrázek 6" descr="ferdinand-foch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14956" y="1628800"/>
            <a:ext cx="4029044" cy="496855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franci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1268760"/>
            <a:ext cx="323684" cy="216024"/>
          </a:xfrm>
          <a:prstGeom prst="rect">
            <a:avLst/>
          </a:prstGeom>
        </p:spPr>
      </p:pic>
      <p:pic>
        <p:nvPicPr>
          <p:cNvPr id="9" name="Obrázek 8" descr="franci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1268760"/>
            <a:ext cx="323684" cy="2160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676456" cy="5937523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chemeClr val="tx1"/>
                </a:solidFill>
              </a:rPr>
              <a:t>1916</a:t>
            </a:r>
            <a:r>
              <a:rPr lang="cs-CZ" sz="2000" dirty="0" smtClean="0">
                <a:solidFill>
                  <a:schemeClr val="tx1"/>
                </a:solidFill>
              </a:rPr>
              <a:t>  velel v bitvě na </a:t>
            </a:r>
            <a:r>
              <a:rPr lang="cs-CZ" sz="2000" dirty="0" err="1" smtClean="0">
                <a:solidFill>
                  <a:schemeClr val="tx1"/>
                </a:solidFill>
              </a:rPr>
              <a:t>Sommě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1100" dirty="0" smtClean="0">
                <a:solidFill>
                  <a:schemeClr val="tx1"/>
                </a:solidFill>
              </a:rPr>
              <a:t>(</a:t>
            </a:r>
            <a:r>
              <a:rPr lang="cs-CZ" sz="1100" dirty="0" smtClean="0">
                <a:solidFill>
                  <a:schemeClr val="tx1"/>
                </a:solidFill>
                <a:hlinkClick r:id="rId2"/>
              </a:rPr>
              <a:t>http://www.</a:t>
            </a:r>
            <a:r>
              <a:rPr lang="cs-CZ" sz="1100" dirty="0" err="1" smtClean="0">
                <a:solidFill>
                  <a:schemeClr val="tx1"/>
                </a:solidFill>
                <a:hlinkClick r:id="rId2"/>
              </a:rPr>
              <a:t>firstworldwar.com</a:t>
            </a:r>
            <a:r>
              <a:rPr lang="cs-CZ" sz="11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cs-CZ" sz="1100" dirty="0" err="1" smtClean="0">
                <a:solidFill>
                  <a:schemeClr val="tx1"/>
                </a:solidFill>
                <a:hlinkClick r:id="rId2"/>
              </a:rPr>
              <a:t>battles</a:t>
            </a:r>
            <a:r>
              <a:rPr lang="cs-CZ" sz="11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cs-CZ" sz="1100" dirty="0" err="1" smtClean="0">
                <a:solidFill>
                  <a:schemeClr val="tx1"/>
                </a:solidFill>
                <a:hlinkClick r:id="rId2"/>
              </a:rPr>
              <a:t>somme.htm</a:t>
            </a:r>
            <a:r>
              <a:rPr lang="cs-CZ" sz="1100" dirty="0" smtClean="0">
                <a:solidFill>
                  <a:schemeClr val="tx1"/>
                </a:solidFill>
              </a:rPr>
              <a:t>) </a:t>
            </a:r>
            <a:r>
              <a:rPr lang="cs-CZ" sz="2000" dirty="0" smtClean="0">
                <a:solidFill>
                  <a:schemeClr val="tx1"/>
                </a:solidFill>
              </a:rPr>
              <a:t>, po ní byl jako francouzský „obětní beránek“  na nedlouho vyhnán na italskou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frontu.</a:t>
            </a:r>
            <a:endParaRPr lang="cs-CZ" sz="2000" b="1" dirty="0" smtClean="0"/>
          </a:p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cs-CZ" sz="2000" b="1" dirty="0" smtClean="0"/>
              <a:t>1918 </a:t>
            </a:r>
            <a:r>
              <a:rPr lang="cs-CZ" sz="2000" dirty="0" smtClean="0"/>
              <a:t>S příchodem „hrdiny od </a:t>
            </a:r>
            <a:r>
              <a:rPr lang="cs-CZ" sz="2000" dirty="0" err="1" smtClean="0"/>
              <a:t>Verdunu</a:t>
            </a:r>
            <a:r>
              <a:rPr lang="cs-CZ" sz="2000" dirty="0" smtClean="0"/>
              <a:t>“, generála </a:t>
            </a:r>
            <a:r>
              <a:rPr lang="cs-CZ" sz="2000" dirty="0" err="1" smtClean="0"/>
              <a:t>Philippa</a:t>
            </a:r>
            <a:r>
              <a:rPr lang="cs-CZ" sz="2000" dirty="0" smtClean="0"/>
              <a:t> </a:t>
            </a:r>
            <a:r>
              <a:rPr lang="cs-CZ" sz="2000" dirty="0" err="1" smtClean="0"/>
              <a:t>Pétaina</a:t>
            </a:r>
            <a:r>
              <a:rPr lang="cs-CZ" sz="2000" dirty="0" smtClean="0"/>
              <a:t>, byl Foch odvolán a stal se náčelníkem generálního štábu</a:t>
            </a:r>
          </a:p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cs-CZ" sz="2000" b="1" dirty="0" smtClean="0"/>
              <a:t>3. 1918 </a:t>
            </a:r>
            <a:r>
              <a:rPr lang="cs-CZ" sz="2000" dirty="0" smtClean="0"/>
              <a:t>Dostal Foch, na přímluvu </a:t>
            </a:r>
            <a:r>
              <a:rPr lang="cs-CZ" sz="2000" dirty="0" err="1" smtClean="0"/>
              <a:t>Georgese</a:t>
            </a:r>
            <a:r>
              <a:rPr lang="cs-CZ" sz="2000" dirty="0" smtClean="0"/>
              <a:t> </a:t>
            </a:r>
            <a:r>
              <a:rPr lang="cs-CZ" sz="2000" dirty="0" err="1" smtClean="0"/>
              <a:t>Clemenceaua</a:t>
            </a:r>
            <a:r>
              <a:rPr lang="cs-CZ" sz="2000" dirty="0" smtClean="0"/>
              <a:t>, francouzského ministerského předsedy,  velení nad spojeneckými silami.</a:t>
            </a:r>
          </a:p>
          <a:p>
            <a:pPr marL="0"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/>
              <a:t>Na jaře </a:t>
            </a:r>
            <a:r>
              <a:rPr lang="cs-CZ" sz="2000" b="1" dirty="0" smtClean="0"/>
              <a:t>1918</a:t>
            </a:r>
            <a:r>
              <a:rPr lang="cs-CZ" sz="2000" dirty="0" smtClean="0"/>
              <a:t> zastavil Foch postup německých sil během velkého stisku. V druhé bitvě na Marně </a:t>
            </a:r>
            <a:r>
              <a:rPr lang="cs-CZ" sz="2000" b="1" dirty="0" smtClean="0"/>
              <a:t>v červenci 1918</a:t>
            </a:r>
            <a:r>
              <a:rPr lang="cs-CZ" sz="2000" dirty="0" smtClean="0"/>
              <a:t>, velel protiútoku, který otočil výsledek války. </a:t>
            </a:r>
          </a:p>
          <a:p>
            <a:pPr marL="0">
              <a:spcBef>
                <a:spcPts val="0"/>
              </a:spcBef>
            </a:pPr>
            <a:r>
              <a:rPr lang="cs-CZ" sz="2000" b="1" dirty="0" smtClean="0"/>
              <a:t>V Listopadu 1918 </a:t>
            </a:r>
            <a:r>
              <a:rPr lang="cs-CZ" sz="2000" dirty="0" smtClean="0"/>
              <a:t>přijal Foch německou kapitulaci. </a:t>
            </a:r>
          </a:p>
          <a:p>
            <a:pPr marL="0">
              <a:spcBef>
                <a:spcPts val="0"/>
              </a:spcBef>
            </a:pPr>
            <a:r>
              <a:rPr lang="cs-CZ" sz="2000" dirty="0" smtClean="0"/>
              <a:t>Po konci války hrál Foch hlavní poradní úlohu na pařížské mírové konferenci.</a:t>
            </a:r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pPr algn="r">
              <a:buNone/>
            </a:pPr>
            <a:endParaRPr lang="cs-CZ" sz="2000" i="1" dirty="0" smtClean="0"/>
          </a:p>
          <a:p>
            <a:pPr algn="r">
              <a:buNone/>
            </a:pPr>
            <a:endParaRPr lang="cs-CZ" sz="2000" i="1" dirty="0"/>
          </a:p>
          <a:p>
            <a:pPr algn="r">
              <a:buNone/>
            </a:pPr>
            <a:r>
              <a:rPr lang="cs-CZ" sz="2000" i="1" dirty="0" smtClean="0"/>
              <a:t>*</a:t>
            </a:r>
            <a:r>
              <a:rPr lang="cs-CZ" sz="1200" i="1" dirty="0" smtClean="0"/>
              <a:t>Encyklopedie </a:t>
            </a:r>
            <a:r>
              <a:rPr lang="cs-CZ" sz="1200" i="1" dirty="0" err="1" smtClean="0"/>
              <a:t>Britannica</a:t>
            </a:r>
            <a:endParaRPr lang="cs-CZ" sz="1200" i="1" dirty="0" smtClean="0"/>
          </a:p>
          <a:p>
            <a:pPr algn="r">
              <a:buNone/>
            </a:pPr>
            <a:r>
              <a:rPr lang="cs-CZ" sz="1200" dirty="0" smtClean="0">
                <a:hlinkClick r:id="rId3"/>
              </a:rPr>
              <a:t>http://www.</a:t>
            </a:r>
            <a:r>
              <a:rPr lang="cs-CZ" sz="1200" dirty="0" err="1" smtClean="0">
                <a:hlinkClick r:id="rId3"/>
              </a:rPr>
              <a:t>firstworldwar.com</a:t>
            </a:r>
            <a:r>
              <a:rPr lang="cs-CZ" sz="1200" dirty="0" smtClean="0">
                <a:hlinkClick r:id="rId3"/>
              </a:rPr>
              <a:t>/bio/foch.</a:t>
            </a:r>
            <a:r>
              <a:rPr lang="cs-CZ" sz="1200" dirty="0" err="1" smtClean="0">
                <a:hlinkClick r:id="rId3"/>
              </a:rPr>
              <a:t>htm</a:t>
            </a:r>
            <a:endParaRPr lang="cs-CZ" sz="1200" dirty="0" smtClean="0"/>
          </a:p>
        </p:txBody>
      </p:sp>
      <p:pic>
        <p:nvPicPr>
          <p:cNvPr id="5" name="Obrázek 4" descr="Foc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4089656"/>
            <a:ext cx="3888432" cy="276834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644008" y="4365104"/>
            <a:ext cx="4176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Zajímavost: </a:t>
            </a:r>
            <a:r>
              <a:rPr lang="cs-CZ" i="1" dirty="0" smtClean="0"/>
              <a:t>Na </a:t>
            </a:r>
            <a:r>
              <a:rPr lang="cs-CZ" i="1" dirty="0" smtClean="0"/>
              <a:t>počest Ferdinanda </a:t>
            </a:r>
            <a:r>
              <a:rPr lang="cs-CZ" i="1" dirty="0" err="1" smtClean="0"/>
              <a:t>Focha</a:t>
            </a:r>
            <a:r>
              <a:rPr lang="cs-CZ" i="1" dirty="0" smtClean="0"/>
              <a:t> byl pojmenován francouzský </a:t>
            </a:r>
            <a:r>
              <a:rPr lang="cs-CZ" i="1" dirty="0" smtClean="0"/>
              <a:t>křižník </a:t>
            </a:r>
            <a:r>
              <a:rPr lang="cs-CZ" i="1" dirty="0" smtClean="0"/>
              <a:t>a letadlová loď.  V Praze po něm byla pojmenována v letech 1920-1940 a 1945-1946 významná dopravní tepna, </a:t>
            </a:r>
            <a:r>
              <a:rPr lang="cs-CZ" i="1" dirty="0" err="1" smtClean="0"/>
              <a:t>Fochova</a:t>
            </a:r>
            <a:r>
              <a:rPr lang="cs-CZ" i="1" dirty="0" smtClean="0"/>
              <a:t> třída (nyní Vinohradská).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</TotalTime>
  <Words>225</Words>
  <Application>Microsoft Office PowerPoint</Application>
  <PresentationFormat>Předvádění na obrazovce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Ferdinand FOCH 2. 10. 1851     Tarbes - 20. 3. 1929     Paříž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Ferdinand FOCH *2.10 1871 Tarbes +20. března 1929  Paříž</dc:title>
  <dc:creator>Foxie</dc:creator>
  <cp:lastModifiedBy>Foxie</cp:lastModifiedBy>
  <cp:revision>13</cp:revision>
  <dcterms:created xsi:type="dcterms:W3CDTF">2012-09-24T11:53:24Z</dcterms:created>
  <dcterms:modified xsi:type="dcterms:W3CDTF">2012-09-25T10:32:57Z</dcterms:modified>
</cp:coreProperties>
</file>