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cs-CZ" dirty="0" smtClean="0"/>
              <a:t>Benito Mussolini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914400"/>
            <a:ext cx="5562600" cy="586740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(29.7.1889-28.4.1945)</a:t>
            </a:r>
          </a:p>
          <a:p>
            <a:endParaRPr lang="cs-CZ" sz="3000" dirty="0"/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FFC000"/>
                </a:solidFill>
              </a:rPr>
              <a:t>Od roku 1908 novinářem, později šéfredaktor časopisu Avanti!</a:t>
            </a:r>
          </a:p>
          <a:p>
            <a:pPr marL="285750" indent="-285750">
              <a:buFontTx/>
              <a:buChar char="-"/>
            </a:pPr>
            <a:r>
              <a:rPr lang="cs-CZ" sz="1800" dirty="0">
                <a:solidFill>
                  <a:srgbClr val="FFC000"/>
                </a:solidFill>
              </a:rPr>
              <a:t> 1919 </a:t>
            </a:r>
            <a:r>
              <a:rPr lang="cs-CZ" sz="1800" dirty="0" smtClean="0">
                <a:solidFill>
                  <a:srgbClr val="FFC000"/>
                </a:solidFill>
              </a:rPr>
              <a:t>založil </a:t>
            </a:r>
            <a:r>
              <a:rPr lang="cs-CZ" sz="1800" dirty="0">
                <a:solidFill>
                  <a:srgbClr val="FFC000"/>
                </a:solidFill>
              </a:rPr>
              <a:t>organizaci </a:t>
            </a:r>
            <a:r>
              <a:rPr lang="cs-CZ" sz="1800" dirty="0" err="1">
                <a:solidFill>
                  <a:srgbClr val="FFC000"/>
                </a:solidFill>
              </a:rPr>
              <a:t>Fasci</a:t>
            </a:r>
            <a:r>
              <a:rPr lang="cs-CZ" sz="1800" dirty="0">
                <a:solidFill>
                  <a:srgbClr val="FFC000"/>
                </a:solidFill>
              </a:rPr>
              <a:t> di </a:t>
            </a:r>
            <a:r>
              <a:rPr lang="cs-CZ" sz="1800" dirty="0" err="1">
                <a:solidFill>
                  <a:srgbClr val="FFC000"/>
                </a:solidFill>
              </a:rPr>
              <a:t>Combattimento</a:t>
            </a:r>
            <a:r>
              <a:rPr lang="cs-CZ" sz="1800" dirty="0">
                <a:solidFill>
                  <a:srgbClr val="FFC000"/>
                </a:solidFill>
              </a:rPr>
              <a:t> (tzn. Bojové svazky), </a:t>
            </a:r>
            <a:r>
              <a:rPr lang="cs-CZ" sz="1800" dirty="0" smtClean="0">
                <a:solidFill>
                  <a:srgbClr val="FFC000"/>
                </a:solidFill>
              </a:rPr>
              <a:t>která se </a:t>
            </a:r>
            <a:r>
              <a:rPr lang="cs-CZ" sz="1800" dirty="0">
                <a:solidFill>
                  <a:srgbClr val="FFC000"/>
                </a:solidFill>
              </a:rPr>
              <a:t>roku 1921 změnila na fašistickou stranu - Partito </a:t>
            </a:r>
            <a:r>
              <a:rPr lang="cs-CZ" sz="1800" dirty="0" err="1">
                <a:solidFill>
                  <a:srgbClr val="FFC000"/>
                </a:solidFill>
              </a:rPr>
              <a:t>Nazionale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  <a:r>
              <a:rPr lang="cs-CZ" sz="1800" dirty="0" err="1">
                <a:solidFill>
                  <a:srgbClr val="FFC000"/>
                </a:solidFill>
              </a:rPr>
              <a:t>Fascista</a:t>
            </a:r>
            <a:r>
              <a:rPr lang="cs-CZ" sz="1800" dirty="0" smtClean="0">
                <a:solidFill>
                  <a:srgbClr val="FFC000"/>
                </a:solidFill>
              </a:rPr>
              <a:t>.</a:t>
            </a:r>
          </a:p>
          <a:p>
            <a:pPr marL="285750" indent="-285750">
              <a:lnSpc>
                <a:spcPct val="110000"/>
              </a:lnSpc>
              <a:buFontTx/>
              <a:buChar char="-"/>
            </a:pPr>
            <a:r>
              <a:rPr lang="cs-CZ" sz="1800" dirty="0" smtClean="0">
                <a:solidFill>
                  <a:srgbClr val="FFC000"/>
                </a:solidFill>
              </a:rPr>
              <a:t>1921 byl zvolen do italského parlamentu.</a:t>
            </a:r>
          </a:p>
          <a:p>
            <a:pPr marL="285750" indent="-285750">
              <a:buFontTx/>
              <a:buChar char="-"/>
            </a:pPr>
            <a:r>
              <a:rPr lang="cs-CZ" sz="1800" dirty="0">
                <a:solidFill>
                  <a:srgbClr val="FFC000"/>
                </a:solidFill>
              </a:rPr>
              <a:t>28. října 1922 </a:t>
            </a:r>
            <a:r>
              <a:rPr lang="cs-CZ" sz="1800" dirty="0" smtClean="0">
                <a:solidFill>
                  <a:srgbClr val="FFC000"/>
                </a:solidFill>
              </a:rPr>
              <a:t>Pochod </a:t>
            </a:r>
            <a:r>
              <a:rPr lang="cs-CZ" sz="1800" dirty="0">
                <a:solidFill>
                  <a:srgbClr val="FFC000"/>
                </a:solidFill>
              </a:rPr>
              <a:t>na </a:t>
            </a:r>
            <a:r>
              <a:rPr lang="cs-CZ" sz="1800" dirty="0" smtClean="0">
                <a:solidFill>
                  <a:srgbClr val="FFC000"/>
                </a:solidFill>
              </a:rPr>
              <a:t>Řím, </a:t>
            </a:r>
            <a:r>
              <a:rPr lang="cs-CZ" sz="1800" dirty="0">
                <a:solidFill>
                  <a:srgbClr val="FFC000"/>
                </a:solidFill>
              </a:rPr>
              <a:t>jmenování předsedou italské vlády</a:t>
            </a:r>
            <a:r>
              <a:rPr lang="cs-CZ" sz="1800" dirty="0" smtClean="0">
                <a:solidFill>
                  <a:srgbClr val="FFC000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sz="1800" dirty="0">
                <a:solidFill>
                  <a:srgbClr val="FFC000"/>
                </a:solidFill>
              </a:rPr>
              <a:t>O</a:t>
            </a:r>
            <a:r>
              <a:rPr lang="cs-CZ" sz="1800" dirty="0" smtClean="0">
                <a:solidFill>
                  <a:srgbClr val="FFC000"/>
                </a:solidFill>
              </a:rPr>
              <a:t>d </a:t>
            </a:r>
            <a:r>
              <a:rPr lang="cs-CZ" sz="1800" dirty="0">
                <a:solidFill>
                  <a:srgbClr val="FFC000"/>
                </a:solidFill>
              </a:rPr>
              <a:t>roku </a:t>
            </a:r>
            <a:r>
              <a:rPr lang="cs-CZ" sz="1800" dirty="0" smtClean="0">
                <a:solidFill>
                  <a:srgbClr val="FFC000"/>
                </a:solidFill>
              </a:rPr>
              <a:t>1925 diktátor</a:t>
            </a:r>
            <a:r>
              <a:rPr lang="cs-CZ" sz="1800" dirty="0">
                <a:solidFill>
                  <a:srgbClr val="FFC000"/>
                </a:solidFill>
              </a:rPr>
              <a:t>,</a:t>
            </a:r>
            <a:r>
              <a:rPr lang="cs-CZ" sz="1800" dirty="0" smtClean="0">
                <a:solidFill>
                  <a:srgbClr val="FFC000"/>
                </a:solidFill>
              </a:rPr>
              <a:t> používá </a:t>
            </a:r>
            <a:r>
              <a:rPr lang="cs-CZ" sz="1800" dirty="0">
                <a:solidFill>
                  <a:srgbClr val="FFC000"/>
                </a:solidFill>
              </a:rPr>
              <a:t>titul capo </a:t>
            </a:r>
            <a:r>
              <a:rPr lang="cs-CZ" sz="1800" dirty="0" err="1">
                <a:solidFill>
                  <a:srgbClr val="FFC000"/>
                </a:solidFill>
              </a:rPr>
              <a:t>del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  <a:r>
              <a:rPr lang="cs-CZ" sz="1800" dirty="0" err="1">
                <a:solidFill>
                  <a:srgbClr val="FFC000"/>
                </a:solidFill>
              </a:rPr>
              <a:t>governo</a:t>
            </a:r>
            <a:r>
              <a:rPr lang="cs-CZ" sz="1800" dirty="0">
                <a:solidFill>
                  <a:srgbClr val="FFC000"/>
                </a:solidFill>
              </a:rPr>
              <a:t> e duce </a:t>
            </a:r>
            <a:r>
              <a:rPr lang="cs-CZ" sz="1800" dirty="0" err="1">
                <a:solidFill>
                  <a:srgbClr val="FFC000"/>
                </a:solidFill>
              </a:rPr>
              <a:t>del</a:t>
            </a:r>
            <a:r>
              <a:rPr lang="cs-CZ" sz="1800" dirty="0">
                <a:solidFill>
                  <a:srgbClr val="FFC000"/>
                </a:solidFill>
              </a:rPr>
              <a:t> </a:t>
            </a:r>
            <a:r>
              <a:rPr lang="cs-CZ" sz="1800" dirty="0" err="1">
                <a:solidFill>
                  <a:srgbClr val="FFC000"/>
                </a:solidFill>
              </a:rPr>
              <a:t>fascismo</a:t>
            </a:r>
            <a:r>
              <a:rPr lang="cs-CZ" sz="1800" dirty="0">
                <a:solidFill>
                  <a:srgbClr val="FFC000"/>
                </a:solidFill>
              </a:rPr>
              <a:t> (šéf vlády a vůdce fašismu</a:t>
            </a:r>
            <a:r>
              <a:rPr lang="cs-CZ" sz="1800" dirty="0" smtClean="0">
                <a:solidFill>
                  <a:srgbClr val="FFC000"/>
                </a:solidFill>
              </a:rPr>
              <a:t>).</a:t>
            </a:r>
          </a:p>
          <a:p>
            <a:pPr marL="285750" indent="-285750">
              <a:buFontTx/>
              <a:buChar char="-"/>
            </a:pPr>
            <a:r>
              <a:rPr lang="cs-CZ" sz="1800" dirty="0">
                <a:solidFill>
                  <a:srgbClr val="FFC000"/>
                </a:solidFill>
              </a:rPr>
              <a:t> 10. června 1940 vyhlásil válku Francii a </a:t>
            </a:r>
            <a:r>
              <a:rPr lang="cs-CZ" sz="1800" dirty="0" smtClean="0">
                <a:solidFill>
                  <a:srgbClr val="FFC000"/>
                </a:solidFill>
              </a:rPr>
              <a:t>Británii</a:t>
            </a:r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FFC000"/>
                </a:solidFill>
              </a:rPr>
              <a:t>25</a:t>
            </a:r>
            <a:r>
              <a:rPr lang="cs-CZ" sz="1800" dirty="0">
                <a:solidFill>
                  <a:srgbClr val="FFC000"/>
                </a:solidFill>
              </a:rPr>
              <a:t>. července </a:t>
            </a:r>
            <a:r>
              <a:rPr lang="cs-CZ" sz="1800" dirty="0" smtClean="0">
                <a:solidFill>
                  <a:srgbClr val="FFC000"/>
                </a:solidFill>
              </a:rPr>
              <a:t>1943 </a:t>
            </a:r>
            <a:r>
              <a:rPr lang="cs-CZ" sz="1800" dirty="0">
                <a:solidFill>
                  <a:srgbClr val="FFC000"/>
                </a:solidFill>
              </a:rPr>
              <a:t>sesazen, </a:t>
            </a:r>
            <a:r>
              <a:rPr lang="cs-CZ" sz="1800" dirty="0" smtClean="0">
                <a:solidFill>
                  <a:srgbClr val="FFC000"/>
                </a:solidFill>
              </a:rPr>
              <a:t>zatčen </a:t>
            </a:r>
            <a:r>
              <a:rPr lang="cs-CZ" sz="1800" dirty="0">
                <a:solidFill>
                  <a:srgbClr val="FFC000"/>
                </a:solidFill>
              </a:rPr>
              <a:t>a uvězněn </a:t>
            </a:r>
            <a:r>
              <a:rPr lang="cs-CZ" sz="1800" dirty="0" smtClean="0">
                <a:solidFill>
                  <a:srgbClr val="FFC000"/>
                </a:solidFill>
              </a:rPr>
              <a:t>v hotelu </a:t>
            </a:r>
            <a:r>
              <a:rPr lang="cs-CZ" sz="1800" dirty="0">
                <a:solidFill>
                  <a:srgbClr val="FFC000"/>
                </a:solidFill>
              </a:rPr>
              <a:t>v pohoří Gran </a:t>
            </a:r>
            <a:r>
              <a:rPr lang="cs-CZ" sz="1800" dirty="0" err="1">
                <a:solidFill>
                  <a:srgbClr val="FFC000"/>
                </a:solidFill>
              </a:rPr>
              <a:t>Sasso</a:t>
            </a:r>
            <a:r>
              <a:rPr lang="cs-CZ" sz="1800" dirty="0">
                <a:solidFill>
                  <a:srgbClr val="FFC000"/>
                </a:solidFill>
              </a:rPr>
              <a:t> v </a:t>
            </a:r>
            <a:r>
              <a:rPr lang="cs-CZ" sz="1800" dirty="0" err="1" smtClean="0">
                <a:solidFill>
                  <a:srgbClr val="FFC000"/>
                </a:solidFill>
              </a:rPr>
              <a:t>Abruzii</a:t>
            </a:r>
            <a:r>
              <a:rPr lang="cs-CZ" sz="1800" dirty="0" smtClean="0">
                <a:solidFill>
                  <a:srgbClr val="FFC000"/>
                </a:solidFill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FFC000"/>
                </a:solidFill>
              </a:rPr>
              <a:t>12</a:t>
            </a:r>
            <a:r>
              <a:rPr lang="cs-CZ" sz="1800" dirty="0">
                <a:solidFill>
                  <a:srgbClr val="FFC000"/>
                </a:solidFill>
              </a:rPr>
              <a:t>. září </a:t>
            </a:r>
            <a:r>
              <a:rPr lang="cs-CZ" sz="1800" dirty="0" smtClean="0">
                <a:solidFill>
                  <a:srgbClr val="FFC000"/>
                </a:solidFill>
              </a:rPr>
              <a:t>1943 </a:t>
            </a:r>
            <a:r>
              <a:rPr lang="cs-CZ" sz="1800" dirty="0">
                <a:solidFill>
                  <a:srgbClr val="FFC000"/>
                </a:solidFill>
              </a:rPr>
              <a:t>osvobozen výsadkáři </a:t>
            </a:r>
            <a:r>
              <a:rPr lang="cs-CZ" sz="1800" dirty="0" smtClean="0">
                <a:solidFill>
                  <a:srgbClr val="FFC000"/>
                </a:solidFill>
              </a:rPr>
              <a:t>Německa </a:t>
            </a:r>
            <a:r>
              <a:rPr lang="cs-CZ" sz="1800" dirty="0">
                <a:solidFill>
                  <a:srgbClr val="FFC000"/>
                </a:solidFill>
              </a:rPr>
              <a:t>a dopraven do </a:t>
            </a:r>
            <a:r>
              <a:rPr lang="cs-CZ" sz="1800" dirty="0" smtClean="0">
                <a:solidFill>
                  <a:srgbClr val="FFC000"/>
                </a:solidFill>
              </a:rPr>
              <a:t>Mnichova</a:t>
            </a:r>
          </a:p>
          <a:p>
            <a:pPr marL="285750" indent="-285750">
              <a:buFontTx/>
              <a:buChar char="-"/>
            </a:pPr>
            <a:r>
              <a:rPr lang="cs-CZ" sz="1800" dirty="0">
                <a:solidFill>
                  <a:srgbClr val="FFC000"/>
                </a:solidFill>
              </a:rPr>
              <a:t> Za podpory Adolfa Hitlera ustavil na italském území ovládaném Německem diktaturu tzv. Italskou sociální </a:t>
            </a:r>
            <a:r>
              <a:rPr lang="cs-CZ" sz="1800" dirty="0" smtClean="0">
                <a:solidFill>
                  <a:srgbClr val="FFC000"/>
                </a:solidFill>
              </a:rPr>
              <a:t>republiku (někdy nazývanou </a:t>
            </a:r>
            <a:r>
              <a:rPr lang="cs-CZ" sz="1800" dirty="0">
                <a:solidFill>
                  <a:srgbClr val="FFC000"/>
                </a:solidFill>
              </a:rPr>
              <a:t>Republika </a:t>
            </a:r>
            <a:r>
              <a:rPr lang="cs-CZ" sz="1800" dirty="0" err="1" smtClean="0">
                <a:solidFill>
                  <a:srgbClr val="FFC000"/>
                </a:solidFill>
              </a:rPr>
              <a:t>Saló</a:t>
            </a:r>
            <a:r>
              <a:rPr lang="cs-CZ" sz="1800" dirty="0" smtClean="0">
                <a:solidFill>
                  <a:srgbClr val="FFC000"/>
                </a:solidFill>
              </a:rPr>
              <a:t>)</a:t>
            </a:r>
          </a:p>
          <a:p>
            <a:pPr marL="285750" indent="-285750">
              <a:lnSpc>
                <a:spcPct val="160000"/>
              </a:lnSpc>
              <a:buFontTx/>
              <a:buChar char="-"/>
            </a:pPr>
            <a:r>
              <a:rPr lang="cs-CZ" sz="1800" dirty="0">
                <a:solidFill>
                  <a:srgbClr val="FFC000"/>
                </a:solidFill>
              </a:rPr>
              <a:t> 28. dubna 1945 </a:t>
            </a:r>
            <a:r>
              <a:rPr lang="cs-CZ" sz="1800" dirty="0" smtClean="0">
                <a:solidFill>
                  <a:srgbClr val="FFC000"/>
                </a:solidFill>
              </a:rPr>
              <a:t>zastřelen na útěku z Itálie</a:t>
            </a:r>
          </a:p>
          <a:p>
            <a:pPr marL="285750" indent="-285750">
              <a:buFontTx/>
              <a:buChar char="-"/>
            </a:pPr>
            <a:endParaRPr lang="cs-CZ" sz="1600" dirty="0" smtClean="0"/>
          </a:p>
          <a:p>
            <a:pPr marL="285750" indent="-285750">
              <a:buFontTx/>
              <a:buChar char="-"/>
            </a:pPr>
            <a:endParaRPr lang="cs-CZ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14400"/>
            <a:ext cx="306808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26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</TotalTime>
  <Words>154</Words>
  <Application>Microsoft Office PowerPoint</Application>
  <PresentationFormat>Předvádění na obrazovce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Modul</vt:lpstr>
      <vt:lpstr>Benito Mussolini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Benito Mussolini</dc:title>
  <dc:creator>Silvie Nováková</dc:creator>
  <cp:lastModifiedBy>Jiří Němec</cp:lastModifiedBy>
  <cp:revision>6</cp:revision>
  <dcterms:created xsi:type="dcterms:W3CDTF">2006-08-16T00:00:00Z</dcterms:created>
  <dcterms:modified xsi:type="dcterms:W3CDTF">2012-11-12T08:02:37Z</dcterms:modified>
</cp:coreProperties>
</file>