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0909"/>
    <a:srgbClr val="4A0606"/>
    <a:srgbClr val="B60E0E"/>
    <a:srgbClr val="FAE1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71AB-90C5-4FEB-83E4-F65F7929CF63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85CA-AC0B-44D8-9AEC-7EF42245C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16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71AB-90C5-4FEB-83E4-F65F7929CF63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85CA-AC0B-44D8-9AEC-7EF42245C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41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71AB-90C5-4FEB-83E4-F65F7929CF63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85CA-AC0B-44D8-9AEC-7EF42245C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65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71AB-90C5-4FEB-83E4-F65F7929CF63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85CA-AC0B-44D8-9AEC-7EF42245C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0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71AB-90C5-4FEB-83E4-F65F7929CF63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85CA-AC0B-44D8-9AEC-7EF42245C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41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71AB-90C5-4FEB-83E4-F65F7929CF63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85CA-AC0B-44D8-9AEC-7EF42245C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33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71AB-90C5-4FEB-83E4-F65F7929CF63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85CA-AC0B-44D8-9AEC-7EF42245C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21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71AB-90C5-4FEB-83E4-F65F7929CF63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85CA-AC0B-44D8-9AEC-7EF42245C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50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71AB-90C5-4FEB-83E4-F65F7929CF63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85CA-AC0B-44D8-9AEC-7EF42245C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31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71AB-90C5-4FEB-83E4-F65F7929CF63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85CA-AC0B-44D8-9AEC-7EF42245C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0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71AB-90C5-4FEB-83E4-F65F7929CF63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85CA-AC0B-44D8-9AEC-7EF42245C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90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171AB-90C5-4FEB-83E4-F65F7929CF63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E85CA-AC0B-44D8-9AEC-7EF42245C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2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50000">
              <a:srgbClr val="B60E0E"/>
            </a:gs>
            <a:gs pos="100000">
              <a:srgbClr val="6B0909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2344" cy="1628800"/>
          </a:xfrm>
        </p:spPr>
        <p:txBody>
          <a:bodyPr>
            <a:normAutofit/>
          </a:bodyPr>
          <a:lstStyle/>
          <a:p>
            <a:r>
              <a:rPr lang="cs-CZ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lek" pitchFamily="50" charset="0"/>
              </a:rPr>
              <a:t>G</a:t>
            </a:r>
            <a:r>
              <a:rPr lang="cs-CZ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lek" pitchFamily="50" charset="0"/>
              </a:rPr>
              <a:t>abriele </a:t>
            </a:r>
            <a:r>
              <a:rPr lang="cs-CZ" sz="5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lek" pitchFamily="50" charset="0"/>
              </a:rPr>
              <a:t>d‘Annunzio</a:t>
            </a:r>
            <a:r>
              <a:rPr lang="cs-CZ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lek" pitchFamily="50" charset="0"/>
              </a:rPr>
              <a:t/>
            </a:r>
            <a:br>
              <a:rPr lang="cs-CZ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lek" pitchFamily="50" charset="0"/>
              </a:rPr>
            </a:br>
            <a:r>
              <a:rPr lang="cs-CZ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(*12. 3. 1863, †1. 3. 1938)</a:t>
            </a:r>
            <a:endParaRPr lang="cs-CZ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09" y="1530676"/>
            <a:ext cx="9036496" cy="5642740"/>
          </a:xfrm>
        </p:spPr>
        <p:txBody>
          <a:bodyPr>
            <a:normAutofit/>
          </a:bodyPr>
          <a:lstStyle/>
          <a:p>
            <a:pPr marL="180000" indent="-2160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1900" dirty="0" smtClean="0">
                <a:solidFill>
                  <a:schemeClr val="bg1"/>
                </a:solidFill>
              </a:rPr>
              <a:t>12. 3. 1863 – Narozen v </a:t>
            </a:r>
            <a:r>
              <a:rPr lang="cs-CZ" sz="1900" dirty="0" err="1" smtClean="0">
                <a:solidFill>
                  <a:schemeClr val="bg1"/>
                </a:solidFill>
              </a:rPr>
              <a:t>Pescaře</a:t>
            </a:r>
            <a:r>
              <a:rPr lang="cs-CZ" sz="1900" dirty="0" smtClean="0">
                <a:solidFill>
                  <a:schemeClr val="bg1"/>
                </a:solidFill>
              </a:rPr>
              <a:t>, hlavním městě oblasti </a:t>
            </a:r>
            <a:r>
              <a:rPr lang="cs-CZ" sz="1900" dirty="0" err="1" smtClean="0">
                <a:solidFill>
                  <a:schemeClr val="bg1"/>
                </a:solidFill>
              </a:rPr>
              <a:t>Abruzzo</a:t>
            </a:r>
            <a:r>
              <a:rPr lang="cs-CZ" sz="1900" dirty="0" smtClean="0">
                <a:solidFill>
                  <a:schemeClr val="bg1"/>
                </a:solidFill>
              </a:rPr>
              <a:t>, v bohaté rodině.</a:t>
            </a:r>
          </a:p>
          <a:p>
            <a:pPr marL="180000" indent="-2160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1900" dirty="0" smtClean="0">
                <a:solidFill>
                  <a:schemeClr val="bg1"/>
                </a:solidFill>
              </a:rPr>
              <a:t>1879 – Uveřejnil svou první sbírku básní „Primo </a:t>
            </a:r>
            <a:r>
              <a:rPr lang="cs-CZ" sz="1900" dirty="0" err="1" smtClean="0">
                <a:solidFill>
                  <a:schemeClr val="bg1"/>
                </a:solidFill>
              </a:rPr>
              <a:t>vere</a:t>
            </a:r>
            <a:r>
              <a:rPr lang="cs-CZ" sz="1900" dirty="0" smtClean="0">
                <a:solidFill>
                  <a:schemeClr val="bg1"/>
                </a:solidFill>
              </a:rPr>
              <a:t>“, která jej ihned proslavila.</a:t>
            </a:r>
          </a:p>
          <a:p>
            <a:pPr marL="180000" indent="-2160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1900" dirty="0" smtClean="0">
                <a:solidFill>
                  <a:schemeClr val="bg1"/>
                </a:solidFill>
              </a:rPr>
              <a:t>1881 – Studuje na římské univerzitě La </a:t>
            </a:r>
            <a:r>
              <a:rPr lang="cs-CZ" sz="1900" dirty="0" err="1" smtClean="0">
                <a:solidFill>
                  <a:schemeClr val="bg1"/>
                </a:solidFill>
              </a:rPr>
              <a:t>sapienza</a:t>
            </a:r>
            <a:r>
              <a:rPr lang="cs-CZ" sz="1900" dirty="0" smtClean="0">
                <a:solidFill>
                  <a:schemeClr val="bg1"/>
                </a:solidFill>
              </a:rPr>
              <a:t>.</a:t>
            </a:r>
          </a:p>
          <a:p>
            <a:pPr marL="180000" indent="-2160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1900" dirty="0" smtClean="0">
                <a:solidFill>
                  <a:schemeClr val="bg1"/>
                </a:solidFill>
              </a:rPr>
              <a:t>1889 – Publikuje </a:t>
            </a:r>
            <a:r>
              <a:rPr lang="cs-CZ" sz="1900" dirty="0">
                <a:solidFill>
                  <a:schemeClr val="bg1"/>
                </a:solidFill>
              </a:rPr>
              <a:t>s</a:t>
            </a:r>
            <a:r>
              <a:rPr lang="cs-CZ" sz="1900" dirty="0" smtClean="0">
                <a:solidFill>
                  <a:schemeClr val="bg1"/>
                </a:solidFill>
              </a:rPr>
              <a:t>těžejní román „</a:t>
            </a:r>
            <a:r>
              <a:rPr lang="cs-CZ" sz="1900" dirty="0" err="1" smtClean="0">
                <a:solidFill>
                  <a:schemeClr val="bg1"/>
                </a:solidFill>
              </a:rPr>
              <a:t>Il</a:t>
            </a:r>
            <a:r>
              <a:rPr lang="cs-CZ" sz="1900" dirty="0" smtClean="0">
                <a:solidFill>
                  <a:schemeClr val="bg1"/>
                </a:solidFill>
              </a:rPr>
              <a:t> </a:t>
            </a:r>
            <a:r>
              <a:rPr lang="cs-CZ" sz="1900" dirty="0" err="1" smtClean="0">
                <a:solidFill>
                  <a:schemeClr val="bg1"/>
                </a:solidFill>
              </a:rPr>
              <a:t>Piacere</a:t>
            </a:r>
            <a:r>
              <a:rPr lang="cs-CZ" sz="1900" dirty="0" smtClean="0">
                <a:solidFill>
                  <a:schemeClr val="bg1"/>
                </a:solidFill>
              </a:rPr>
              <a:t>“ (Rozkoš).</a:t>
            </a:r>
          </a:p>
          <a:p>
            <a:pPr marL="180000" indent="-2160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1900" dirty="0" smtClean="0">
                <a:solidFill>
                  <a:schemeClr val="bg1"/>
                </a:solidFill>
              </a:rPr>
              <a:t>1897 – Vstupuje do politiky, stává se nezávislým poslancem.</a:t>
            </a:r>
          </a:p>
          <a:p>
            <a:pPr marL="180000" indent="-2160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1900" dirty="0" smtClean="0">
                <a:solidFill>
                  <a:schemeClr val="bg1"/>
                </a:solidFill>
              </a:rPr>
              <a:t>1920 – S 2000 muži obsazuje Rijeku  a vyhlašuje nezávislou</a:t>
            </a:r>
            <a:br>
              <a:rPr lang="cs-CZ" sz="1900" dirty="0" smtClean="0">
                <a:solidFill>
                  <a:schemeClr val="bg1"/>
                </a:solidFill>
              </a:rPr>
            </a:br>
            <a:r>
              <a:rPr lang="cs-CZ" sz="1900" dirty="0" smtClean="0">
                <a:solidFill>
                  <a:schemeClr val="bg1"/>
                </a:solidFill>
              </a:rPr>
              <a:t> 	republiku </a:t>
            </a:r>
            <a:r>
              <a:rPr lang="cs-CZ" sz="1900" dirty="0" err="1" smtClean="0">
                <a:solidFill>
                  <a:schemeClr val="bg1"/>
                </a:solidFill>
              </a:rPr>
              <a:t>Fiume</a:t>
            </a:r>
            <a:r>
              <a:rPr lang="cs-CZ" sz="1900" dirty="0">
                <a:solidFill>
                  <a:schemeClr val="bg1"/>
                </a:solidFill>
              </a:rPr>
              <a:t> </a:t>
            </a:r>
            <a:r>
              <a:rPr lang="cs-CZ" sz="1900" dirty="0" smtClean="0">
                <a:solidFill>
                  <a:schemeClr val="bg1"/>
                </a:solidFill>
              </a:rPr>
              <a:t>s korporativistickou ústavou.</a:t>
            </a:r>
          </a:p>
          <a:p>
            <a:pPr marL="180000" indent="-2160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1900" dirty="0" smtClean="0">
                <a:solidFill>
                  <a:schemeClr val="bg1"/>
                </a:solidFill>
              </a:rPr>
              <a:t>19. 11. 1920 – </a:t>
            </a:r>
            <a:r>
              <a:rPr lang="cs-CZ" sz="1900" dirty="0" err="1" smtClean="0">
                <a:solidFill>
                  <a:schemeClr val="bg1"/>
                </a:solidFill>
              </a:rPr>
              <a:t>Rapallská</a:t>
            </a:r>
            <a:r>
              <a:rPr lang="cs-CZ" sz="1900" dirty="0" smtClean="0">
                <a:solidFill>
                  <a:schemeClr val="bg1"/>
                </a:solidFill>
              </a:rPr>
              <a:t> smlouva, vyhlášení války Itálii.</a:t>
            </a:r>
          </a:p>
          <a:p>
            <a:pPr marL="180000" indent="-2160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1900" dirty="0" smtClean="0">
                <a:solidFill>
                  <a:schemeClr val="bg1"/>
                </a:solidFill>
              </a:rPr>
              <a:t>24.-29. 12. 1920 – „Krvavé Vánoce“, </a:t>
            </a:r>
            <a:r>
              <a:rPr lang="cs-CZ" sz="1900" dirty="0" err="1" smtClean="0">
                <a:solidFill>
                  <a:schemeClr val="bg1"/>
                </a:solidFill>
              </a:rPr>
              <a:t>d‘Annunzio</a:t>
            </a:r>
            <a:r>
              <a:rPr lang="cs-CZ" sz="1900" dirty="0" smtClean="0">
                <a:solidFill>
                  <a:schemeClr val="bg1"/>
                </a:solidFill>
              </a:rPr>
              <a:t> poražen.</a:t>
            </a:r>
          </a:p>
          <a:p>
            <a:pPr marL="180000" indent="-2160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1900" dirty="0" smtClean="0">
                <a:solidFill>
                  <a:schemeClr val="bg1"/>
                </a:solidFill>
              </a:rPr>
              <a:t>1924 – Viktor Emanuel III. uděluje titul kníže </a:t>
            </a:r>
            <a:r>
              <a:rPr lang="cs-CZ" sz="1900" dirty="0" err="1" smtClean="0">
                <a:solidFill>
                  <a:schemeClr val="bg1"/>
                </a:solidFill>
              </a:rPr>
              <a:t>Montenevoso</a:t>
            </a:r>
            <a:r>
              <a:rPr lang="cs-CZ" sz="1900" dirty="0" smtClean="0">
                <a:solidFill>
                  <a:schemeClr val="bg1"/>
                </a:solidFill>
              </a:rPr>
              <a:t>.</a:t>
            </a:r>
          </a:p>
          <a:p>
            <a:pPr marL="180000" indent="-2160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1900" dirty="0" smtClean="0">
                <a:solidFill>
                  <a:schemeClr val="bg1"/>
                </a:solidFill>
              </a:rPr>
              <a:t>1937 – Jmenován prezidentem Italské královské akademie.</a:t>
            </a:r>
          </a:p>
          <a:p>
            <a:pPr marL="180000" indent="-2160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1900" dirty="0" smtClean="0">
                <a:solidFill>
                  <a:schemeClr val="bg1"/>
                </a:solidFill>
              </a:rPr>
              <a:t>1. 3. 1938 – Umírá na mrtvici v </a:t>
            </a:r>
            <a:r>
              <a:rPr lang="cs-CZ" sz="1900" dirty="0" err="1" smtClean="0">
                <a:solidFill>
                  <a:schemeClr val="bg1"/>
                </a:solidFill>
              </a:rPr>
              <a:t>Gardone</a:t>
            </a:r>
            <a:r>
              <a:rPr lang="cs-CZ" sz="1900" dirty="0" smtClean="0">
                <a:solidFill>
                  <a:schemeClr val="bg1"/>
                </a:solidFill>
              </a:rPr>
              <a:t> </a:t>
            </a:r>
            <a:r>
              <a:rPr lang="cs-CZ" sz="1900" dirty="0" err="1" smtClean="0">
                <a:solidFill>
                  <a:schemeClr val="bg1"/>
                </a:solidFill>
              </a:rPr>
              <a:t>Riviera</a:t>
            </a:r>
            <a:r>
              <a:rPr lang="cs-CZ" sz="1900" dirty="0" smtClean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1026" name="Picture 2" descr="File:Gabriele D'Annunzio uniforme Aeronauti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352" y="2528725"/>
            <a:ext cx="2842152" cy="4284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15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5989</TotalTime>
  <Words>79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Gabriele d‘Annunzio (*12. 3. 1863, †1. 3. 1938)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Gabriele d‘Annunzio *12. 3. 1863, Pescara†1. 3. 1938, Gardone Riviera</dc:title>
  <dc:creator>caesar</dc:creator>
  <cp:lastModifiedBy>Jiří Němec</cp:lastModifiedBy>
  <cp:revision>13</cp:revision>
  <dcterms:created xsi:type="dcterms:W3CDTF">2012-10-31T17:31:22Z</dcterms:created>
  <dcterms:modified xsi:type="dcterms:W3CDTF">2012-11-05T13:29:16Z</dcterms:modified>
</cp:coreProperties>
</file>