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6" r:id="rId3"/>
    <p:sldId id="277" r:id="rId4"/>
    <p:sldId id="289" r:id="rId5"/>
    <p:sldId id="279" r:id="rId6"/>
    <p:sldId id="270" r:id="rId7"/>
    <p:sldId id="274" r:id="rId8"/>
    <p:sldId id="286" r:id="rId9"/>
    <p:sldId id="287" r:id="rId10"/>
    <p:sldId id="275" r:id="rId11"/>
    <p:sldId id="257" r:id="rId12"/>
    <p:sldId id="258" r:id="rId13"/>
    <p:sldId id="259" r:id="rId14"/>
    <p:sldId id="260" r:id="rId15"/>
    <p:sldId id="280" r:id="rId16"/>
    <p:sldId id="281" r:id="rId17"/>
    <p:sldId id="282" r:id="rId18"/>
    <p:sldId id="283" r:id="rId19"/>
    <p:sldId id="284" r:id="rId20"/>
    <p:sldId id="278" r:id="rId21"/>
    <p:sldId id="261" r:id="rId22"/>
    <p:sldId id="262" r:id="rId23"/>
    <p:sldId id="265" r:id="rId24"/>
    <p:sldId id="271" r:id="rId25"/>
    <p:sldId id="272" r:id="rId26"/>
    <p:sldId id="288" r:id="rId27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098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716D2-7C38-45AE-ADCE-9451D85B57B8}" type="datetimeFigureOut">
              <a:rPr lang="cs-CZ" smtClean="0"/>
              <a:pPr/>
              <a:t>24.9.2012</a:t>
            </a:fld>
            <a:endParaRPr lang="cs-CZ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4ABE250-6C86-4CFB-AF24-6FE082445AC3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716D2-7C38-45AE-ADCE-9451D85B57B8}" type="datetimeFigureOut">
              <a:rPr lang="cs-CZ" smtClean="0"/>
              <a:pPr/>
              <a:t>24.9.2012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BE250-6C86-4CFB-AF24-6FE082445AC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716D2-7C38-45AE-ADCE-9451D85B57B8}" type="datetimeFigureOut">
              <a:rPr lang="cs-CZ" smtClean="0"/>
              <a:pPr/>
              <a:t>24.9.2012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BE250-6C86-4CFB-AF24-6FE082445AC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716D2-7C38-45AE-ADCE-9451D85B57B8}" type="datetimeFigureOut">
              <a:rPr lang="cs-CZ" smtClean="0"/>
              <a:pPr/>
              <a:t>24.9.2012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BE250-6C86-4CFB-AF24-6FE082445AC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716D2-7C38-45AE-ADCE-9451D85B57B8}" type="datetimeFigureOut">
              <a:rPr lang="cs-CZ" smtClean="0"/>
              <a:pPr/>
              <a:t>24.9.2012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BE250-6C86-4CFB-AF24-6FE082445AC3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716D2-7C38-45AE-ADCE-9451D85B57B8}" type="datetimeFigureOut">
              <a:rPr lang="cs-CZ" smtClean="0"/>
              <a:pPr/>
              <a:t>24.9.2012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BE250-6C86-4CFB-AF24-6FE082445AC3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716D2-7C38-45AE-ADCE-9451D85B57B8}" type="datetimeFigureOut">
              <a:rPr lang="cs-CZ" smtClean="0"/>
              <a:pPr/>
              <a:t>24.9.2012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BE250-6C86-4CFB-AF24-6FE082445AC3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716D2-7C38-45AE-ADCE-9451D85B57B8}" type="datetimeFigureOut">
              <a:rPr lang="cs-CZ" smtClean="0"/>
              <a:pPr/>
              <a:t>24.9.2012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BE250-6C86-4CFB-AF24-6FE082445AC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716D2-7C38-45AE-ADCE-9451D85B57B8}" type="datetimeFigureOut">
              <a:rPr lang="cs-CZ" smtClean="0"/>
              <a:pPr/>
              <a:t>24.9.2012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BE250-6C86-4CFB-AF24-6FE082445AC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716D2-7C38-45AE-ADCE-9451D85B57B8}" type="datetimeFigureOut">
              <a:rPr lang="cs-CZ" smtClean="0"/>
              <a:pPr/>
              <a:t>24.9.2012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BE250-6C86-4CFB-AF24-6FE082445AC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716D2-7C38-45AE-ADCE-9451D85B57B8}" type="datetimeFigureOut">
              <a:rPr lang="cs-CZ" smtClean="0"/>
              <a:pPr/>
              <a:t>24.9.2012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BE250-6C86-4CFB-AF24-6FE082445AC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ECA716D2-7C38-45AE-ADCE-9451D85B57B8}" type="datetimeFigureOut">
              <a:rPr lang="cs-CZ" smtClean="0"/>
              <a:pPr/>
              <a:t>24.9.2012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F4ABE250-6C86-4CFB-AF24-6FE082445AC3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k-SK" dirty="0" smtClean="0"/>
              <a:t>Západné zobrazenia Číny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 smtClean="0"/>
              <a:t>Chinoiserie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 descr="http://images.oneofakindantiques.com/6408_Chinoiserie_porcelain_platter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1628800"/>
            <a:ext cx="6096000" cy="47910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 smtClean="0"/>
              <a:t>Chinoiserie</a:t>
            </a:r>
            <a:r>
              <a:rPr lang="sk-SK" dirty="0" smtClean="0"/>
              <a:t>: </a:t>
            </a:r>
            <a:r>
              <a:rPr lang="sk-SK" dirty="0" err="1" smtClean="0"/>
              <a:t>Miešenský</a:t>
            </a:r>
            <a:r>
              <a:rPr lang="sk-SK" dirty="0" smtClean="0"/>
              <a:t> porcelán</a:t>
            </a:r>
            <a:endParaRPr lang="cs-CZ" dirty="0"/>
          </a:p>
        </p:txBody>
      </p:sp>
      <p:pic>
        <p:nvPicPr>
          <p:cNvPr id="4" name="Zástupný symbol pro obsah 3" descr="misen_porcelan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88238" y="1600200"/>
            <a:ext cx="4567524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 descr="Mise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33701" y="1600200"/>
            <a:ext cx="4276598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 descr="Vranov_paravan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99592" y="332656"/>
            <a:ext cx="7495586" cy="574837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 descr="Vranov_paravan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68580"/>
            <a:ext cx="8940338" cy="678942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95106" y="-338922"/>
            <a:ext cx="6857543" cy="7768651"/>
          </a:xfrm>
        </p:spPr>
      </p:pic>
    </p:spTree>
    <p:extLst>
      <p:ext uri="{BB962C8B-B14F-4D97-AF65-F5344CB8AC3E}">
        <p14:creationId xmlns:p14="http://schemas.microsoft.com/office/powerpoint/2010/main" val="792055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475656" y="-459432"/>
            <a:ext cx="6794500" cy="8375651"/>
          </a:xfrm>
        </p:spPr>
      </p:pic>
    </p:spTree>
    <p:extLst>
      <p:ext uri="{BB962C8B-B14F-4D97-AF65-F5344CB8AC3E}">
        <p14:creationId xmlns:p14="http://schemas.microsoft.com/office/powerpoint/2010/main" val="2084100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-387350"/>
            <a:ext cx="5235575" cy="7431088"/>
          </a:xfrm>
        </p:spPr>
      </p:pic>
      <p:sp>
        <p:nvSpPr>
          <p:cNvPr id="5" name="TextovéPole 4"/>
          <p:cNvSpPr txBox="1"/>
          <p:nvPr/>
        </p:nvSpPr>
        <p:spPr>
          <a:xfrm>
            <a:off x="6300192" y="2996952"/>
            <a:ext cx="2304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Tapeta 1770, anglický </a:t>
            </a:r>
            <a:r>
              <a:rPr lang="sk-SK" dirty="0" err="1" smtClean="0"/>
              <a:t>design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04494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5" t="56" r="703" b="-56"/>
          <a:stretch/>
        </p:blipFill>
        <p:spPr>
          <a:xfrm>
            <a:off x="683568" y="-4898"/>
            <a:ext cx="4932363" cy="6861175"/>
          </a:xfrm>
        </p:spPr>
      </p:pic>
      <p:sp>
        <p:nvSpPr>
          <p:cNvPr id="5" name="TextovéPole 4"/>
          <p:cNvSpPr txBox="1"/>
          <p:nvPr/>
        </p:nvSpPr>
        <p:spPr>
          <a:xfrm>
            <a:off x="6876256" y="3356992"/>
            <a:ext cx="2267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Orientálne salóny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3813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515387"/>
            <a:ext cx="4240530" cy="5904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ovéPole 8"/>
          <p:cNvSpPr txBox="1"/>
          <p:nvPr/>
        </p:nvSpPr>
        <p:spPr>
          <a:xfrm>
            <a:off x="6156176" y="3429000"/>
            <a:ext cx="2664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Pavilón </a:t>
            </a:r>
            <a:r>
              <a:rPr lang="sk-SK" dirty="0" err="1" smtClean="0"/>
              <a:t>Cibulka</a:t>
            </a:r>
            <a:r>
              <a:rPr lang="sk-SK" dirty="0" smtClean="0"/>
              <a:t>, Praha </a:t>
            </a:r>
            <a:r>
              <a:rPr lang="sk-SK" dirty="0" err="1" smtClean="0"/>
              <a:t>Košíře</a:t>
            </a:r>
            <a:r>
              <a:rPr lang="sk-SK" dirty="0" smtClean="0"/>
              <a:t>, 18/19. </a:t>
            </a:r>
            <a:r>
              <a:rPr lang="sk-SK" dirty="0" err="1" smtClean="0"/>
              <a:t>st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63356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dirty="0" err="1" smtClean="0"/>
              <a:t>Marco</a:t>
            </a:r>
            <a:r>
              <a:rPr lang="sk-SK" dirty="0" smtClean="0"/>
              <a:t> Polo (1254-1324):Il </a:t>
            </a:r>
            <a:r>
              <a:rPr lang="sk-SK" dirty="0" err="1" smtClean="0"/>
              <a:t>Milione</a:t>
            </a:r>
            <a:r>
              <a:rPr lang="sk-SK" dirty="0" smtClean="0"/>
              <a:t> (1271-1295)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25641" y="193677"/>
            <a:ext cx="4123404" cy="6840958"/>
          </a:xfrm>
        </p:spPr>
      </p:pic>
    </p:spTree>
    <p:extLst>
      <p:ext uri="{BB962C8B-B14F-4D97-AF65-F5344CB8AC3E}">
        <p14:creationId xmlns:p14="http://schemas.microsoft.com/office/powerpoint/2010/main" val="2641657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dirty="0" err="1" smtClean="0"/>
              <a:t>George</a:t>
            </a:r>
            <a:r>
              <a:rPr lang="sk-SK" dirty="0" smtClean="0"/>
              <a:t> </a:t>
            </a:r>
            <a:r>
              <a:rPr lang="sk-SK" dirty="0" err="1" smtClean="0"/>
              <a:t>Macartney</a:t>
            </a:r>
            <a:r>
              <a:rPr lang="sk-SK" dirty="0" smtClean="0"/>
              <a:t> a </a:t>
            </a:r>
            <a:r>
              <a:rPr lang="sk-SK" smtClean="0"/>
              <a:t>jeho misia (1792)</a:t>
            </a:r>
            <a:endParaRPr lang="cs-CZ" dirty="0"/>
          </a:p>
        </p:txBody>
      </p:sp>
      <p:pic>
        <p:nvPicPr>
          <p:cNvPr id="4" name="Zástupný symbol pro obsah 3" descr="Alexader Dvor Qianlong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11560" y="2060848"/>
            <a:ext cx="4445000" cy="3340100"/>
          </a:xfrm>
        </p:spPr>
      </p:pic>
      <p:pic>
        <p:nvPicPr>
          <p:cNvPr id="5" name="Obrázek 4" descr="Alexander obrazy ze zivot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96136" y="2924944"/>
            <a:ext cx="1463040" cy="1009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437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19. storočie</a:t>
            </a:r>
            <a:endParaRPr lang="cs-CZ" dirty="0"/>
          </a:p>
        </p:txBody>
      </p:sp>
      <p:pic>
        <p:nvPicPr>
          <p:cNvPr id="4" name="Zástupný symbol pro obsah 3" descr="vyroba_hedvabi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356113" y="1600200"/>
            <a:ext cx="6431773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19. storočie</a:t>
            </a:r>
            <a:endParaRPr lang="cs-CZ" dirty="0"/>
          </a:p>
        </p:txBody>
      </p:sp>
      <p:pic>
        <p:nvPicPr>
          <p:cNvPr id="4" name="Zástupný symbol pro obsah 3" descr="mesto 1793_George Staunton book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55576" y="1484784"/>
            <a:ext cx="7102126" cy="466334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 smtClean="0"/>
              <a:t>John</a:t>
            </a:r>
            <a:r>
              <a:rPr lang="sk-SK" dirty="0" smtClean="0"/>
              <a:t> </a:t>
            </a:r>
            <a:r>
              <a:rPr lang="sk-SK" smtClean="0"/>
              <a:t>Chinaman</a:t>
            </a:r>
            <a:endParaRPr lang="cs-CZ"/>
          </a:p>
        </p:txBody>
      </p:sp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050" name="Picture 2" descr="http://t3.gstatic.com/images?q=tbn:ANd9GcStgLSv09cMjUOM8zE-PL3GeXIqyDC3IOKprbhad-PN2ER8ymv_DQ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24128" y="1844824"/>
            <a:ext cx="2409825" cy="1895476"/>
          </a:xfrm>
          <a:prstGeom prst="rect">
            <a:avLst/>
          </a:prstGeom>
          <a:noFill/>
        </p:spPr>
      </p:pic>
      <p:pic>
        <p:nvPicPr>
          <p:cNvPr id="2052" name="Picture 4" descr="http://t2.gstatic.com/images?q=tbn:ANd9GcSe7KAVb0Rdz08RGXRUtT7cQAa4WHlYZsskSuywXPRSdxjhjdqK5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4168" y="4437112"/>
            <a:ext cx="2247900" cy="2038350"/>
          </a:xfrm>
          <a:prstGeom prst="rect">
            <a:avLst/>
          </a:prstGeom>
          <a:noFill/>
        </p:spPr>
      </p:pic>
      <p:pic>
        <p:nvPicPr>
          <p:cNvPr id="2054" name="Picture 6" descr="http://prints.encore-editions.com/500/0/what-shall-we-do-with-john-chinaman-2-illustrations-1-irishman-throwing-a-chinese-man-over-cliff-towards-china-2-southern-plantation-owner-leading-him-to-cotton-field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2132856"/>
            <a:ext cx="4762500" cy="3657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391" y="1600200"/>
            <a:ext cx="5145217" cy="4525963"/>
          </a:xfrm>
        </p:spPr>
      </p:pic>
    </p:spTree>
    <p:extLst>
      <p:ext uri="{BB962C8B-B14F-4D97-AF65-F5344CB8AC3E}">
        <p14:creationId xmlns:p14="http://schemas.microsoft.com/office/powerpoint/2010/main" val="4206981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767080" y="338297"/>
            <a:ext cx="4605696" cy="5787878"/>
          </a:xfrm>
        </p:spPr>
      </p:pic>
    </p:spTree>
    <p:extLst>
      <p:ext uri="{BB962C8B-B14F-4D97-AF65-F5344CB8AC3E}">
        <p14:creationId xmlns:p14="http://schemas.microsoft.com/office/powerpoint/2010/main" val="1444797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 smtClean="0"/>
              <a:t>Orientalizmus</a:t>
            </a:r>
            <a:r>
              <a:rPr lang="sk-SK" dirty="0" smtClean="0"/>
              <a:t>...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>
              <a:lnSpc>
                <a:spcPct val="120000"/>
              </a:lnSpc>
            </a:pPr>
            <a:r>
              <a:rPr lang="sk-SK" dirty="0" smtClean="0"/>
              <a:t>odkazuje k niekoľkým prekrývajúcim sa oblastiam: po prvé, to je meniaci sa historický a kultúrny vzťah medzi Európou a</a:t>
            </a:r>
            <a:r>
              <a:rPr lang="sk-SK" smtClean="0"/>
              <a:t> Áziou; </a:t>
            </a:r>
            <a:r>
              <a:rPr lang="sk-SK" dirty="0" smtClean="0"/>
              <a:t>vzťah, ktorý má 4000-ročnú históriu. Po druhé, sa jedná o západnú vedeckú disciplínu, ktorá sa špecializuje na štúdium rôznych orientálnych kultúr a tradícií; a po tretie, to je súbor ideologicky [podfarbených] domnienok, obrazov a fantázií o politicky dôležitom území, ktoré sa nazýva Orient. Spoločný menovateľ medzi týmito tromi aspektmi </a:t>
            </a:r>
            <a:r>
              <a:rPr lang="sk-SK" dirty="0" err="1" smtClean="0"/>
              <a:t>orientalizmu</a:t>
            </a:r>
            <a:r>
              <a:rPr lang="sk-SK" dirty="0" smtClean="0"/>
              <a:t> je oddeľujúca hranica, ktorá, ako dokazujem, nie je prirodzená, ale skôr ľudským výtvorom, a  preto hovorím o imaginatívnej/konštruovanej geografii.</a:t>
            </a:r>
            <a:endParaRPr lang="cs-CZ" dirty="0" smtClean="0"/>
          </a:p>
          <a:p>
            <a:pPr>
              <a:buNone/>
            </a:pPr>
            <a:endParaRPr lang="sk-SK" sz="1700" dirty="0" smtClean="0"/>
          </a:p>
          <a:p>
            <a:pPr>
              <a:buNone/>
            </a:pPr>
            <a:r>
              <a:rPr lang="sk-SK" sz="1700" dirty="0" err="1" smtClean="0"/>
              <a:t>Said</a:t>
            </a:r>
            <a:r>
              <a:rPr lang="sk-SK" sz="1700" dirty="0" smtClean="0"/>
              <a:t>, </a:t>
            </a:r>
            <a:r>
              <a:rPr lang="sk-SK" sz="1700" dirty="0" err="1" smtClean="0"/>
              <a:t>Edward</a:t>
            </a:r>
            <a:r>
              <a:rPr lang="sk-SK" sz="1700" dirty="0" smtClean="0"/>
              <a:t>. „</a:t>
            </a:r>
            <a:r>
              <a:rPr lang="sk-SK" sz="1700" dirty="0" err="1" smtClean="0"/>
              <a:t>Orientalism</a:t>
            </a:r>
            <a:r>
              <a:rPr lang="sk-SK" sz="1700" dirty="0" smtClean="0"/>
              <a:t> </a:t>
            </a:r>
            <a:r>
              <a:rPr lang="sk-SK" sz="1700" dirty="0" err="1" smtClean="0"/>
              <a:t>Reconsidered</a:t>
            </a:r>
            <a:r>
              <a:rPr lang="sk-SK" sz="1700" dirty="0" smtClean="0"/>
              <a:t>“ in </a:t>
            </a:r>
            <a:r>
              <a:rPr lang="sk-SK" sz="1700" i="1" dirty="0" err="1" smtClean="0"/>
              <a:t>Literature</a:t>
            </a:r>
            <a:r>
              <a:rPr lang="sk-SK" sz="1700" i="1" dirty="0" smtClean="0"/>
              <a:t>, </a:t>
            </a:r>
            <a:r>
              <a:rPr lang="sk-SK" sz="1700" i="1" dirty="0" err="1" smtClean="0"/>
              <a:t>Politics</a:t>
            </a:r>
            <a:r>
              <a:rPr lang="sk-SK" sz="1700" i="1" dirty="0" smtClean="0"/>
              <a:t>, and </a:t>
            </a:r>
            <a:r>
              <a:rPr lang="sk-SK" sz="1700" i="1" dirty="0" err="1" smtClean="0"/>
              <a:t>Theory</a:t>
            </a:r>
            <a:r>
              <a:rPr lang="sk-SK" sz="1700" i="1" dirty="0" smtClean="0"/>
              <a:t>: </a:t>
            </a:r>
            <a:r>
              <a:rPr lang="sk-SK" sz="1700" i="1" dirty="0" err="1" smtClean="0"/>
              <a:t>Papers</a:t>
            </a:r>
            <a:r>
              <a:rPr lang="sk-SK" sz="1700" i="1" dirty="0" smtClean="0"/>
              <a:t> </a:t>
            </a:r>
            <a:r>
              <a:rPr lang="sk-SK" sz="1700" i="1" dirty="0" err="1" smtClean="0"/>
              <a:t>from</a:t>
            </a:r>
            <a:r>
              <a:rPr lang="sk-SK" sz="1700" i="1" dirty="0" smtClean="0"/>
              <a:t> </a:t>
            </a:r>
            <a:r>
              <a:rPr lang="sk-SK" sz="1700" i="1" dirty="0" err="1" smtClean="0"/>
              <a:t>the</a:t>
            </a:r>
            <a:r>
              <a:rPr lang="sk-SK" sz="1700" i="1" dirty="0" smtClean="0"/>
              <a:t> </a:t>
            </a:r>
            <a:r>
              <a:rPr lang="sk-SK" sz="1700" i="1" dirty="0" err="1" smtClean="0"/>
              <a:t>Essex</a:t>
            </a:r>
            <a:r>
              <a:rPr lang="sk-SK" sz="1700" i="1" dirty="0" smtClean="0"/>
              <a:t> </a:t>
            </a:r>
            <a:r>
              <a:rPr lang="sk-SK" sz="1700" i="1" dirty="0" err="1" smtClean="0"/>
              <a:t>Conference</a:t>
            </a:r>
            <a:r>
              <a:rPr lang="sk-SK" sz="1700" i="1" dirty="0" smtClean="0"/>
              <a:t>, 1976-84</a:t>
            </a:r>
            <a:r>
              <a:rPr lang="sk-SK" sz="1700" dirty="0" smtClean="0"/>
              <a:t>, </a:t>
            </a:r>
            <a:r>
              <a:rPr lang="sk-SK" sz="1700" dirty="0" err="1" smtClean="0"/>
              <a:t>ed</a:t>
            </a:r>
            <a:r>
              <a:rPr lang="sk-SK" sz="1700" dirty="0" smtClean="0"/>
              <a:t>. </a:t>
            </a:r>
            <a:r>
              <a:rPr lang="sk-SK" sz="1700" dirty="0" err="1" smtClean="0"/>
              <a:t>Francis</a:t>
            </a:r>
            <a:r>
              <a:rPr lang="sk-SK" sz="1700" dirty="0" smtClean="0"/>
              <a:t> </a:t>
            </a:r>
            <a:r>
              <a:rPr lang="sk-SK" sz="1700" dirty="0" err="1" smtClean="0"/>
              <a:t>Barker</a:t>
            </a:r>
            <a:r>
              <a:rPr lang="sk-SK" sz="1700" dirty="0" smtClean="0"/>
              <a:t> </a:t>
            </a:r>
            <a:r>
              <a:rPr lang="sk-SK" sz="1700" i="1" dirty="0" err="1" smtClean="0"/>
              <a:t>et</a:t>
            </a:r>
            <a:r>
              <a:rPr lang="sk-SK" sz="1700" i="1" dirty="0" smtClean="0"/>
              <a:t> al</a:t>
            </a:r>
            <a:r>
              <a:rPr lang="sk-SK" sz="1700" dirty="0" smtClean="0"/>
              <a:t>. (</a:t>
            </a:r>
            <a:r>
              <a:rPr lang="sk-SK" sz="1700" dirty="0" err="1" smtClean="0"/>
              <a:t>London</a:t>
            </a:r>
            <a:r>
              <a:rPr lang="sk-SK" sz="1700" dirty="0" smtClean="0"/>
              <a:t>, 1986), 211.</a:t>
            </a:r>
            <a:endParaRPr lang="cs-CZ" sz="1700" dirty="0" smtClean="0"/>
          </a:p>
          <a:p>
            <a:endParaRPr lang="cs-CZ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30567" y="-386352"/>
            <a:ext cx="2943932" cy="4525963"/>
          </a:xfrm>
        </p:spPr>
      </p:pic>
      <p:sp>
        <p:nvSpPr>
          <p:cNvPr id="7" name="TextovéPole 6"/>
          <p:cNvSpPr txBox="1"/>
          <p:nvPr/>
        </p:nvSpPr>
        <p:spPr>
          <a:xfrm>
            <a:off x="5220072" y="2060848"/>
            <a:ext cx="2664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Most Marka Pola v dnešnom Pekingu</a:t>
            </a:r>
            <a:endParaRPr lang="cs-CZ" dirty="0"/>
          </a:p>
        </p:txBody>
      </p:sp>
      <p:pic>
        <p:nvPicPr>
          <p:cNvPr id="1026" name="Picture 2" descr="http://www.nj1937.org/english/UploadFile/200512716181237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501008"/>
            <a:ext cx="4286250" cy="2724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2317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19852" y="2257013"/>
            <a:ext cx="2955175" cy="4867102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971600" y="6165304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err="1" smtClean="0"/>
              <a:t>Hangzhou</a:t>
            </a:r>
            <a:endParaRPr lang="cs-CZ" dirty="0"/>
          </a:p>
        </p:txBody>
      </p:sp>
      <p:pic>
        <p:nvPicPr>
          <p:cNvPr id="2050" name="Picture 2" descr="http://www.beijingdailytours.com/wp-content/uploads/2011/04/Song-Dynasty-Town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863" y="908720"/>
            <a:ext cx="2921000" cy="20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2566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10554" y="-1240977"/>
            <a:ext cx="6375837" cy="9091056"/>
          </a:xfrm>
        </p:spPr>
      </p:pic>
    </p:spTree>
    <p:extLst>
      <p:ext uri="{BB962C8B-B14F-4D97-AF65-F5344CB8AC3E}">
        <p14:creationId xmlns:p14="http://schemas.microsoft.com/office/powerpoint/2010/main" val="2596425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sz="2000" b="1" dirty="0" err="1" smtClean="0"/>
              <a:t>Jan</a:t>
            </a:r>
            <a:r>
              <a:rPr lang="sk-SK" sz="2000" b="1" dirty="0" smtClean="0"/>
              <a:t> </a:t>
            </a:r>
            <a:r>
              <a:rPr lang="sk-SK" sz="2000" b="1" dirty="0" err="1" smtClean="0"/>
              <a:t>de</a:t>
            </a:r>
            <a:r>
              <a:rPr lang="sk-SK" sz="2000" b="1" dirty="0" smtClean="0"/>
              <a:t> Plano </a:t>
            </a:r>
            <a:r>
              <a:rPr lang="sk-SK" sz="2000" b="1" dirty="0" err="1" smtClean="0"/>
              <a:t>Carpini</a:t>
            </a:r>
            <a:r>
              <a:rPr lang="sk-SK" sz="2000" b="1" dirty="0" smtClean="0"/>
              <a:t> </a:t>
            </a:r>
            <a:r>
              <a:rPr lang="sk-SK" sz="2000" dirty="0" smtClean="0"/>
              <a:t>(1182-1252): Stany pri voľbe nového chána </a:t>
            </a:r>
            <a:r>
              <a:rPr lang="cs-CZ" sz="2000" dirty="0" err="1" smtClean="0"/>
              <a:t>Güyüka</a:t>
            </a:r>
            <a:r>
              <a:rPr lang="cs-CZ" sz="2000" dirty="0" smtClean="0"/>
              <a:t>; </a:t>
            </a:r>
            <a:r>
              <a:rPr lang="cs-CZ" sz="2000" b="1" i="1" dirty="0" err="1" smtClean="0"/>
              <a:t>Ystoria</a:t>
            </a:r>
            <a:r>
              <a:rPr lang="cs-CZ" sz="2000" b="1" i="1" dirty="0" smtClean="0"/>
              <a:t> </a:t>
            </a:r>
            <a:r>
              <a:rPr lang="cs-CZ" sz="2000" b="1" i="1" dirty="0" err="1" smtClean="0"/>
              <a:t>Mongalorum</a:t>
            </a:r>
            <a:r>
              <a:rPr lang="cs-CZ" sz="2000" b="1" i="1" dirty="0" smtClean="0"/>
              <a:t> </a:t>
            </a:r>
            <a:r>
              <a:rPr lang="cs-CZ" sz="2000" dirty="0" smtClean="0"/>
              <a:t>(1240)</a:t>
            </a:r>
            <a:r>
              <a:rPr lang="cs-CZ" sz="2000" b="1" i="1" dirty="0" smtClean="0"/>
              <a:t> </a:t>
            </a:r>
            <a:r>
              <a:rPr lang="cs-CZ" sz="2000" dirty="0" err="1" smtClean="0"/>
              <a:t>najstarší</a:t>
            </a:r>
            <a:r>
              <a:rPr lang="cs-CZ" sz="2000" dirty="0" smtClean="0"/>
              <a:t> záznam o </a:t>
            </a:r>
            <a:r>
              <a:rPr lang="cs-CZ" sz="2000" dirty="0" err="1" smtClean="0"/>
              <a:t>Mongoloch</a:t>
            </a:r>
            <a:r>
              <a:rPr lang="cs-CZ" sz="2000" dirty="0" smtClean="0"/>
              <a:t> v </a:t>
            </a:r>
            <a:r>
              <a:rPr lang="cs-CZ" sz="2000" dirty="0" err="1" smtClean="0"/>
              <a:t>Európe</a:t>
            </a:r>
            <a:endParaRPr lang="cs-CZ" sz="20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5" t="2911"/>
          <a:stretch/>
        </p:blipFill>
        <p:spPr>
          <a:xfrm rot="10800000">
            <a:off x="1763688" y="1628800"/>
            <a:ext cx="6074024" cy="4361228"/>
          </a:xfrm>
        </p:spPr>
      </p:pic>
      <p:sp>
        <p:nvSpPr>
          <p:cNvPr id="6" name="TextovéPole 5"/>
          <p:cNvSpPr txBox="1"/>
          <p:nvPr/>
        </p:nvSpPr>
        <p:spPr>
          <a:xfrm>
            <a:off x="395536" y="4293096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/>
              <a:t>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15304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008112"/>
          </a:xfrm>
        </p:spPr>
        <p:txBody>
          <a:bodyPr/>
          <a:lstStyle/>
          <a:p>
            <a:r>
              <a:rPr lang="sk-SK" sz="4000" dirty="0" smtClean="0"/>
              <a:t>Viliam z </a:t>
            </a:r>
            <a:r>
              <a:rPr lang="sk-SK" sz="4000" dirty="0" err="1" smtClean="0"/>
              <a:t>Rubruku</a:t>
            </a:r>
            <a:r>
              <a:rPr lang="sk-SK" sz="4000" dirty="0" smtClean="0"/>
              <a:t> (1220-1293)</a:t>
            </a:r>
            <a:endParaRPr lang="cs-CZ" sz="4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5" t="1444"/>
          <a:stretch/>
        </p:blipFill>
        <p:spPr>
          <a:xfrm rot="16200000">
            <a:off x="2098546" y="579790"/>
            <a:ext cx="4890616" cy="70004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Kolónie Španielska a Portugalska</a:t>
            </a:r>
            <a:endParaRPr lang="cs-CZ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72816"/>
            <a:ext cx="9277922" cy="4811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124744" y="0"/>
            <a:ext cx="12820650" cy="696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xekutivní">
  <a:themeElements>
    <a:clrScheme name="Stupně šedé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Exekutivní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kutivní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1478</TotalTime>
  <Words>97</Words>
  <Application>Microsoft Office PowerPoint</Application>
  <PresentationFormat>Předvádění na obrazovce (4:3)</PresentationFormat>
  <Paragraphs>21</Paragraphs>
  <Slides>26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26</vt:i4>
      </vt:variant>
    </vt:vector>
  </HeadingPairs>
  <TitlesOfParts>
    <vt:vector size="27" baseType="lpstr">
      <vt:lpstr>Exekutivní</vt:lpstr>
      <vt:lpstr>Západné zobrazenia Číny</vt:lpstr>
      <vt:lpstr>Marco Polo (1254-1324):Il Milione (1271-1295)</vt:lpstr>
      <vt:lpstr>Prezentace aplikace PowerPoint</vt:lpstr>
      <vt:lpstr>Prezentace aplikace PowerPoint</vt:lpstr>
      <vt:lpstr>Prezentace aplikace PowerPoint</vt:lpstr>
      <vt:lpstr>Jan de Plano Carpini (1182-1252): Stany pri voľbe nového chána Güyüka; Ystoria Mongalorum (1240) najstarší záznam o Mongoloch v Európe</vt:lpstr>
      <vt:lpstr>Viliam z Rubruku (1220-1293)</vt:lpstr>
      <vt:lpstr>Kolónie Španielska a Portugalska</vt:lpstr>
      <vt:lpstr>Prezentace aplikace PowerPoint</vt:lpstr>
      <vt:lpstr>Chinoiserie</vt:lpstr>
      <vt:lpstr>Chinoiserie: Miešenský porcelán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George Macartney a jeho misia (1792)</vt:lpstr>
      <vt:lpstr>19. storočie</vt:lpstr>
      <vt:lpstr>19. storočie</vt:lpstr>
      <vt:lpstr>John Chinaman</vt:lpstr>
      <vt:lpstr>Prezentace aplikace PowerPoint</vt:lpstr>
      <vt:lpstr>Prezentace aplikace PowerPoint</vt:lpstr>
      <vt:lpstr>Orientalizmus...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Západné zobrazenia Číny</dc:title>
  <dc:creator>user</dc:creator>
  <cp:lastModifiedBy>Táňa Dluhošová</cp:lastModifiedBy>
  <cp:revision>89</cp:revision>
  <dcterms:created xsi:type="dcterms:W3CDTF">2011-09-15T06:46:27Z</dcterms:created>
  <dcterms:modified xsi:type="dcterms:W3CDTF">2012-09-24T11:32:25Z</dcterms:modified>
</cp:coreProperties>
</file>