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>
      <p:cViewPr varScale="1">
        <p:scale>
          <a:sx n="71" d="100"/>
          <a:sy n="71" d="100"/>
        </p:scale>
        <p:origin x="-106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9E50BA9-F167-400F-8F6F-0B994C52EBFA}" type="datetimeFigureOut">
              <a:rPr lang="zh-TW" altLang="en-US" smtClean="0"/>
              <a:t>2012/10/22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F8AA238-CD83-4B33-958D-A2B9980456E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71600" y="2852936"/>
            <a:ext cx="6400800" cy="17526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标点符</a:t>
            </a:r>
            <a:r>
              <a:rPr lang="zh-TW" altLang="en-US" dirty="0" smtClean="0"/>
              <a:t>号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068960"/>
            <a:ext cx="716757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1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260648"/>
            <a:ext cx="850392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2800" b="1" dirty="0">
                <a:solidFill>
                  <a:srgbClr val="000000"/>
                </a:solidFill>
                <a:latin typeface="SimSun"/>
                <a:ea typeface="SimSun"/>
              </a:rPr>
              <a:t>（三）标题：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１、主旨</a:t>
            </a:r>
            <a:r>
              <a:rPr lang="zh-CN" altLang="en-US" sz="2800" dirty="0">
                <a:solidFill>
                  <a:srgbClr val="FF0000"/>
                </a:solidFill>
                <a:latin typeface="SimSun"/>
                <a:ea typeface="SimSun"/>
              </a:rPr>
              <a:t>：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２、中国四大奇书</a:t>
            </a:r>
            <a:r>
              <a:rPr lang="zh-CN" altLang="en-US" sz="2800" dirty="0">
                <a:solidFill>
                  <a:srgbClr val="FF0000"/>
                </a:solidFill>
                <a:latin typeface="SimSun"/>
                <a:ea typeface="SimSun"/>
              </a:rPr>
              <a:t>：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水浒传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》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、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三国演义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》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、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金瓶梅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》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、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西游记</a:t>
            </a:r>
            <a:r>
              <a:rPr lang="en-US" altLang="zh-CN" sz="2800" dirty="0">
                <a:solidFill>
                  <a:srgbClr val="000000"/>
                </a:solidFill>
                <a:latin typeface="SimSun"/>
                <a:ea typeface="SimSun"/>
              </a:rPr>
              <a:t>》</a:t>
            </a:r>
            <a:r>
              <a:rPr lang="zh-CN" altLang="en-US" sz="2800" dirty="0" smtClean="0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lang="en-US" altLang="zh-CN" sz="2800" dirty="0" smtClean="0">
              <a:solidFill>
                <a:srgbClr val="000000"/>
              </a:solidFill>
              <a:latin typeface="SimSun"/>
              <a:ea typeface="SimSun"/>
            </a:endParaRPr>
          </a:p>
          <a:p>
            <a:pPr marL="0" indent="0">
              <a:buNone/>
            </a:pPr>
            <a:r>
              <a:rPr lang="zh-CN" altLang="en-US" sz="2800" b="1" dirty="0" smtClean="0">
                <a:solidFill>
                  <a:srgbClr val="000000"/>
                </a:solidFill>
                <a:latin typeface="SimSun"/>
                <a:ea typeface="SimSun"/>
              </a:rPr>
              <a:t>（</a:t>
            </a:r>
            <a:r>
              <a:rPr lang="zh-CN" altLang="en-US" sz="2800" b="1" dirty="0">
                <a:solidFill>
                  <a:srgbClr val="000000"/>
                </a:solidFill>
                <a:latin typeface="SimSun"/>
                <a:ea typeface="SimSun"/>
              </a:rPr>
              <a:t>四）称呼： 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１</a:t>
            </a:r>
            <a:r>
              <a:rPr lang="zh-CN" altLang="en-US" sz="2800" dirty="0" smtClean="0">
                <a:solidFill>
                  <a:srgbClr val="000000"/>
                </a:solidFill>
                <a:latin typeface="SimSun"/>
                <a:ea typeface="SimSun"/>
              </a:rPr>
              <a:t>、</a:t>
            </a:r>
            <a:r>
              <a:rPr lang="zh-TW" altLang="en-US" sz="2800" dirty="0" smtClean="0">
                <a:solidFill>
                  <a:srgbClr val="000000"/>
                </a:solidFill>
                <a:latin typeface="SimSun"/>
                <a:ea typeface="SimSun"/>
              </a:rPr>
              <a:t>亲爱的老師</a:t>
            </a:r>
            <a:r>
              <a:rPr lang="zh-CN" altLang="en-US" sz="2800" dirty="0" smtClean="0">
                <a:solidFill>
                  <a:srgbClr val="FF0000"/>
                </a:solidFill>
                <a:latin typeface="SimSun"/>
                <a:ea typeface="SimSun"/>
              </a:rPr>
              <a:t>：</a:t>
            </a:r>
            <a:r>
              <a:rPr lang="zh-CN" altLang="en-US" sz="2800" dirty="0" smtClean="0">
                <a:solidFill>
                  <a:srgbClr val="000000"/>
                </a:solidFill>
                <a:latin typeface="SimSun"/>
                <a:ea typeface="SimSun"/>
              </a:rPr>
              <a:t> </a:t>
            </a:r>
            <a:endParaRPr lang="zh-CN" altLang="en-US" sz="2800" dirty="0">
              <a:solidFill>
                <a:srgbClr val="000000"/>
              </a:solidFill>
              <a:latin typeface="SimSun"/>
              <a:ea typeface="SimSun"/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２、亲爱的小朋友</a:t>
            </a:r>
            <a:r>
              <a:rPr lang="zh-CN" altLang="en-US" sz="2800" dirty="0" smtClean="0">
                <a:solidFill>
                  <a:srgbClr val="FF0000"/>
                </a:solidFill>
                <a:latin typeface="SimSun"/>
                <a:ea typeface="SimSun"/>
              </a:rPr>
              <a:t>：</a:t>
            </a:r>
            <a:endParaRPr lang="en-US" altLang="zh-CN" sz="2800" dirty="0" smtClean="0">
              <a:solidFill>
                <a:srgbClr val="FF0000"/>
              </a:solidFill>
              <a:latin typeface="SimSun"/>
              <a:ea typeface="SimSun"/>
            </a:endParaRPr>
          </a:p>
          <a:p>
            <a:pPr marL="0" indent="0">
              <a:buNone/>
            </a:pPr>
            <a:r>
              <a:rPr lang="zh-CN" altLang="en-US" sz="2800" dirty="0" smtClean="0">
                <a:solidFill>
                  <a:srgbClr val="000000"/>
                </a:solidFill>
                <a:latin typeface="SimSun"/>
                <a:ea typeface="SimSun"/>
              </a:rPr>
              <a:t> </a:t>
            </a:r>
            <a:endParaRPr lang="zh-CN" altLang="en-US" sz="2800" dirty="0">
              <a:solidFill>
                <a:srgbClr val="000000"/>
              </a:solidFill>
              <a:latin typeface="SimSun"/>
              <a:ea typeface="SimSun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Sun"/>
                <a:ea typeface="SimSun"/>
              </a:rPr>
              <a:t>二、举例说明上文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： 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（一）学生遇到问题时，解决的方法很多，例如</a:t>
            </a:r>
            <a:r>
              <a:rPr lang="zh-CN" altLang="en-US" sz="2800" dirty="0">
                <a:solidFill>
                  <a:srgbClr val="FF0000"/>
                </a:solidFill>
                <a:latin typeface="SimSun"/>
                <a:ea typeface="SimSun"/>
              </a:rPr>
              <a:t>：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请教老师、查阅参考书等。 </a:t>
            </a:r>
          </a:p>
          <a:p>
            <a:pPr marL="0" indent="0">
              <a:buNone/>
            </a:pP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（二）一位成功的企业家，必定具备了许多过人之处，如</a:t>
            </a:r>
            <a:r>
              <a:rPr lang="zh-CN" altLang="en-US" sz="2800" dirty="0">
                <a:solidFill>
                  <a:srgbClr val="FF0000"/>
                </a:solidFill>
                <a:latin typeface="SimSun"/>
                <a:ea typeface="SimSun"/>
              </a:rPr>
              <a:t>：</a:t>
            </a:r>
            <a:r>
              <a:rPr lang="zh-CN" altLang="en-US" sz="2800" dirty="0">
                <a:solidFill>
                  <a:srgbClr val="000000"/>
                </a:solidFill>
                <a:latin typeface="SimSun"/>
                <a:ea typeface="SimSun"/>
              </a:rPr>
              <a:t>坚毅奋发的精神、周密详备的思虑、超人一等的企业眼光等。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221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引号 「」</a:t>
            </a:r>
            <a: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『』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前后符号各占一个字的位置，居左上、右下角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一、用于标示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说话</a:t>
            </a:r>
            <a:r>
              <a:rPr lang="zh-CN" altLang="en-US" dirty="0"/>
              <a:t>、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引语</a:t>
            </a:r>
            <a:r>
              <a:rPr lang="zh-CN" altLang="en-US" dirty="0"/>
              <a:t>、特别指称或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强调</a:t>
            </a:r>
            <a:r>
              <a:rPr lang="zh-CN" altLang="en-US" dirty="0"/>
              <a:t>的词语：</a:t>
            </a:r>
          </a:p>
          <a:p>
            <a:pPr marL="0" indent="0">
              <a:buNone/>
            </a:pPr>
            <a:r>
              <a:rPr lang="zh-CN" altLang="en-US" dirty="0"/>
              <a:t>（一）说话：</a:t>
            </a:r>
          </a:p>
          <a:p>
            <a:pPr marL="0" indent="0">
              <a:buNone/>
            </a:pPr>
            <a:r>
              <a:rPr lang="zh-CN" altLang="en-US" dirty="0"/>
              <a:t>１、我问他：</a:t>
            </a:r>
            <a:r>
              <a:rPr lang="zh-CN" altLang="en-US" b="1" dirty="0">
                <a:solidFill>
                  <a:srgbClr val="FF0000"/>
                </a:solidFill>
              </a:rPr>
              <a:t>「</a:t>
            </a:r>
            <a:r>
              <a:rPr lang="zh-CN" altLang="en-US" dirty="0"/>
              <a:t>你有什么意见？</a:t>
            </a:r>
            <a:r>
              <a:rPr lang="zh-CN" altLang="en-US" b="1" dirty="0" smtClean="0">
                <a:solidFill>
                  <a:srgbClr val="FF0000"/>
                </a:solidFill>
              </a:rPr>
              <a:t>」</a:t>
            </a:r>
            <a:endParaRPr lang="zh-CN" alt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/>
              <a:t>２</a:t>
            </a:r>
            <a:r>
              <a:rPr lang="zh-CN" altLang="en-US" dirty="0" smtClean="0"/>
              <a:t>、子</a:t>
            </a:r>
            <a:r>
              <a:rPr lang="zh-CN" altLang="en-US" dirty="0"/>
              <a:t>曰：</a:t>
            </a:r>
            <a:r>
              <a:rPr lang="zh-CN" altLang="en-US" dirty="0" smtClean="0"/>
              <a:t>「</a:t>
            </a:r>
            <a:r>
              <a:rPr lang="zh-TW" altLang="en-US" dirty="0" smtClean="0"/>
              <a:t>知之为知之，不知为不知，是知也</a:t>
            </a:r>
            <a:r>
              <a:rPr lang="zh-CN" altLang="en-US" dirty="0" smtClean="0"/>
              <a:t>。」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（二）引语：</a:t>
            </a:r>
          </a:p>
          <a:p>
            <a:pPr marL="0" indent="0">
              <a:buNone/>
            </a:pPr>
            <a:r>
              <a:rPr lang="zh-CN" altLang="en-US" dirty="0"/>
              <a:t>１、俗语说：「学如逆水行舟，不进则退。」</a:t>
            </a:r>
          </a:p>
          <a:p>
            <a:pPr marL="0" indent="0">
              <a:buNone/>
            </a:pPr>
            <a:r>
              <a:rPr lang="zh-CN" altLang="en-US" dirty="0"/>
              <a:t>２、</a:t>
            </a:r>
            <a:r>
              <a:rPr lang="zh-CN" altLang="en-US" u="sng" dirty="0"/>
              <a:t>胡适</a:t>
            </a:r>
            <a:r>
              <a:rPr lang="zh-CN" altLang="en-US" dirty="0"/>
              <a:t>博士说：「发表是吸收知识的绝妙方法。」</a:t>
            </a:r>
          </a:p>
          <a:p>
            <a:pPr marL="0" indent="0">
              <a:buNone/>
            </a:pPr>
            <a:r>
              <a:rPr lang="en-US" altLang="zh-CN" dirty="0" smtClean="0"/>
              <a:t> 3</a:t>
            </a:r>
            <a:r>
              <a:rPr lang="zh-CN" altLang="en-US" dirty="0" smtClean="0"/>
              <a:t>、</a:t>
            </a:r>
            <a:r>
              <a:rPr lang="zh-TW" altLang="en-US" dirty="0" smtClean="0"/>
              <a:t>我想</a:t>
            </a:r>
            <a:r>
              <a:rPr lang="zh-CN" altLang="en-US" dirty="0" smtClean="0"/>
              <a:t>：「</a:t>
            </a:r>
            <a:r>
              <a:rPr lang="zh-TW" altLang="en-US" dirty="0"/>
              <a:t>捷克</a:t>
            </a:r>
            <a:r>
              <a:rPr lang="zh-TW" altLang="en-US" dirty="0" smtClean="0"/>
              <a:t>人说的</a:t>
            </a:r>
            <a:r>
              <a:rPr lang="en-US" altLang="zh-TW" b="1" dirty="0" smtClean="0">
                <a:solidFill>
                  <a:srgbClr val="FF0000"/>
                </a:solidFill>
              </a:rPr>
              <a:t>『</a:t>
            </a:r>
            <a:r>
              <a:rPr lang="en-US" altLang="zh-TW" dirty="0" smtClean="0"/>
              <a:t>co-je</a:t>
            </a:r>
            <a:r>
              <a:rPr lang="en-US" altLang="zh-TW" b="1" dirty="0" smtClean="0">
                <a:solidFill>
                  <a:srgbClr val="FF0000"/>
                </a:solidFill>
              </a:rPr>
              <a:t>』</a:t>
            </a:r>
            <a:r>
              <a:rPr lang="zh-TW" altLang="en-US" dirty="0" smtClean="0"/>
              <a:t>是什么意思？</a:t>
            </a:r>
            <a:r>
              <a:rPr lang="zh-CN" altLang="en-US" dirty="0" smtClean="0"/>
              <a:t>」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zh-TW" altLang="en-US" dirty="0" smtClean="0"/>
              <a:t>三</a:t>
            </a:r>
            <a:r>
              <a:rPr lang="zh-CN" altLang="en-US" dirty="0" smtClean="0"/>
              <a:t>）</a:t>
            </a:r>
            <a:r>
              <a:rPr lang="zh-CN" altLang="en-US" dirty="0"/>
              <a:t>特别强调的词语：</a:t>
            </a:r>
          </a:p>
          <a:p>
            <a:pPr marL="0" indent="0">
              <a:buNone/>
            </a:pPr>
            <a:r>
              <a:rPr lang="zh-CN" altLang="en-US" dirty="0"/>
              <a:t>说「不好」并不一定就是「坏」，说「不坏」也不一定就是「好」。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675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试试</a:t>
            </a:r>
            <a:r>
              <a:rPr lang="zh-TW" altLang="en-US" dirty="0" smtClean="0"/>
              <a:t>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有一天</a:t>
            </a:r>
            <a:r>
              <a:rPr lang="en-US" altLang="zh-TW" dirty="0" smtClean="0"/>
              <a:t>__</a:t>
            </a:r>
            <a:r>
              <a:rPr lang="zh-TW" altLang="en-US" dirty="0" smtClean="0"/>
              <a:t>村子里来了三只小猪</a:t>
            </a:r>
            <a:r>
              <a:rPr lang="en-US" altLang="zh-TW" dirty="0" smtClean="0"/>
              <a:t>__</a:t>
            </a:r>
            <a:r>
              <a:rPr lang="zh-TW" altLang="en-US" dirty="0" smtClean="0"/>
              <a:t>猪大哥</a:t>
            </a:r>
            <a:r>
              <a:rPr lang="en-US" altLang="zh-TW" dirty="0" smtClean="0"/>
              <a:t>__</a:t>
            </a:r>
            <a:r>
              <a:rPr lang="zh-TW" altLang="en-US" dirty="0" smtClean="0"/>
              <a:t>猪二哥和猪小弟</a:t>
            </a:r>
            <a:r>
              <a:rPr lang="en-US" altLang="zh-TW" dirty="0" smtClean="0"/>
              <a:t>__</a:t>
            </a:r>
          </a:p>
          <a:p>
            <a:pPr marL="0" indent="0">
              <a:buNone/>
            </a:pPr>
            <a:r>
              <a:rPr lang="zh-TW" altLang="en-US" dirty="0"/>
              <a:t>猪</a:t>
            </a:r>
            <a:r>
              <a:rPr lang="zh-TW" altLang="en-US" dirty="0" smtClean="0"/>
              <a:t>大哥</a:t>
            </a:r>
            <a:r>
              <a:rPr lang="en-US" altLang="zh-TW" dirty="0" smtClean="0"/>
              <a:t>__</a:t>
            </a:r>
            <a:r>
              <a:rPr lang="zh-TW" altLang="en-US" dirty="0" smtClean="0"/>
              <a:t>懒惰</a:t>
            </a:r>
            <a:r>
              <a:rPr lang="en-US" altLang="zh-TW" dirty="0" smtClean="0"/>
              <a:t>__</a:t>
            </a:r>
            <a:r>
              <a:rPr lang="zh-TW" altLang="en-US" dirty="0" smtClean="0"/>
              <a:t>猪二哥</a:t>
            </a:r>
            <a:r>
              <a:rPr lang="en-US" altLang="zh-TW" dirty="0" smtClean="0"/>
              <a:t>__</a:t>
            </a:r>
            <a:r>
              <a:rPr lang="zh-TW" altLang="en-US" dirty="0" smtClean="0"/>
              <a:t>爱吃</a:t>
            </a:r>
            <a:r>
              <a:rPr lang="en-US" altLang="zh-TW" dirty="0" smtClean="0"/>
              <a:t>__</a:t>
            </a:r>
            <a:r>
              <a:rPr lang="zh-TW" altLang="en-US" dirty="0" smtClean="0"/>
              <a:t>只有猪小弟</a:t>
            </a:r>
            <a:r>
              <a:rPr lang="en-US" altLang="zh-TW" dirty="0" smtClean="0"/>
              <a:t>__</a:t>
            </a:r>
            <a:r>
              <a:rPr lang="zh-TW" altLang="en-US" dirty="0" smtClean="0"/>
              <a:t>聪明又认真</a:t>
            </a:r>
            <a:r>
              <a:rPr lang="en-US" altLang="zh-TW" dirty="0" smtClean="0"/>
              <a:t>__</a:t>
            </a:r>
            <a:r>
              <a:rPr lang="zh-TW" altLang="en-US" dirty="0" smtClean="0"/>
              <a:t> 猪大哥跟猪小弟说</a:t>
            </a:r>
            <a:r>
              <a:rPr lang="en-US" altLang="zh-TW" dirty="0" smtClean="0"/>
              <a:t>__ __</a:t>
            </a:r>
            <a:r>
              <a:rPr lang="zh-TW" altLang="en-US" dirty="0" smtClean="0"/>
              <a:t>我们今天要去</a:t>
            </a:r>
            <a:r>
              <a:rPr lang="zh-TW" altLang="en-US" u="sng" dirty="0" smtClean="0"/>
              <a:t>布拉格</a:t>
            </a:r>
            <a:r>
              <a:rPr lang="zh-TW" altLang="en-US" dirty="0" smtClean="0"/>
              <a:t>看城堡猪小弟说</a:t>
            </a:r>
            <a:r>
              <a:rPr lang="en-US" altLang="zh-TW" dirty="0" smtClean="0"/>
              <a:t>__</a:t>
            </a:r>
            <a:r>
              <a:rPr lang="zh-TW" altLang="en-US" dirty="0" smtClean="0"/>
              <a:t>好啊</a:t>
            </a:r>
            <a:r>
              <a:rPr lang="en-US" altLang="zh-TW" dirty="0" smtClean="0"/>
              <a:t>__</a:t>
            </a:r>
            <a:r>
              <a:rPr lang="zh-TW" altLang="en-US" dirty="0" smtClean="0"/>
              <a:t>听说</a:t>
            </a:r>
            <a:r>
              <a:rPr lang="en-US" altLang="zh-TW" dirty="0" smtClean="0"/>
              <a:t>__</a:t>
            </a:r>
            <a:r>
              <a:rPr lang="en-US" altLang="zh-TW" dirty="0" err="1" smtClean="0"/>
              <a:t>Cesky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Krumlov</a:t>
            </a:r>
            <a:r>
              <a:rPr lang="en-US" altLang="zh-TW" dirty="0"/>
              <a:t> </a:t>
            </a:r>
            <a:r>
              <a:rPr lang="en-US" altLang="zh-TW" dirty="0" smtClean="0"/>
              <a:t>__</a:t>
            </a:r>
            <a:r>
              <a:rPr lang="zh-TW" altLang="en-US" dirty="0" smtClean="0"/>
              <a:t>的城堡也不错。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CN" altLang="zh-TW" dirty="0"/>
              <a:t>当</a:t>
            </a:r>
            <a:r>
              <a:rPr lang="zh-CN" altLang="zh-TW" dirty="0" smtClean="0"/>
              <a:t>然</a:t>
            </a:r>
            <a:r>
              <a:rPr lang="en-US" altLang="zh-TW" dirty="0"/>
              <a:t>__  </a:t>
            </a:r>
            <a:r>
              <a:rPr lang="zh-TW" altLang="en-US" u="sng" dirty="0"/>
              <a:t>克仑洛</a:t>
            </a:r>
            <a:r>
              <a:rPr lang="zh-TW" altLang="en-US" u="sng" dirty="0" smtClean="0"/>
              <a:t>夫</a:t>
            </a:r>
            <a:r>
              <a:rPr lang="zh-CN" altLang="zh-TW" dirty="0" smtClean="0"/>
              <a:t>没</a:t>
            </a:r>
            <a:r>
              <a:rPr lang="zh-CN" altLang="zh-TW" dirty="0"/>
              <a:t>有</a:t>
            </a:r>
            <a:r>
              <a:rPr lang="zh-CN" altLang="zh-TW" u="sng" dirty="0"/>
              <a:t>布拉格</a:t>
            </a:r>
            <a:r>
              <a:rPr lang="zh-CN" altLang="zh-TW" dirty="0"/>
              <a:t>的</a:t>
            </a:r>
            <a:r>
              <a:rPr lang="zh-CN" altLang="zh-TW" dirty="0" smtClean="0"/>
              <a:t>知名度</a:t>
            </a:r>
            <a:r>
              <a:rPr lang="en-US" altLang="zh-TW" dirty="0"/>
              <a:t>__</a:t>
            </a:r>
            <a:r>
              <a:rPr lang="zh-TW" altLang="en-US" dirty="0" smtClean="0"/>
              <a:t>首先</a:t>
            </a:r>
            <a:r>
              <a:rPr lang="en-US" altLang="zh-TW" dirty="0"/>
              <a:t> </a:t>
            </a:r>
            <a:r>
              <a:rPr lang="zh-TW" altLang="en-US" u="sng" dirty="0"/>
              <a:t>克仑洛夫</a:t>
            </a:r>
            <a:r>
              <a:rPr lang="zh-CN" altLang="zh-TW" dirty="0" smtClean="0"/>
              <a:t>的</a:t>
            </a:r>
            <a:r>
              <a:rPr lang="zh-CN" altLang="zh-TW" dirty="0"/>
              <a:t>面积比布拉格</a:t>
            </a:r>
            <a:r>
              <a:rPr lang="zh-CN" altLang="zh-TW" dirty="0" smtClean="0"/>
              <a:t>小</a:t>
            </a:r>
            <a:r>
              <a:rPr lang="en-US" altLang="zh-TW" dirty="0"/>
              <a:t>  __</a:t>
            </a:r>
            <a:r>
              <a:rPr lang="zh-CN" altLang="zh-TW" dirty="0" smtClean="0"/>
              <a:t>第二</a:t>
            </a:r>
            <a:r>
              <a:rPr lang="zh-CN" altLang="zh-TW" dirty="0"/>
              <a:t>个</a:t>
            </a:r>
            <a:r>
              <a:rPr lang="zh-CN" altLang="zh-TW" dirty="0" smtClean="0"/>
              <a:t>原因</a:t>
            </a:r>
            <a:r>
              <a:rPr lang="en-US" altLang="zh-TW" dirty="0" smtClean="0"/>
              <a:t>__</a:t>
            </a:r>
            <a:r>
              <a:rPr lang="zh-CN" altLang="zh-TW" dirty="0" smtClean="0"/>
              <a:t>因</a:t>
            </a:r>
            <a:r>
              <a:rPr lang="zh-CN" altLang="zh-TW" dirty="0"/>
              <a:t>为布拉格是捷克的</a:t>
            </a:r>
            <a:r>
              <a:rPr lang="zh-CN" altLang="zh-TW" dirty="0" smtClean="0"/>
              <a:t>首都</a:t>
            </a:r>
            <a:r>
              <a:rPr lang="en-US" altLang="zh-TW" dirty="0"/>
              <a:t>__ </a:t>
            </a:r>
            <a:r>
              <a:rPr lang="zh-TW" altLang="en-US" dirty="0" smtClean="0"/>
              <a:t>所以去</a:t>
            </a:r>
            <a:r>
              <a:rPr lang="zh-CN" altLang="zh-TW" dirty="0" smtClean="0"/>
              <a:t>布拉格</a:t>
            </a:r>
            <a:r>
              <a:rPr lang="zh-TW" altLang="en-US" dirty="0" smtClean="0"/>
              <a:t>的游客比较多</a:t>
            </a:r>
            <a:r>
              <a:rPr lang="en-US" altLang="zh-TW" dirty="0"/>
              <a:t> </a:t>
            </a:r>
            <a:r>
              <a:rPr lang="en-US" altLang="zh-TW" dirty="0" smtClean="0"/>
              <a:t>__</a:t>
            </a:r>
            <a:endParaRPr lang="zh-TW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CN" dirty="0" smtClean="0"/>
              <a:t>3. </a:t>
            </a:r>
            <a:r>
              <a:rPr lang="zh-TW" altLang="en-US" dirty="0" smtClean="0"/>
              <a:t>下雨天留客天留我不留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648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答案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有</a:t>
            </a:r>
            <a:r>
              <a:rPr lang="zh-CN" altLang="en-US" dirty="0" smtClean="0"/>
              <a:t>一天，村子</a:t>
            </a:r>
            <a:r>
              <a:rPr lang="zh-CN" altLang="en-US" dirty="0"/>
              <a:t>里来了三只小</a:t>
            </a:r>
            <a:r>
              <a:rPr lang="zh-CN" altLang="en-US" dirty="0" smtClean="0"/>
              <a:t>猪：猪大哥、猪</a:t>
            </a:r>
            <a:r>
              <a:rPr lang="zh-CN" altLang="en-US" dirty="0"/>
              <a:t>二哥和猪</a:t>
            </a:r>
            <a:r>
              <a:rPr lang="zh-CN" altLang="en-US" dirty="0" smtClean="0"/>
              <a:t>小弟。</a:t>
            </a:r>
            <a:endParaRPr lang="en-US" altLang="zh-CN" dirty="0"/>
          </a:p>
          <a:p>
            <a:r>
              <a:rPr lang="zh-CN" altLang="en-US" dirty="0"/>
              <a:t>猪</a:t>
            </a:r>
            <a:r>
              <a:rPr lang="zh-CN" altLang="en-US" dirty="0" smtClean="0"/>
              <a:t>大哥，懒惰；猪</a:t>
            </a:r>
            <a:r>
              <a:rPr lang="zh-CN" altLang="en-US" dirty="0"/>
              <a:t>二</a:t>
            </a:r>
            <a:r>
              <a:rPr lang="zh-CN" altLang="en-US" dirty="0" smtClean="0"/>
              <a:t>哥，爱吃；只有</a:t>
            </a:r>
            <a:r>
              <a:rPr lang="zh-CN" altLang="en-US" dirty="0"/>
              <a:t>猪</a:t>
            </a:r>
            <a:r>
              <a:rPr lang="zh-CN" altLang="en-US" dirty="0" smtClean="0"/>
              <a:t>小弟，</a:t>
            </a:r>
            <a:r>
              <a:rPr lang="en-US" altLang="zh-CN" dirty="0"/>
              <a:t>_</a:t>
            </a:r>
            <a:r>
              <a:rPr lang="zh-CN" altLang="en-US" dirty="0"/>
              <a:t>聪明又</a:t>
            </a:r>
            <a:r>
              <a:rPr lang="zh-CN" altLang="en-US" dirty="0" smtClean="0"/>
              <a:t>认真。猪大哥跟猪小弟说：「我们今天</a:t>
            </a:r>
            <a:r>
              <a:rPr lang="zh-CN" altLang="en-US" dirty="0"/>
              <a:t>要去布拉格看</a:t>
            </a:r>
            <a:r>
              <a:rPr lang="zh-CN" altLang="en-US" dirty="0" smtClean="0"/>
              <a:t>城堡</a:t>
            </a:r>
            <a:r>
              <a:rPr lang="zh-TW" altLang="en-US" dirty="0" smtClean="0"/>
              <a:t>。」</a:t>
            </a:r>
            <a:r>
              <a:rPr lang="zh-CN" altLang="en-US" dirty="0" smtClean="0"/>
              <a:t>猪小弟说</a:t>
            </a:r>
            <a:r>
              <a:rPr lang="zh-TW" altLang="en-US" dirty="0" smtClean="0"/>
              <a:t>：「</a:t>
            </a:r>
            <a:r>
              <a:rPr lang="zh-CN" altLang="en-US" dirty="0" smtClean="0"/>
              <a:t>好啊</a:t>
            </a:r>
            <a:r>
              <a:rPr lang="zh-TW" altLang="en-US" dirty="0" smtClean="0"/>
              <a:t>！</a:t>
            </a:r>
            <a:r>
              <a:rPr lang="zh-CN" altLang="en-US" dirty="0" smtClean="0"/>
              <a:t>听说</a:t>
            </a:r>
            <a:r>
              <a:rPr lang="en-US" altLang="zh-TW" dirty="0" smtClean="0"/>
              <a:t>『</a:t>
            </a:r>
            <a:r>
              <a:rPr lang="en-US" altLang="zh-CN" dirty="0" err="1" smtClean="0"/>
              <a:t>Cesky</a:t>
            </a:r>
            <a:r>
              <a:rPr lang="en-US" altLang="zh-CN" dirty="0" smtClean="0"/>
              <a:t> </a:t>
            </a:r>
            <a:r>
              <a:rPr lang="en-US" altLang="zh-CN" dirty="0" err="1"/>
              <a:t>Krumlov</a:t>
            </a:r>
            <a:r>
              <a:rPr lang="en-US" altLang="zh-CN" dirty="0"/>
              <a:t> </a:t>
            </a:r>
            <a:r>
              <a:rPr lang="en-US" altLang="zh-TW" dirty="0" smtClean="0"/>
              <a:t>』</a:t>
            </a:r>
            <a:r>
              <a:rPr lang="zh-CN" altLang="en-US" dirty="0" smtClean="0"/>
              <a:t>的城堡也不错。</a:t>
            </a:r>
            <a:r>
              <a:rPr lang="zh-TW" altLang="en-US" dirty="0" smtClean="0"/>
              <a:t>」</a:t>
            </a:r>
            <a:endParaRPr lang="zh-CN" altLang="en-US" dirty="0"/>
          </a:p>
          <a:p>
            <a:endParaRPr lang="zh-CN" altLang="en-US" dirty="0"/>
          </a:p>
          <a:p>
            <a:r>
              <a:rPr lang="en-US" altLang="zh-CN" dirty="0"/>
              <a:t>2.</a:t>
            </a:r>
            <a:r>
              <a:rPr lang="zh-CN" altLang="en-US" dirty="0"/>
              <a:t>当</a:t>
            </a:r>
            <a:r>
              <a:rPr lang="zh-CN" altLang="en-US" dirty="0" smtClean="0"/>
              <a:t>然</a:t>
            </a:r>
            <a:r>
              <a:rPr lang="zh-TW" altLang="en-US" dirty="0" smtClean="0"/>
              <a:t>，</a:t>
            </a:r>
            <a:r>
              <a:rPr lang="zh-CN" altLang="en-US" dirty="0" smtClean="0"/>
              <a:t>克</a:t>
            </a:r>
            <a:r>
              <a:rPr lang="zh-CN" altLang="en-US" dirty="0"/>
              <a:t>仑洛夫没有布拉格的</a:t>
            </a:r>
            <a:r>
              <a:rPr lang="zh-CN" altLang="en-US" dirty="0" smtClean="0"/>
              <a:t>知名度</a:t>
            </a:r>
            <a:r>
              <a:rPr lang="zh-TW" altLang="en-US" dirty="0" smtClean="0"/>
              <a:t>。</a:t>
            </a:r>
            <a:r>
              <a:rPr lang="zh-CN" altLang="en-US" dirty="0" smtClean="0"/>
              <a:t>首先</a:t>
            </a:r>
            <a:r>
              <a:rPr lang="zh-CN" altLang="en-US" dirty="0"/>
              <a:t> </a:t>
            </a:r>
            <a:r>
              <a:rPr lang="zh-TW" altLang="en-US" dirty="0" smtClean="0"/>
              <a:t>，</a:t>
            </a:r>
            <a:r>
              <a:rPr lang="zh-CN" altLang="en-US" dirty="0" smtClean="0"/>
              <a:t>克</a:t>
            </a:r>
            <a:r>
              <a:rPr lang="zh-CN" altLang="en-US" dirty="0"/>
              <a:t>仑洛夫的面积比布拉格小  </a:t>
            </a:r>
            <a:r>
              <a:rPr lang="zh-TW" altLang="en-US" dirty="0" smtClean="0"/>
              <a:t>；</a:t>
            </a:r>
            <a:r>
              <a:rPr lang="zh-CN" altLang="en-US" dirty="0" smtClean="0"/>
              <a:t>第二</a:t>
            </a:r>
            <a:r>
              <a:rPr lang="zh-CN" altLang="en-US" dirty="0"/>
              <a:t>个</a:t>
            </a:r>
            <a:r>
              <a:rPr lang="zh-CN" altLang="en-US" dirty="0" smtClean="0"/>
              <a:t>原因</a:t>
            </a:r>
            <a:r>
              <a:rPr lang="zh-TW" altLang="en-US" dirty="0" smtClean="0"/>
              <a:t>，</a:t>
            </a:r>
            <a:r>
              <a:rPr lang="zh-CN" altLang="en-US" dirty="0" smtClean="0"/>
              <a:t>因</a:t>
            </a:r>
            <a:r>
              <a:rPr lang="zh-CN" altLang="en-US" dirty="0"/>
              <a:t>为布拉格是捷克的</a:t>
            </a:r>
            <a:r>
              <a:rPr lang="zh-CN" altLang="en-US" dirty="0" smtClean="0"/>
              <a:t>首都</a:t>
            </a:r>
            <a:r>
              <a:rPr lang="zh-TW" altLang="en-US" dirty="0" smtClean="0"/>
              <a:t>，</a:t>
            </a:r>
            <a:r>
              <a:rPr lang="zh-CN" altLang="en-US" dirty="0" smtClean="0"/>
              <a:t>所以去布拉格的游客比较多 </a:t>
            </a:r>
            <a:r>
              <a:rPr lang="zh-TW" altLang="en-US" dirty="0" smtClean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下雨天留客天留我不留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58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zh-CN" altLang="en-US" sz="4000" b="1" dirty="0">
                <a:solidFill>
                  <a:srgbClr val="FF0000"/>
                </a:solidFill>
              </a:rPr>
              <a:t>下雨天留客天留我不留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 </a:t>
            </a:r>
            <a:r>
              <a:rPr lang="zh-TW" altLang="en-US" b="1" dirty="0"/>
              <a:t>下雨天留客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天留我不留</a:t>
            </a:r>
            <a:r>
              <a:rPr lang="zh-TW" altLang="en-US" dirty="0">
                <a:solidFill>
                  <a:srgbClr val="FF0000"/>
                </a:solidFill>
              </a:rPr>
              <a:t>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下雨天时留住客人，但主人自白心声，天虽要留人，我不愿留客人。）</a:t>
            </a:r>
          </a:p>
          <a:p>
            <a:pPr marL="0" indent="0">
              <a:buNone/>
            </a:pPr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 </a:t>
            </a:r>
            <a:r>
              <a:rPr lang="zh-TW" altLang="en-US" b="1" dirty="0"/>
              <a:t>下雨天留客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天留我</a:t>
            </a:r>
            <a:r>
              <a:rPr lang="zh-TW" altLang="en-US" b="1" dirty="0">
                <a:solidFill>
                  <a:srgbClr val="FF0000"/>
                </a:solidFill>
              </a:rPr>
              <a:t>？</a:t>
            </a:r>
            <a:r>
              <a:rPr lang="zh-TW" altLang="en-US" b="1" dirty="0"/>
              <a:t>不留</a:t>
            </a:r>
            <a:r>
              <a:rPr lang="zh-TW" altLang="en-US" b="1" dirty="0" smtClean="0">
                <a:solidFill>
                  <a:srgbClr val="FF0000"/>
                </a:solidFill>
              </a:rPr>
              <a:t>。</a:t>
            </a:r>
            <a:r>
              <a:rPr lang="zh-TW" altLang="en-US" dirty="0" smtClean="0"/>
              <a:t>（下雨天时留住客人，客人自问天意要留住自己吗？客人的决定是不留。）</a:t>
            </a:r>
          </a:p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en-US" altLang="zh-TW" dirty="0"/>
              <a:t>.</a:t>
            </a:r>
            <a:r>
              <a:rPr lang="zh-TW" altLang="en-US" dirty="0"/>
              <a:t> </a:t>
            </a:r>
            <a:r>
              <a:rPr lang="zh-TW" altLang="en-US" b="1" dirty="0"/>
              <a:t>下雨天留客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天留我不</a:t>
            </a:r>
            <a:r>
              <a:rPr lang="zh-TW" altLang="en-US" b="1" dirty="0">
                <a:solidFill>
                  <a:srgbClr val="FF0000"/>
                </a:solidFill>
              </a:rPr>
              <a:t>？</a:t>
            </a:r>
            <a:r>
              <a:rPr lang="zh-TW" altLang="en-US" b="1" dirty="0"/>
              <a:t>留</a:t>
            </a:r>
            <a:r>
              <a:rPr lang="zh-TW" altLang="en-US" b="1" dirty="0" smtClean="0">
                <a:solidFill>
                  <a:srgbClr val="FF0000"/>
                </a:solidFill>
              </a:rPr>
              <a:t>。</a:t>
            </a:r>
            <a:r>
              <a:rPr lang="zh-TW" altLang="en-US" dirty="0" smtClean="0"/>
              <a:t>（下雨天时留住客人，客人自问自答，老天爷是否要我留？客人自答：对，正是要我留下。）</a:t>
            </a:r>
          </a:p>
          <a:p>
            <a:pPr marL="0" indent="0">
              <a:buNone/>
            </a:pPr>
            <a:r>
              <a:rPr lang="en-US" altLang="zh-TW" dirty="0" smtClean="0"/>
              <a:t>4</a:t>
            </a:r>
            <a:r>
              <a:rPr lang="en-US" altLang="zh-TW" dirty="0"/>
              <a:t>.</a:t>
            </a:r>
            <a:r>
              <a:rPr lang="zh-TW" altLang="en-US" dirty="0"/>
              <a:t> </a:t>
            </a:r>
            <a:r>
              <a:rPr lang="zh-TW" altLang="en-US" b="1" dirty="0"/>
              <a:t>下雨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天留客</a:t>
            </a:r>
            <a:r>
              <a:rPr lang="zh-TW" altLang="en-US" b="1" dirty="0">
                <a:solidFill>
                  <a:srgbClr val="FF0000"/>
                </a:solidFill>
              </a:rPr>
              <a:t>；</a:t>
            </a:r>
            <a:r>
              <a:rPr lang="zh-TW" altLang="en-US" b="1" dirty="0"/>
              <a:t>天留我不留</a:t>
            </a:r>
            <a:r>
              <a:rPr lang="zh-TW" altLang="en-US" b="1" dirty="0" smtClean="0">
                <a:solidFill>
                  <a:srgbClr val="FF0000"/>
                </a:solidFill>
              </a:rPr>
              <a:t>？</a:t>
            </a:r>
            <a:r>
              <a:rPr lang="zh-TW" altLang="en-US" dirty="0" smtClean="0"/>
              <a:t>（此时天雨，老天爷在留客人，客人自己在犹豫着老天爷的真意为何</a:t>
            </a:r>
            <a:r>
              <a:rPr lang="en-US" altLang="zh-TW" dirty="0" smtClean="0"/>
              <a:t>?</a:t>
            </a:r>
            <a:r>
              <a:rPr lang="zh-TW" altLang="en-US" dirty="0"/>
              <a:t>）</a:t>
            </a:r>
          </a:p>
          <a:p>
            <a:pPr marL="0" indent="0">
              <a:buNone/>
            </a:pPr>
            <a:r>
              <a:rPr lang="en-US" altLang="zh-TW" dirty="0"/>
              <a:t>5.</a:t>
            </a:r>
            <a:r>
              <a:rPr lang="zh-TW" altLang="en-US" dirty="0"/>
              <a:t> </a:t>
            </a:r>
            <a:r>
              <a:rPr lang="zh-TW" altLang="en-US" b="1" dirty="0"/>
              <a:t>下雨天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留客天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留我</a:t>
            </a:r>
            <a:r>
              <a:rPr lang="zh-TW" altLang="en-US" b="1" dirty="0">
                <a:solidFill>
                  <a:srgbClr val="FF0000"/>
                </a:solidFill>
              </a:rPr>
              <a:t>？</a:t>
            </a:r>
            <a:r>
              <a:rPr lang="zh-TW" altLang="en-US" b="1" dirty="0"/>
              <a:t>不留</a:t>
            </a:r>
            <a:r>
              <a:rPr lang="zh-TW" altLang="en-US" b="1" dirty="0" smtClean="0">
                <a:solidFill>
                  <a:srgbClr val="FF0000"/>
                </a:solidFill>
              </a:rPr>
              <a:t>。</a:t>
            </a:r>
            <a:r>
              <a:rPr lang="zh-TW" altLang="en-US" dirty="0" smtClean="0"/>
              <a:t>（下雨天，正是留住客人的时候，不论天意留我或主人留我，我就是坚决不留。）</a:t>
            </a:r>
          </a:p>
          <a:p>
            <a:pPr marL="0" indent="0">
              <a:buNone/>
            </a:pPr>
            <a:r>
              <a:rPr lang="en-US" altLang="zh-TW" dirty="0" smtClean="0"/>
              <a:t>6</a:t>
            </a:r>
            <a:r>
              <a:rPr lang="en-US" altLang="zh-TW" dirty="0"/>
              <a:t>.</a:t>
            </a:r>
            <a:r>
              <a:rPr lang="zh-TW" altLang="en-US" dirty="0"/>
              <a:t> </a:t>
            </a:r>
            <a:r>
              <a:rPr lang="zh-TW" altLang="en-US" b="1" dirty="0"/>
              <a:t>下雨天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留客天</a:t>
            </a:r>
            <a:r>
              <a:rPr lang="zh-TW" altLang="en-US" b="1" dirty="0">
                <a:solidFill>
                  <a:srgbClr val="FF0000"/>
                </a:solidFill>
              </a:rPr>
              <a:t>；</a:t>
            </a:r>
            <a:r>
              <a:rPr lang="zh-TW" altLang="en-US" b="1" dirty="0"/>
              <a:t>留我不</a:t>
            </a:r>
            <a:r>
              <a:rPr lang="zh-TW" altLang="en-US" b="1" dirty="0">
                <a:solidFill>
                  <a:srgbClr val="FF0000"/>
                </a:solidFill>
              </a:rPr>
              <a:t>？</a:t>
            </a:r>
            <a:r>
              <a:rPr lang="zh-TW" altLang="en-US" b="1" dirty="0"/>
              <a:t>留</a:t>
            </a:r>
            <a:r>
              <a:rPr lang="zh-TW" altLang="en-US" b="1" dirty="0" smtClean="0">
                <a:solidFill>
                  <a:srgbClr val="FF0000"/>
                </a:solidFill>
              </a:rPr>
              <a:t>。</a:t>
            </a:r>
            <a:r>
              <a:rPr lang="zh-TW" altLang="en-US" dirty="0" smtClean="0"/>
              <a:t>（下雨天，正是个留客的日子。客人问「主人不肯留我是吗？」客人偏要留下。）</a:t>
            </a:r>
          </a:p>
          <a:p>
            <a:pPr marL="0" indent="0">
              <a:buNone/>
            </a:pPr>
            <a:r>
              <a:rPr lang="en-US" altLang="zh-TW" dirty="0" smtClean="0"/>
              <a:t>7</a:t>
            </a:r>
            <a:r>
              <a:rPr lang="en-US" altLang="zh-TW" dirty="0"/>
              <a:t>.</a:t>
            </a:r>
            <a:r>
              <a:rPr lang="zh-TW" altLang="en-US" dirty="0"/>
              <a:t> </a:t>
            </a:r>
            <a:r>
              <a:rPr lang="zh-TW" altLang="en-US" b="1" dirty="0"/>
              <a:t>下雨天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留客天</a:t>
            </a:r>
            <a:r>
              <a:rPr lang="zh-TW" altLang="en-US" b="1" dirty="0">
                <a:solidFill>
                  <a:srgbClr val="FF0000"/>
                </a:solidFill>
              </a:rPr>
              <a:t>，</a:t>
            </a:r>
            <a:r>
              <a:rPr lang="zh-TW" altLang="en-US" b="1" dirty="0"/>
              <a:t>留我不留</a:t>
            </a:r>
            <a:r>
              <a:rPr lang="zh-TW" altLang="en-US" b="1" dirty="0" smtClean="0">
                <a:solidFill>
                  <a:srgbClr val="FF0000"/>
                </a:solidFill>
              </a:rPr>
              <a:t>？</a:t>
            </a:r>
            <a:r>
              <a:rPr lang="zh-TW" altLang="en-US" dirty="0" smtClean="0"/>
              <a:t>（下雨天，正是个留客的日子。客人自己问自己，主人是否会慰留我？）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652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夹注号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>
                <a:solidFill>
                  <a:srgbClr val="FF0000"/>
                </a:solidFill>
              </a:rPr>
              <a:t>甲</a:t>
            </a:r>
            <a:r>
              <a:rPr lang="zh-CN" altLang="en-US" dirty="0">
                <a:solidFill>
                  <a:srgbClr val="FF0000"/>
                </a:solidFill>
              </a:rPr>
              <a:t>式：（ </a:t>
            </a:r>
            <a:r>
              <a:rPr lang="zh-CN" altLang="en-US" dirty="0" smtClean="0">
                <a:solidFill>
                  <a:srgbClr val="FF0000"/>
                </a:solidFill>
              </a:rPr>
              <a:t>）乙</a:t>
            </a:r>
            <a:r>
              <a:rPr lang="zh-CN" altLang="en-US" dirty="0">
                <a:solidFill>
                  <a:srgbClr val="FF0000"/>
                </a:solidFill>
              </a:rPr>
              <a:t>式：── ──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用于行文中需要注释或补充说明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甲</a:t>
            </a:r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式</a:t>
            </a:r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zh-CN" altLang="en-US" dirty="0" smtClean="0"/>
              <a:t>在行</a:t>
            </a:r>
            <a:r>
              <a:rPr lang="zh-CN" altLang="en-US" dirty="0"/>
              <a:t>文中纯属注释上文的，多半用（ ）。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前后符号各占</a:t>
            </a:r>
            <a:r>
              <a:rPr lang="zh-CN" altLang="en-US" dirty="0">
                <a:solidFill>
                  <a:srgbClr val="FF0000"/>
                </a:solidFill>
              </a:rPr>
              <a:t>一个字</a:t>
            </a:r>
            <a:r>
              <a:rPr lang="zh-CN" altLang="en-US" dirty="0"/>
              <a:t>的位置，居正中。前半不出现在一行之末，后半不出现在一行之首。 </a:t>
            </a:r>
          </a:p>
          <a:p>
            <a:pPr marL="0" indent="0">
              <a:buNone/>
            </a:pPr>
            <a:r>
              <a:rPr lang="zh-TW" altLang="en-US" dirty="0"/>
              <a:t>例：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（一）</a:t>
            </a:r>
            <a:r>
              <a:rPr lang="zh-CN" altLang="en-US" dirty="0" smtClean="0"/>
              <a:t>苏</a:t>
            </a:r>
            <a:r>
              <a:rPr lang="zh-CN" altLang="en-US" dirty="0"/>
              <a:t>轼，字子瞻，号东坡居士，宋 眉山（今四川省 眉山县）人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（二）蒋</a:t>
            </a:r>
            <a:r>
              <a:rPr lang="zh-CN" altLang="en-US" dirty="0" smtClean="0"/>
              <a:t>渭水</a:t>
            </a:r>
            <a:r>
              <a:rPr lang="zh-CN" altLang="en-US" dirty="0"/>
              <a:t>（公元</a:t>
            </a:r>
            <a:r>
              <a:rPr lang="en-US" altLang="zh-CN" dirty="0"/>
              <a:t>1891—1931</a:t>
            </a:r>
            <a:r>
              <a:rPr lang="zh-CN" altLang="en-US" dirty="0"/>
              <a:t>年），字雪谷，宜兰人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5739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002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乙式：</a:t>
            </a:r>
            <a:r>
              <a:rPr lang="zh-CN" altLang="en-US" dirty="0">
                <a:solidFill>
                  <a:srgbClr val="FF0000"/>
                </a:solidFill>
              </a:rPr>
              <a:t>在行文中为补充说明而文气可以联贯的，多半用── </a:t>
            </a:r>
            <a:r>
              <a:rPr lang="en-US" altLang="zh-CN" dirty="0">
                <a:solidFill>
                  <a:srgbClr val="FF0000"/>
                </a:solidFill>
              </a:rPr>
              <a:t>…</a:t>
            </a:r>
            <a:r>
              <a:rPr lang="zh-CN" altLang="en-US" dirty="0">
                <a:solidFill>
                  <a:srgbClr val="FF0000"/>
                </a:solidFill>
              </a:rPr>
              <a:t> ──。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前后符号各占行中两格。前半不出现在一行之末，后半不出现在一行之首。 </a:t>
            </a:r>
            <a:endParaRPr lang="en-US" altLang="zh-CN" dirty="0" smtClean="0"/>
          </a:p>
          <a:p>
            <a:r>
              <a:rPr lang="zh-TW" altLang="en-US" dirty="0" smtClean="0"/>
              <a:t>例：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zh-CN" altLang="en-US" dirty="0"/>
              <a:t>一）这种密码──有人说是人生的密码──是很难解开的。 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（二）寒夜中，不管是谁家的灯光，都让人──尤其是漂泊的旅人──有种温暖的感觉。 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（三）元宵节──亦称上元节、灯节──除了提灯笼外，吃汤圆也是习俗之一。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7096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问号 ？ 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5328592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 smtClean="0"/>
              <a:t>用</a:t>
            </a:r>
            <a:r>
              <a:rPr lang="zh-CN" altLang="en-US" b="1" dirty="0"/>
              <a:t>于疑问句之后。 </a:t>
            </a:r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zh-CN" altLang="en-US" dirty="0"/>
              <a:t>一）怀疑：</a:t>
            </a:r>
          </a:p>
          <a:p>
            <a:pPr marL="0" indent="0">
              <a:buNone/>
            </a:pPr>
            <a:r>
              <a:rPr lang="zh-CN" altLang="en-US" dirty="0"/>
              <a:t>１、世界难道不是个舞台吗？</a:t>
            </a:r>
          </a:p>
          <a:p>
            <a:pPr marL="0" indent="0">
              <a:buNone/>
            </a:pPr>
            <a:r>
              <a:rPr lang="zh-CN" altLang="en-US" dirty="0"/>
              <a:t>２、那么用功的学生，会考不上学校？</a:t>
            </a:r>
          </a:p>
          <a:p>
            <a:pPr marL="0" indent="0">
              <a:buNone/>
            </a:pPr>
            <a:r>
              <a:rPr lang="zh-CN" altLang="en-US" dirty="0"/>
              <a:t>（二）发问：</a:t>
            </a:r>
          </a:p>
          <a:p>
            <a:pPr marL="0" indent="0">
              <a:buNone/>
            </a:pPr>
            <a:r>
              <a:rPr lang="zh-CN" altLang="en-US" dirty="0"/>
              <a:t>１、先生，您贵姓？</a:t>
            </a:r>
          </a:p>
          <a:p>
            <a:pPr marL="0" indent="0">
              <a:buNone/>
            </a:pPr>
            <a:r>
              <a:rPr lang="zh-CN" altLang="en-US" dirty="0"/>
              <a:t>２、你能说出「聪明」的相反词来吗？</a:t>
            </a:r>
          </a:p>
          <a:p>
            <a:pPr marL="0" indent="0">
              <a:buNone/>
            </a:pPr>
            <a:r>
              <a:rPr lang="zh-CN" altLang="en-US" dirty="0"/>
              <a:t>（三）反问：</a:t>
            </a:r>
          </a:p>
          <a:p>
            <a:pPr marL="0" indent="0">
              <a:buNone/>
            </a:pPr>
            <a:r>
              <a:rPr lang="zh-CN" altLang="en-US" dirty="0"/>
              <a:t>１、你不肯，难道我肯？</a:t>
            </a:r>
          </a:p>
          <a:p>
            <a:pPr marL="0" indent="0">
              <a:buNone/>
            </a:pPr>
            <a:r>
              <a:rPr lang="zh-CN" altLang="en-US" dirty="0"/>
              <a:t>２、你不要？你真的不要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b="1" dirty="0"/>
              <a:t>用于历史人物生死或事件始末之时间不详。</a:t>
            </a:r>
            <a:endParaRPr lang="en-US" altLang="zh-CN" b="1" dirty="0"/>
          </a:p>
          <a:p>
            <a:pPr marL="0" indent="0">
              <a:buNone/>
            </a:pPr>
            <a:r>
              <a:rPr lang="zh-TW" altLang="en-US" dirty="0"/>
              <a:t>例：</a:t>
            </a:r>
            <a:r>
              <a:rPr lang="zh-CN" altLang="en-US" dirty="0"/>
              <a:t>波斯帝国（？</a:t>
            </a:r>
            <a:r>
              <a:rPr lang="en-US" altLang="zh-CN" dirty="0"/>
              <a:t>—</a:t>
            </a:r>
            <a:r>
              <a:rPr lang="zh-CN" altLang="en-US" dirty="0"/>
              <a:t>公元前</a:t>
            </a:r>
            <a:r>
              <a:rPr lang="en-US" altLang="zh-CN" dirty="0"/>
              <a:t>330</a:t>
            </a:r>
            <a:r>
              <a:rPr lang="zh-CN" altLang="en-US" dirty="0"/>
              <a:t>年）  </a:t>
            </a:r>
            <a:endParaRPr lang="en-US" altLang="zh-CN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17069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惊叹号  ！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/>
          </a:bodyPr>
          <a:lstStyle/>
          <a:p>
            <a:r>
              <a:rPr lang="zh-CN" altLang="en-US" dirty="0"/>
              <a:t>用于感叹语气及加重语气的词、语、句之后。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一、用于独立使用的</a:t>
            </a:r>
            <a:r>
              <a:rPr lang="zh-CN" altLang="en-US" b="1" dirty="0"/>
              <a:t>叹词</a:t>
            </a:r>
            <a:r>
              <a:rPr lang="zh-CN" altLang="en-US" dirty="0"/>
              <a:t>之后： </a:t>
            </a:r>
          </a:p>
          <a:p>
            <a:pPr marL="0" indent="0">
              <a:buNone/>
            </a:pPr>
            <a:r>
              <a:rPr lang="zh-CN" altLang="en-US" dirty="0"/>
              <a:t>（一）唉呀！这件衣服真美。 </a:t>
            </a:r>
          </a:p>
          <a:p>
            <a:pPr marL="0" indent="0">
              <a:buNone/>
            </a:pPr>
            <a:r>
              <a:rPr lang="zh-CN" altLang="en-US" dirty="0"/>
              <a:t>（二）哟！你这是什么话呀？ </a:t>
            </a:r>
          </a:p>
          <a:p>
            <a:pPr marL="0" indent="0">
              <a:buNone/>
            </a:pPr>
            <a:r>
              <a:rPr lang="zh-CN" altLang="en-US" dirty="0"/>
              <a:t>二、用于</a:t>
            </a:r>
            <a:r>
              <a:rPr lang="zh-CN" altLang="en-US" b="1" dirty="0"/>
              <a:t>感叹句</a:t>
            </a:r>
            <a:r>
              <a:rPr lang="zh-CN" altLang="en-US" dirty="0"/>
              <a:t>之后： </a:t>
            </a:r>
          </a:p>
          <a:p>
            <a:pPr marL="0" indent="0">
              <a:buNone/>
            </a:pPr>
            <a:r>
              <a:rPr lang="zh-TW" altLang="en-US" dirty="0"/>
              <a:t>（一）好大的雨啊！ </a:t>
            </a:r>
          </a:p>
          <a:p>
            <a:pPr marL="0" indent="0">
              <a:buNone/>
            </a:pPr>
            <a:r>
              <a:rPr lang="zh-CN" altLang="en-US" dirty="0"/>
              <a:t>（二）这件衣服真是漂亮极了！ </a:t>
            </a:r>
          </a:p>
          <a:p>
            <a:pPr marL="0" indent="0">
              <a:buNone/>
            </a:pPr>
            <a:r>
              <a:rPr lang="zh-TW" altLang="en-US" dirty="0"/>
              <a:t>三、用于</a:t>
            </a:r>
            <a:r>
              <a:rPr lang="zh-TW" altLang="en-US" b="1" dirty="0"/>
              <a:t>命令句</a:t>
            </a:r>
            <a:r>
              <a:rPr lang="zh-TW" altLang="en-US" dirty="0"/>
              <a:t>之后： </a:t>
            </a:r>
          </a:p>
          <a:p>
            <a:pPr marL="0" indent="0">
              <a:buNone/>
            </a:pPr>
            <a:r>
              <a:rPr lang="zh-CN" altLang="en-US" dirty="0"/>
              <a:t>（一）胡说八道，出去！ </a:t>
            </a:r>
          </a:p>
          <a:p>
            <a:pPr marL="0" indent="0">
              <a:buNone/>
            </a:pPr>
            <a:r>
              <a:rPr lang="zh-CN" altLang="en-US" dirty="0"/>
              <a:t>（二）危险，快躲开！ </a:t>
            </a:r>
          </a:p>
        </p:txBody>
      </p:sp>
    </p:spTree>
    <p:extLst>
      <p:ext uri="{BB962C8B-B14F-4D97-AF65-F5344CB8AC3E}">
        <p14:creationId xmlns:p14="http://schemas.microsoft.com/office/powerpoint/2010/main" val="149320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b="1" dirty="0"/>
              <a:t>四、用于强烈的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祈使句</a:t>
            </a:r>
            <a:r>
              <a:rPr lang="zh-CN" altLang="en-US" b="1" dirty="0"/>
              <a:t>之后： </a:t>
            </a:r>
          </a:p>
          <a:p>
            <a:pPr marL="0" indent="0">
              <a:buNone/>
            </a:pPr>
            <a:r>
              <a:rPr lang="zh-CN" altLang="en-US" dirty="0"/>
              <a:t>（一）快来帮我吧！ </a:t>
            </a:r>
          </a:p>
          <a:p>
            <a:pPr marL="0" indent="0">
              <a:buNone/>
            </a:pPr>
            <a:r>
              <a:rPr lang="zh-CN" altLang="en-US" dirty="0"/>
              <a:t>（二）老天爷！千万不要再地震啊！ </a:t>
            </a:r>
          </a:p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五、用于强烈的反诘疑问句之后： </a:t>
            </a:r>
          </a:p>
          <a:p>
            <a:pPr marL="0" indent="0">
              <a:buNone/>
            </a:pPr>
            <a:r>
              <a:rPr lang="zh-CN" altLang="en-US" dirty="0"/>
              <a:t>（一）事情已经这么严重了，你还不肯罢休！ </a:t>
            </a:r>
          </a:p>
          <a:p>
            <a:pPr marL="0" indent="0">
              <a:buNone/>
            </a:pPr>
            <a:r>
              <a:rPr lang="zh-CN" altLang="en-US" dirty="0"/>
              <a:t>（二）我哪里是要害你呀！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六、用于加重语气的陈述句后： </a:t>
            </a:r>
          </a:p>
          <a:p>
            <a:pPr marL="0" indent="0">
              <a:buNone/>
            </a:pPr>
            <a:r>
              <a:rPr lang="zh-CN" altLang="en-US" dirty="0"/>
              <a:t>（一）少壮不努力，老大徒伤悲！ </a:t>
            </a:r>
          </a:p>
          <a:p>
            <a:pPr marL="0" indent="0">
              <a:buNone/>
            </a:pPr>
            <a:r>
              <a:rPr lang="zh-CN" altLang="en-US" dirty="0"/>
              <a:t>（二）孝弟也者，其为人之本与！（</a:t>
            </a:r>
            <a:r>
              <a:rPr lang="en-US" altLang="zh-CN" dirty="0"/>
              <a:t>《</a:t>
            </a:r>
            <a:r>
              <a:rPr lang="zh-CN" altLang="en-US" dirty="0"/>
              <a:t>论语．学而</a:t>
            </a:r>
            <a:r>
              <a:rPr lang="en-US" altLang="zh-CN" dirty="0"/>
              <a:t>》</a:t>
            </a:r>
            <a:r>
              <a:rPr lang="zh-CN" altLang="en-US" dirty="0"/>
              <a:t>）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0337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為什麼？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</a:t>
            </a:r>
            <a:r>
              <a:rPr lang="zh-TW" altLang="en-US" dirty="0" smtClean="0"/>
              <a:t>、让作者可以清楚表达文字涵义</a:t>
            </a:r>
          </a:p>
          <a:p>
            <a:r>
              <a:rPr lang="en-US" altLang="zh-TW" dirty="0" smtClean="0"/>
              <a:t>2</a:t>
            </a:r>
            <a:r>
              <a:rPr lang="zh-TW" altLang="en-US" dirty="0" smtClean="0"/>
              <a:t>、让读者可以完全接收文字涵义</a:t>
            </a:r>
          </a:p>
          <a:p>
            <a:endParaRPr lang="zh-TW" altLang="en-US" dirty="0"/>
          </a:p>
          <a:p>
            <a:r>
              <a:rPr lang="zh-TW" altLang="en-US" dirty="0"/>
              <a:t>例</a:t>
            </a:r>
            <a:r>
              <a:rPr lang="zh-TW" altLang="en-US" dirty="0" smtClean="0"/>
              <a:t>：你好</a:t>
            </a:r>
            <a:r>
              <a:rPr lang="zh-TW" altLang="en-US" dirty="0"/>
              <a:t>帥</a:t>
            </a:r>
          </a:p>
          <a:p>
            <a:r>
              <a:rPr lang="zh-TW" altLang="en-US" dirty="0"/>
              <a:t> </a:t>
            </a:r>
            <a:r>
              <a:rPr lang="zh-TW" altLang="en-US" dirty="0" smtClean="0"/>
              <a:t>       你好</a:t>
            </a:r>
            <a:r>
              <a:rPr lang="zh-TW" altLang="en-US" dirty="0"/>
              <a:t>帥！</a:t>
            </a:r>
          </a:p>
          <a:p>
            <a:r>
              <a:rPr lang="zh-TW" altLang="en-US" dirty="0"/>
              <a:t>       </a:t>
            </a:r>
            <a:r>
              <a:rPr lang="zh-TW" altLang="en-US" dirty="0" smtClean="0"/>
              <a:t> 你好帥</a:t>
            </a:r>
            <a:r>
              <a:rPr lang="zh-TW" altLang="en-US" dirty="0"/>
              <a:t>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983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破折号──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占行中二格。 </a:t>
            </a:r>
          </a:p>
          <a:p>
            <a:r>
              <a:rPr lang="zh-CN" altLang="en-US" dirty="0"/>
              <a:t>说 明 用于语意的转变、声音的延续，或在行文中为补充说明某词语之处，而此说明后文气需要停顿。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一、语意的转变： </a:t>
            </a:r>
          </a:p>
          <a:p>
            <a:pPr marL="0" indent="0">
              <a:buNone/>
            </a:pPr>
            <a:r>
              <a:rPr lang="zh-CN" altLang="en-US" dirty="0"/>
              <a:t>（一）带一卷书，走十里路，选一块清静地，看天，听鸟，读书；倦了时，和身在草绵绵处寻梦去──你能想象更适情、更适性的消遣吗？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二、声音的延续： </a:t>
            </a:r>
          </a:p>
          <a:p>
            <a:pPr marL="0" indent="0">
              <a:buNone/>
            </a:pPr>
            <a:r>
              <a:rPr lang="zh-TW" altLang="en-US" dirty="0"/>
              <a:t>（一）嘟──。 </a:t>
            </a:r>
          </a:p>
          <a:p>
            <a:pPr marL="0" indent="0">
              <a:buNone/>
            </a:pPr>
            <a:r>
              <a:rPr lang="zh-CN" altLang="en-US" dirty="0"/>
              <a:t>（二）呜──呜──呜──，警报的声音又响起来了。 </a:t>
            </a:r>
            <a:endParaRPr lang="en-US" altLang="zh-CN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630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三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补</a:t>
            </a:r>
            <a:r>
              <a:rPr lang="zh-CN" altLang="en-US" b="1" dirty="0"/>
              <a:t>充说明</a:t>
            </a:r>
            <a:r>
              <a:rPr lang="zh-CN" altLang="en-US" dirty="0"/>
              <a:t>某词语之处，而此说明后文气需要停顿。 </a:t>
            </a:r>
            <a:endParaRPr lang="en-US" altLang="zh-CN" dirty="0" smtClean="0"/>
          </a:p>
          <a:p>
            <a:pPr marL="0" indent="0">
              <a:buNone/>
            </a:pPr>
            <a:r>
              <a:rPr lang="zh-TW" altLang="en-US" dirty="0" smtClean="0"/>
              <a:t>例：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四季</a:t>
            </a:r>
            <a:r>
              <a:rPr lang="zh-TW" altLang="en-US" dirty="0"/>
              <a:t>──春、夏、秋、冬。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这</a:t>
            </a:r>
            <a:r>
              <a:rPr lang="zh-CN" altLang="en-US" dirty="0"/>
              <a:t>件事在经过这么多的波折后，终于逐渐有了转机，真可谓倒吃甘蔗──渐入佳境。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1082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56184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书名号 </a:t>
            </a:r>
            <a:r>
              <a:rPr lang="en-US" altLang="zh-CN" dirty="0" smtClean="0">
                <a:solidFill>
                  <a:srgbClr val="FF0000"/>
                </a:solidFill>
              </a:rPr>
              <a:t/>
            </a:r>
            <a:br>
              <a:rPr lang="en-US" altLang="zh-CN" dirty="0" smtClean="0">
                <a:solidFill>
                  <a:srgbClr val="FF0000"/>
                </a:solidFill>
              </a:rPr>
            </a:br>
            <a:r>
              <a:rPr lang="zh-CN" altLang="en-US" dirty="0" smtClean="0">
                <a:solidFill>
                  <a:srgbClr val="FF0000"/>
                </a:solidFill>
              </a:rPr>
              <a:t>甲</a:t>
            </a:r>
            <a:r>
              <a:rPr lang="zh-CN" altLang="en-US" dirty="0">
                <a:solidFill>
                  <a:srgbClr val="FF0000"/>
                </a:solidFill>
              </a:rPr>
              <a:t>式</a:t>
            </a:r>
            <a:r>
              <a:rPr lang="zh-CN" altLang="en-US" dirty="0" smtClean="0">
                <a:solidFill>
                  <a:srgbClr val="FF0000"/>
                </a:solidFill>
              </a:rPr>
              <a:t>：</a:t>
            </a:r>
            <a:r>
              <a:rPr lang="zh-TW" altLang="en-US" b="1" dirty="0">
                <a:solidFill>
                  <a:schemeClr val="tx1"/>
                </a:solidFill>
              </a:rPr>
              <a:t>﹏</a:t>
            </a:r>
            <a:r>
              <a:rPr lang="zh-CN" altLang="en-US" dirty="0" smtClean="0">
                <a:solidFill>
                  <a:srgbClr val="FF0000"/>
                </a:solidFill>
              </a:rPr>
              <a:t> </a:t>
            </a:r>
            <a:r>
              <a:rPr lang="zh-CN" altLang="en-US" dirty="0">
                <a:solidFill>
                  <a:srgbClr val="FF0000"/>
                </a:solidFill>
              </a:rPr>
              <a:t>乙式：</a:t>
            </a:r>
            <a:r>
              <a:rPr lang="en-US" altLang="zh-CN" dirty="0">
                <a:solidFill>
                  <a:srgbClr val="FF0000"/>
                </a:solidFill>
              </a:rPr>
              <a:t>《 》〈 〉 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通常用在</a:t>
            </a:r>
            <a:r>
              <a:rPr lang="zh-TW" altLang="en-US" b="1" dirty="0" smtClean="0"/>
              <a:t>书名</a:t>
            </a:r>
            <a:r>
              <a:rPr lang="zh-TW" altLang="en-US" dirty="0" smtClean="0"/>
              <a:t>。 </a:t>
            </a:r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甲式： </a:t>
            </a:r>
          </a:p>
          <a:p>
            <a:pPr marL="0" indent="0">
              <a:buNone/>
            </a:pPr>
            <a:r>
              <a:rPr lang="zh-TW" altLang="en-US" dirty="0" smtClean="0"/>
              <a:t>（一）</a:t>
            </a:r>
            <a:r>
              <a:rPr lang="zh-TW" altLang="en-US" b="1" dirty="0" smtClean="0"/>
              <a:t> </a:t>
            </a:r>
            <a:r>
              <a:rPr lang="zh-TW" altLang="en-US" dirty="0" smtClean="0"/>
              <a:t>礼记 </a:t>
            </a:r>
          </a:p>
          <a:p>
            <a:pPr marL="0" indent="0">
              <a:buNone/>
            </a:pPr>
            <a:r>
              <a:rPr lang="zh-CN" altLang="en-US" dirty="0" smtClean="0"/>
              <a:t>（二）四书集注 </a:t>
            </a:r>
          </a:p>
          <a:p>
            <a:pPr marL="0" indent="0">
              <a:buNone/>
            </a:pPr>
            <a:r>
              <a:rPr lang="zh-CN" altLang="en-US" dirty="0" smtClean="0"/>
              <a:t>（</a:t>
            </a:r>
            <a:r>
              <a:rPr lang="zh-CN" altLang="en-US" dirty="0"/>
              <a:t>三）青少年文库 傲慢与偏见 </a:t>
            </a:r>
          </a:p>
          <a:p>
            <a:pPr marL="0" indent="0">
              <a:buNone/>
            </a:pPr>
            <a:r>
              <a:rPr lang="zh-TW" altLang="en-US" dirty="0"/>
              <a:t>乙式： </a:t>
            </a:r>
          </a:p>
          <a:p>
            <a:pPr marL="0" indent="0">
              <a:buNone/>
            </a:pPr>
            <a:r>
              <a:rPr lang="zh-TW" altLang="en-US" dirty="0"/>
              <a:t>（一）</a:t>
            </a:r>
            <a:r>
              <a:rPr lang="en-US" altLang="zh-TW" dirty="0"/>
              <a:t>《</a:t>
            </a:r>
            <a:r>
              <a:rPr lang="zh-TW" altLang="en-US" dirty="0"/>
              <a:t>礼记</a:t>
            </a:r>
            <a:r>
              <a:rPr lang="en-US" altLang="zh-TW" dirty="0"/>
              <a:t>》 </a:t>
            </a:r>
          </a:p>
          <a:p>
            <a:pPr marL="0" indent="0">
              <a:buNone/>
            </a:pPr>
            <a:r>
              <a:rPr lang="zh-CN" altLang="en-US" dirty="0"/>
              <a:t>（二）</a:t>
            </a:r>
            <a:r>
              <a:rPr lang="en-US" altLang="zh-CN" dirty="0"/>
              <a:t>《</a:t>
            </a:r>
            <a:r>
              <a:rPr lang="zh-CN" altLang="en-US" dirty="0"/>
              <a:t>四书集注</a:t>
            </a:r>
            <a:r>
              <a:rPr lang="en-US" altLang="zh-CN" dirty="0"/>
              <a:t>》 </a:t>
            </a:r>
          </a:p>
          <a:p>
            <a:pPr marL="0" indent="0">
              <a:buNone/>
            </a:pPr>
            <a:r>
              <a:rPr lang="zh-CN" altLang="en-US" dirty="0"/>
              <a:t>（三）</a:t>
            </a:r>
            <a:r>
              <a:rPr lang="en-US" altLang="zh-CN" dirty="0"/>
              <a:t>《</a:t>
            </a:r>
            <a:r>
              <a:rPr lang="zh-CN" altLang="en-US" dirty="0"/>
              <a:t>青少年文库．傲慢与偏见</a:t>
            </a:r>
            <a:r>
              <a:rPr lang="en-US" altLang="zh-CN" dirty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063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</a:rPr>
              <a:t>句号。</a:t>
            </a:r>
            <a:r>
              <a:rPr lang="zh-TW" altLang="en-US" dirty="0"/>
              <a:t>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 </a:t>
            </a:r>
            <a:r>
              <a:rPr lang="zh-CN" altLang="en-US" dirty="0"/>
              <a:t>占一个字的位置，居正中。 </a:t>
            </a:r>
          </a:p>
          <a:p>
            <a:r>
              <a:rPr lang="zh-CN" altLang="en-US" dirty="0" smtClean="0"/>
              <a:t>用</a:t>
            </a:r>
            <a:r>
              <a:rPr lang="zh-CN" altLang="en-US" dirty="0"/>
              <a:t>于</a:t>
            </a:r>
            <a:r>
              <a:rPr lang="zh-CN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一个语义完整的句末</a:t>
            </a:r>
            <a:r>
              <a:rPr lang="zh-CN" altLang="en-US" dirty="0"/>
              <a:t>，不用于疑问句、感叹句。 </a:t>
            </a:r>
            <a:endParaRPr lang="en-US" altLang="zh-CN" dirty="0" smtClean="0"/>
          </a:p>
          <a:p>
            <a:pPr marL="0" indent="0">
              <a:buNone/>
            </a:pPr>
            <a:r>
              <a:rPr lang="zh-TW" altLang="en-US" dirty="0" smtClean="0"/>
              <a:t>例：</a:t>
            </a: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/>
              <a:t>一、用于单句之末： </a:t>
            </a:r>
          </a:p>
          <a:p>
            <a:pPr marL="0" indent="0">
              <a:buNone/>
            </a:pPr>
            <a:r>
              <a:rPr lang="zh-CN" altLang="en-US" dirty="0"/>
              <a:t>（一）</a:t>
            </a:r>
            <a:r>
              <a:rPr lang="zh-CN" altLang="en-US" u="sng" dirty="0"/>
              <a:t>李大同</a:t>
            </a:r>
            <a:r>
              <a:rPr lang="zh-CN" altLang="en-US" dirty="0"/>
              <a:t>是一</a:t>
            </a:r>
            <a:r>
              <a:rPr lang="zh-CN" altLang="en-US" dirty="0" smtClean="0"/>
              <a:t>个好</a:t>
            </a:r>
            <a:r>
              <a:rPr lang="zh-CN" altLang="en-US" dirty="0"/>
              <a:t>学生。 </a:t>
            </a:r>
          </a:p>
          <a:p>
            <a:pPr marL="0" indent="0">
              <a:buNone/>
            </a:pPr>
            <a:r>
              <a:rPr lang="zh-CN" altLang="en-US" dirty="0"/>
              <a:t>（二）去年冬天，我到国外去旅行。 </a:t>
            </a:r>
          </a:p>
          <a:p>
            <a:pPr marL="0" indent="0">
              <a:buNone/>
            </a:pPr>
            <a:r>
              <a:rPr lang="zh-CN" altLang="en-US" dirty="0" smtClean="0"/>
              <a:t>（三</a:t>
            </a:r>
            <a:r>
              <a:rPr lang="zh-CN" altLang="en-US" dirty="0"/>
              <a:t>）请你帮我买一份报纸。 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r>
              <a:rPr lang="zh-TW" altLang="en-US" dirty="0"/>
              <a:t>二、用于复句之末： </a:t>
            </a:r>
          </a:p>
          <a:p>
            <a:pPr marL="0" indent="0">
              <a:buNone/>
            </a:pPr>
            <a:r>
              <a:rPr lang="zh-CN" altLang="en-US" dirty="0"/>
              <a:t>（一）鲸鱼是兽类，不是鱼类；蝙蝠是兽类，不是</a:t>
            </a:r>
            <a:r>
              <a:rPr lang="zh-CN" altLang="en-US" dirty="0" smtClean="0"/>
              <a:t>鸟类。 </a:t>
            </a:r>
          </a:p>
          <a:p>
            <a:pPr marL="0" indent="0">
              <a:buNone/>
            </a:pPr>
            <a:r>
              <a:rPr lang="zh-TW" altLang="en-US" dirty="0" smtClean="0"/>
              <a:t>（</a:t>
            </a:r>
            <a:r>
              <a:rPr lang="zh-TW" altLang="en-US" dirty="0"/>
              <a:t>二</a:t>
            </a:r>
            <a:r>
              <a:rPr lang="zh-TW" altLang="en-US" dirty="0" smtClean="0"/>
              <a:t>）</a:t>
            </a:r>
            <a:r>
              <a:rPr lang="zh-TW" altLang="en-US" dirty="0"/>
              <a:t>种瓜得瓜，种豆得豆</a:t>
            </a:r>
            <a:r>
              <a:rPr lang="zh-TW" altLang="en-US" dirty="0" smtClean="0"/>
              <a:t>。 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712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</a:rPr>
              <a:t>逗</a:t>
            </a:r>
            <a:r>
              <a:rPr lang="en-US" altLang="zh-TW" sz="4000" b="1" dirty="0" err="1" smtClean="0">
                <a:solidFill>
                  <a:srgbClr val="FF0000"/>
                </a:solidFill>
              </a:rPr>
              <a:t>dòu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号</a:t>
            </a:r>
            <a:r>
              <a:rPr lang="zh-TW" altLang="en-US" sz="4000" b="1" dirty="0">
                <a:solidFill>
                  <a:srgbClr val="FF0000"/>
                </a:solidFill>
              </a:rPr>
              <a:t>，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占</a:t>
            </a:r>
            <a:r>
              <a:rPr lang="zh-CN" altLang="en-US" dirty="0"/>
              <a:t>一个字的位置，居正中。 </a:t>
            </a:r>
          </a:p>
          <a:p>
            <a:r>
              <a:rPr lang="zh-CN" altLang="en-US" dirty="0" smtClean="0"/>
              <a:t>用</a:t>
            </a:r>
            <a:r>
              <a:rPr lang="zh-CN" altLang="en-US" dirty="0"/>
              <a:t>于</a:t>
            </a:r>
            <a:r>
              <a:rPr lang="zh-CN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隔开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复句内各分句，或标示句子内语气的</a:t>
            </a:r>
            <a:r>
              <a:rPr lang="zh-CN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停顿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C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CN" altLang="en-US" dirty="0" smtClean="0"/>
              <a:t>例</a:t>
            </a:r>
            <a:r>
              <a:rPr lang="zh-CN" altLang="en-US" dirty="0"/>
              <a:t>一、用于隔开复句内各分句： </a:t>
            </a:r>
          </a:p>
          <a:p>
            <a:pPr marL="0" indent="0">
              <a:buNone/>
            </a:pPr>
            <a:r>
              <a:rPr lang="zh-CN" altLang="en-US" dirty="0"/>
              <a:t>（一）台湾有美味的水果，</a:t>
            </a:r>
            <a:r>
              <a:rPr lang="zh-CN" altLang="en-US" dirty="0">
                <a:solidFill>
                  <a:srgbClr val="FF0000"/>
                </a:solidFill>
              </a:rPr>
              <a:t>还有</a:t>
            </a:r>
            <a:r>
              <a:rPr lang="zh-CN" altLang="en-US" dirty="0"/>
              <a:t>秀丽的风景和多元的文化。 </a:t>
            </a:r>
          </a:p>
          <a:p>
            <a:pPr marL="0" indent="0">
              <a:buNone/>
            </a:pPr>
            <a:r>
              <a:rPr lang="zh-CN" altLang="en-US" dirty="0"/>
              <a:t>（二）他洗了脸，穿好了衣服，吃了早饭，就上学去。 </a:t>
            </a:r>
          </a:p>
          <a:p>
            <a:pPr marL="0" indent="0">
              <a:buNone/>
            </a:pPr>
            <a:r>
              <a:rPr lang="zh-CN" altLang="en-US" dirty="0"/>
              <a:t>（三）</a:t>
            </a:r>
            <a:r>
              <a:rPr lang="zh-CN" altLang="en-US" dirty="0">
                <a:solidFill>
                  <a:srgbClr val="FF0000"/>
                </a:solidFill>
              </a:rPr>
              <a:t>因为</a:t>
            </a:r>
            <a:r>
              <a:rPr lang="zh-CN" altLang="en-US" dirty="0"/>
              <a:t>孔子有教无类，</a:t>
            </a:r>
            <a:r>
              <a:rPr lang="zh-CN" altLang="en-US" dirty="0" smtClean="0">
                <a:solidFill>
                  <a:srgbClr val="FF0000"/>
                </a:solidFill>
              </a:rPr>
              <a:t>所以</a:t>
            </a:r>
            <a:r>
              <a:rPr lang="zh-CN" altLang="en-US" dirty="0" smtClean="0"/>
              <a:t>有三千多</a:t>
            </a:r>
            <a:r>
              <a:rPr lang="zh-TW" altLang="en-US" dirty="0"/>
              <a:t>个学</a:t>
            </a:r>
            <a:r>
              <a:rPr lang="zh-TW" altLang="en-US" dirty="0" smtClean="0"/>
              <a:t>生</a:t>
            </a:r>
            <a:r>
              <a:rPr lang="zh-CN" altLang="en-US" dirty="0" smtClean="0"/>
              <a:t>。 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（四）</a:t>
            </a:r>
            <a:r>
              <a:rPr lang="zh-CN" altLang="en-US" dirty="0">
                <a:solidFill>
                  <a:srgbClr val="FF0000"/>
                </a:solidFill>
              </a:rPr>
              <a:t>如果</a:t>
            </a:r>
            <a:r>
              <a:rPr lang="zh-CN" altLang="en-US" dirty="0"/>
              <a:t>台风不来，我们就出国旅行。 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49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lvl="0" indent="0">
              <a:buNone/>
            </a:pPr>
            <a:r>
              <a:rPr lang="zh-CN" altLang="en-US" sz="2800" b="1" dirty="0">
                <a:solidFill>
                  <a:prstClr val="black"/>
                </a:solidFill>
              </a:rPr>
              <a:t>二、用于标示句子内语气的停顿</a:t>
            </a:r>
            <a:r>
              <a:rPr lang="zh-CN" altLang="en-US" sz="2800" dirty="0">
                <a:solidFill>
                  <a:prstClr val="black"/>
                </a:solidFill>
              </a:rPr>
              <a:t>：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（一）现在的计算机，真是无所不能。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（二）他深深体悟，一个人必须努力才会成功。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（三）在异国留学的日子，每天充满了惊喜。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（四）总而言之，天下没有白吃的午餐。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（五）我最欣赏他个性直率，谈吐风趣。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（六）老李这个人哪，老是我行我素。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（七）他热心公益，所以，大家都很喜欢他。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（八）保持身体健康，</a:t>
            </a:r>
            <a:r>
              <a:rPr lang="zh-CN" altLang="en-US" sz="2800" dirty="0">
                <a:solidFill>
                  <a:srgbClr val="FF0000"/>
                </a:solidFill>
              </a:rPr>
              <a:t>首先</a:t>
            </a:r>
            <a:r>
              <a:rPr lang="zh-CN" altLang="en-US" sz="2800" dirty="0">
                <a:solidFill>
                  <a:prstClr val="black"/>
                </a:solidFill>
              </a:rPr>
              <a:t>，要作息正常；</a:t>
            </a:r>
            <a:r>
              <a:rPr lang="zh-CN" altLang="en-US" sz="2800" dirty="0">
                <a:solidFill>
                  <a:srgbClr val="FF0000"/>
                </a:solidFill>
              </a:rPr>
              <a:t>其次</a:t>
            </a:r>
            <a:r>
              <a:rPr lang="zh-CN" altLang="en-US" sz="2800" dirty="0">
                <a:solidFill>
                  <a:prstClr val="black"/>
                </a:solidFill>
              </a:rPr>
              <a:t>，要饮食均衡；</a:t>
            </a:r>
            <a:r>
              <a:rPr lang="zh-CN" altLang="en-US" sz="2800" dirty="0">
                <a:solidFill>
                  <a:srgbClr val="FF0000"/>
                </a:solidFill>
              </a:rPr>
              <a:t>最后</a:t>
            </a:r>
            <a:r>
              <a:rPr lang="zh-CN" altLang="en-US" sz="2800" dirty="0">
                <a:solidFill>
                  <a:prstClr val="black"/>
                </a:solidFill>
              </a:rPr>
              <a:t>，要常常运动。 </a:t>
            </a:r>
          </a:p>
          <a:p>
            <a:pPr marL="0" lvl="0" indent="0">
              <a:buNone/>
            </a:pPr>
            <a:r>
              <a:rPr lang="zh-CN" altLang="en-US" sz="2800" dirty="0">
                <a:solidFill>
                  <a:prstClr val="black"/>
                </a:solidFill>
              </a:rPr>
              <a:t>（九）张同学，请帮我一点忙。 </a:t>
            </a:r>
            <a:endParaRPr lang="zh-TW" altLang="en-US" sz="2800" dirty="0">
              <a:solidFill>
                <a:prstClr val="black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22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/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SimSun"/>
                <a:ea typeface="SimSun"/>
              </a:rPr>
              <a:t>顿</a:t>
            </a:r>
            <a:r>
              <a:rPr lang="en-US" altLang="zh-TW" sz="3600" b="1" dirty="0" err="1" smtClean="0">
                <a:solidFill>
                  <a:srgbClr val="FF0000"/>
                </a:solidFill>
                <a:latin typeface="SimSun"/>
                <a:ea typeface="SimSun"/>
              </a:rPr>
              <a:t>dùn</a:t>
            </a:r>
            <a:r>
              <a:rPr lang="en-US" altLang="zh-TW" sz="3600" b="1" dirty="0" smtClean="0">
                <a:solidFill>
                  <a:srgbClr val="FF0000"/>
                </a:solidFill>
                <a:latin typeface="SimSun"/>
                <a:ea typeface="SimSun"/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  <a:latin typeface="SimSun"/>
                <a:ea typeface="SimSun"/>
              </a:rPr>
              <a:t>号</a:t>
            </a:r>
            <a:r>
              <a:rPr lang="zh-TW" altLang="en-US" sz="3600" b="1" dirty="0">
                <a:solidFill>
                  <a:srgbClr val="FF0000"/>
                </a:solidFill>
                <a:latin typeface="SimSun"/>
                <a:ea typeface="SimSun"/>
              </a:rPr>
              <a:t>、</a:t>
            </a:r>
            <a:r>
              <a:rPr lang="zh-TW" altLang="en-US" sz="3600" dirty="0">
                <a:solidFill>
                  <a:srgbClr val="000000"/>
                </a:solidFill>
                <a:latin typeface="SimSun"/>
                <a:ea typeface="SimSun"/>
              </a:rPr>
              <a:t>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824536"/>
          </a:xfrm>
        </p:spPr>
        <p:txBody>
          <a:bodyPr>
            <a:normAutofit fontScale="55000" lnSpcReduction="20000"/>
          </a:bodyPr>
          <a:lstStyle/>
          <a:p>
            <a:r>
              <a:rPr lang="zh-CN" altLang="en-US" sz="5000" dirty="0">
                <a:solidFill>
                  <a:srgbClr val="000000"/>
                </a:solidFill>
                <a:latin typeface="SimSun"/>
                <a:ea typeface="SimSun"/>
              </a:rPr>
              <a:t>占一个字的位置，居正中。 </a:t>
            </a:r>
          </a:p>
          <a:p>
            <a:r>
              <a:rPr lang="zh-CN" altLang="en-US" sz="5000" dirty="0" smtClean="0">
                <a:solidFill>
                  <a:srgbClr val="000000"/>
                </a:solidFill>
                <a:latin typeface="SimSun"/>
                <a:ea typeface="SimSun"/>
              </a:rPr>
              <a:t>用</a:t>
            </a:r>
            <a:r>
              <a:rPr lang="zh-CN" altLang="en-US" sz="5000" dirty="0">
                <a:solidFill>
                  <a:srgbClr val="000000"/>
                </a:solidFill>
                <a:latin typeface="SimSun"/>
                <a:ea typeface="SimSun"/>
              </a:rPr>
              <a:t>于</a:t>
            </a:r>
            <a:r>
              <a:rPr lang="zh-CN" altLang="en-US" sz="5000" dirty="0">
                <a:solidFill>
                  <a:srgbClr val="FF0000"/>
                </a:solidFill>
                <a:latin typeface="SimSun"/>
                <a:ea typeface="SimSun"/>
              </a:rPr>
              <a:t>并</a:t>
            </a:r>
            <a:r>
              <a:rPr lang="zh-CN" altLang="en-US" sz="5000" dirty="0" smtClean="0">
                <a:solidFill>
                  <a:srgbClr val="FF0000"/>
                </a:solidFill>
                <a:latin typeface="SimSun"/>
                <a:ea typeface="SimSun"/>
              </a:rPr>
              <a:t>列</a:t>
            </a:r>
            <a:r>
              <a:rPr lang="zh-CN" altLang="en-US" sz="5000" dirty="0">
                <a:solidFill>
                  <a:srgbClr val="FF0000"/>
                </a:solidFill>
                <a:latin typeface="SimSun"/>
                <a:ea typeface="SimSun"/>
              </a:rPr>
              <a:t>连用</a:t>
            </a:r>
            <a:r>
              <a:rPr lang="zh-TW" altLang="en-US" sz="5000" dirty="0" smtClean="0">
                <a:solidFill>
                  <a:srgbClr val="FF0000"/>
                </a:solidFill>
                <a:latin typeface="SimSun"/>
                <a:ea typeface="SimSun"/>
              </a:rPr>
              <a:t>（</a:t>
            </a:r>
            <a:r>
              <a:rPr lang="en-US" altLang="zh-TW" sz="5000" dirty="0" smtClean="0">
                <a:solidFill>
                  <a:srgbClr val="FF0000"/>
                </a:solidFill>
                <a:latin typeface="SimSun"/>
                <a:ea typeface="SimSun"/>
              </a:rPr>
              <a:t>coordinative/ related</a:t>
            </a:r>
            <a:r>
              <a:rPr lang="zh-TW" altLang="en-US" sz="5000" dirty="0" smtClean="0">
                <a:solidFill>
                  <a:srgbClr val="FF0000"/>
                </a:solidFill>
                <a:latin typeface="SimSun"/>
                <a:ea typeface="SimSun"/>
              </a:rPr>
              <a:t>）</a:t>
            </a:r>
            <a:r>
              <a:rPr lang="zh-CN" altLang="en-US" sz="5000" dirty="0" smtClean="0">
                <a:solidFill>
                  <a:srgbClr val="000000"/>
                </a:solidFill>
                <a:latin typeface="SimSun"/>
                <a:ea typeface="SimSun"/>
              </a:rPr>
              <a:t>的</a:t>
            </a:r>
            <a:r>
              <a:rPr lang="zh-CN" altLang="en-US" sz="5000" dirty="0">
                <a:solidFill>
                  <a:srgbClr val="000000"/>
                </a:solidFill>
                <a:latin typeface="SimSun"/>
                <a:ea typeface="SimSun"/>
              </a:rPr>
              <a:t>词、语之间，或标示条列</a:t>
            </a:r>
            <a:r>
              <a:rPr lang="zh-CN" altLang="en-US" sz="5000" dirty="0">
                <a:solidFill>
                  <a:srgbClr val="FF0000"/>
                </a:solidFill>
                <a:latin typeface="SimSun"/>
                <a:ea typeface="SimSun"/>
              </a:rPr>
              <a:t>次序</a:t>
            </a:r>
            <a:r>
              <a:rPr lang="zh-CN" altLang="en-US" sz="5000" dirty="0">
                <a:solidFill>
                  <a:srgbClr val="000000"/>
                </a:solidFill>
                <a:latin typeface="SimSun"/>
                <a:ea typeface="SimSun"/>
              </a:rPr>
              <a:t>的文字之后</a:t>
            </a:r>
            <a:r>
              <a:rPr lang="zh-CN" altLang="en-US" sz="5000" dirty="0" smtClean="0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lang="en-US" altLang="zh-CN" sz="5000" dirty="0" smtClean="0">
              <a:solidFill>
                <a:srgbClr val="000000"/>
              </a:solidFill>
              <a:latin typeface="SimSun"/>
              <a:ea typeface="SimSun"/>
            </a:endParaRPr>
          </a:p>
          <a:p>
            <a:pPr marL="0" indent="0">
              <a:buNone/>
            </a:pPr>
            <a:r>
              <a:rPr lang="zh-CN" altLang="en-US" sz="5000" dirty="0" smtClean="0">
                <a:solidFill>
                  <a:srgbClr val="000000"/>
                </a:solidFill>
                <a:latin typeface="SimSun"/>
                <a:ea typeface="SimSun"/>
              </a:rPr>
              <a:t> </a:t>
            </a:r>
            <a:endParaRPr lang="en-US" altLang="zh-CN" sz="5000" dirty="0" smtClean="0">
              <a:solidFill>
                <a:srgbClr val="000000"/>
              </a:solidFill>
              <a:latin typeface="SimSun"/>
              <a:ea typeface="SimSun"/>
            </a:endParaRPr>
          </a:p>
          <a:p>
            <a:pPr marL="0" indent="0">
              <a:buNone/>
            </a:pPr>
            <a:r>
              <a:rPr lang="zh-CN" altLang="en-US" sz="5000" dirty="0"/>
              <a:t>一、用于</a:t>
            </a:r>
            <a:r>
              <a:rPr lang="zh-CN" altLang="en-US" sz="5000" dirty="0">
                <a:solidFill>
                  <a:srgbClr val="FF0000"/>
                </a:solidFill>
              </a:rPr>
              <a:t>并列连用</a:t>
            </a:r>
            <a:r>
              <a:rPr lang="zh-CN" altLang="en-US" sz="5000" dirty="0"/>
              <a:t>的词、语之间：</a:t>
            </a:r>
          </a:p>
          <a:p>
            <a:pPr marL="0" indent="0">
              <a:buNone/>
            </a:pPr>
            <a:r>
              <a:rPr lang="zh-CN" altLang="en-US" sz="5000" dirty="0"/>
              <a:t>（一）喜、怒、哀、乐、爱、恶、欲，叫做七情。</a:t>
            </a:r>
          </a:p>
          <a:p>
            <a:pPr marL="0" indent="0">
              <a:buNone/>
            </a:pPr>
            <a:r>
              <a:rPr lang="zh-CN" altLang="en-US" sz="5000" dirty="0"/>
              <a:t>（二</a:t>
            </a:r>
            <a:r>
              <a:rPr lang="zh-CN" altLang="en-US" sz="5000" dirty="0" smtClean="0"/>
              <a:t>）</a:t>
            </a:r>
            <a:r>
              <a:rPr lang="zh-TW" altLang="en-US" sz="5000" dirty="0"/>
              <a:t>珊</a:t>
            </a:r>
            <a:r>
              <a:rPr lang="zh-TW" altLang="en-US" sz="5000" dirty="0" smtClean="0"/>
              <a:t>娜</a:t>
            </a:r>
            <a:r>
              <a:rPr lang="zh-CN" altLang="en-US" sz="5000" dirty="0" smtClean="0"/>
              <a:t>、</a:t>
            </a:r>
            <a:r>
              <a:rPr lang="zh-TW" altLang="en-US" sz="5000" dirty="0" smtClean="0"/>
              <a:t>马图</a:t>
            </a:r>
            <a:r>
              <a:rPr lang="zh-CN" altLang="en-US" sz="5000" dirty="0" smtClean="0"/>
              <a:t>、</a:t>
            </a:r>
            <a:r>
              <a:rPr lang="zh-TW" altLang="en-US" sz="5000" dirty="0" smtClean="0"/>
              <a:t>安德烈</a:t>
            </a:r>
            <a:r>
              <a:rPr lang="zh-CN" altLang="en-US" sz="5000" dirty="0" smtClean="0"/>
              <a:t>、</a:t>
            </a:r>
            <a:r>
              <a:rPr lang="zh-TW" altLang="en-US" sz="5000" dirty="0" smtClean="0"/>
              <a:t>安杰</a:t>
            </a:r>
            <a:r>
              <a:rPr lang="zh-CN" altLang="en-US" sz="5000" dirty="0" smtClean="0"/>
              <a:t>坐</a:t>
            </a:r>
            <a:r>
              <a:rPr lang="zh-TW" altLang="en-US" sz="5000" dirty="0" smtClean="0"/>
              <a:t>在我旁边</a:t>
            </a:r>
            <a:r>
              <a:rPr lang="zh-CN" altLang="en-US" sz="5000" dirty="0" smtClean="0"/>
              <a:t>。</a:t>
            </a:r>
            <a:endParaRPr lang="zh-CN" altLang="en-US" sz="5000" dirty="0"/>
          </a:p>
          <a:p>
            <a:pPr marL="0" indent="0">
              <a:buNone/>
            </a:pPr>
            <a:r>
              <a:rPr lang="zh-CN" altLang="en-US" sz="5000" dirty="0"/>
              <a:t>（三）我们的宪法精神是要建立一个民有、民治、</a:t>
            </a:r>
            <a:r>
              <a:rPr lang="zh-CN" altLang="en-US" sz="5000" dirty="0" smtClean="0"/>
              <a:t>民 享</a:t>
            </a:r>
            <a:r>
              <a:rPr lang="zh-CN" altLang="en-US" sz="5000" dirty="0"/>
              <a:t>的国家。</a:t>
            </a:r>
          </a:p>
          <a:p>
            <a:pPr marL="0" indent="0">
              <a:buNone/>
            </a:pPr>
            <a:r>
              <a:rPr lang="zh-CN" altLang="en-US" sz="5000" dirty="0"/>
              <a:t>（四）形容女子的美丽，可以用「闭月羞花」、「明眸皓齿」和「国色天香」等成语</a:t>
            </a:r>
            <a:r>
              <a:rPr lang="zh-CN" altLang="en-US" sz="5000" dirty="0" smtClean="0"/>
              <a:t>。</a:t>
            </a:r>
            <a:endParaRPr lang="en-US" altLang="zh-CN" sz="5000" dirty="0" smtClean="0"/>
          </a:p>
        </p:txBody>
      </p:sp>
    </p:spTree>
    <p:extLst>
      <p:ext uri="{BB962C8B-B14F-4D97-AF65-F5344CB8AC3E}">
        <p14:creationId xmlns:p14="http://schemas.microsoft.com/office/powerpoint/2010/main" val="42361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zh-CN" altLang="en-US" sz="3200" b="1" dirty="0"/>
              <a:t>二、用于标示</a:t>
            </a:r>
            <a:r>
              <a:rPr lang="zh-CN" altLang="en-US" sz="3200" b="1" dirty="0">
                <a:solidFill>
                  <a:srgbClr val="FF0000"/>
                </a:solidFill>
              </a:rPr>
              <a:t>条列次序</a:t>
            </a:r>
            <a:r>
              <a:rPr lang="zh-CN" altLang="en-US" sz="3200" b="1" dirty="0"/>
              <a:t>的文字之后：</a:t>
            </a:r>
            <a:br>
              <a:rPr lang="zh-CN" altLang="en-US" sz="3200" b="1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4686272"/>
          </a:xfrm>
        </p:spPr>
        <p:txBody>
          <a:bodyPr>
            <a:normAutofit fontScale="92500" lnSpcReduction="20000"/>
          </a:bodyPr>
          <a:lstStyle/>
          <a:p>
            <a:endParaRPr lang="zh-CN" altLang="en-US" dirty="0"/>
          </a:p>
          <a:p>
            <a:r>
              <a:rPr lang="zh-CN" altLang="en-US" dirty="0" smtClean="0"/>
              <a:t>（</a:t>
            </a:r>
            <a:r>
              <a:rPr lang="zh-CN" altLang="en-US" dirty="0"/>
              <a:t>一）一、请准时缴交作业。</a:t>
            </a:r>
          </a:p>
          <a:p>
            <a:pPr marL="0" indent="0">
              <a:buNone/>
            </a:pPr>
            <a:r>
              <a:rPr lang="zh-CN" altLang="en-US" dirty="0"/>
              <a:t>            </a:t>
            </a:r>
            <a:r>
              <a:rPr lang="zh-CN" altLang="en-US" dirty="0" smtClean="0"/>
              <a:t>    二</a:t>
            </a:r>
            <a:r>
              <a:rPr lang="zh-CN" altLang="en-US" dirty="0"/>
              <a:t>、请勿迟到。</a:t>
            </a:r>
          </a:p>
          <a:p>
            <a:pPr marL="0" indent="0">
              <a:buNone/>
            </a:pPr>
            <a:r>
              <a:rPr lang="zh-CN" altLang="en-US" dirty="0" smtClean="0"/>
              <a:t>                三</a:t>
            </a:r>
            <a:r>
              <a:rPr lang="zh-CN" altLang="en-US" dirty="0"/>
              <a:t>、请保持安静。</a:t>
            </a:r>
          </a:p>
          <a:p>
            <a:endParaRPr lang="zh-CN" altLang="en-US" dirty="0"/>
          </a:p>
          <a:p>
            <a:r>
              <a:rPr lang="zh-CN" altLang="en-US" dirty="0"/>
              <a:t>（二）甲、</a:t>
            </a:r>
            <a:r>
              <a:rPr lang="en-US" altLang="zh-CN" dirty="0"/>
              <a:t>……</a:t>
            </a:r>
          </a:p>
          <a:p>
            <a:pPr marL="0" indent="0">
              <a:buNone/>
            </a:pPr>
            <a:r>
              <a:rPr lang="en-US" altLang="zh-CN" dirty="0" smtClean="0"/>
              <a:t>                </a:t>
            </a:r>
            <a:r>
              <a:rPr lang="zh-CN" altLang="en-US" dirty="0" smtClean="0"/>
              <a:t>乙</a:t>
            </a:r>
            <a:r>
              <a:rPr lang="zh-CN" altLang="en-US" dirty="0"/>
              <a:t>、</a:t>
            </a:r>
            <a:r>
              <a:rPr lang="en-US" altLang="zh-CN" dirty="0"/>
              <a:t>……</a:t>
            </a:r>
          </a:p>
          <a:p>
            <a:pPr marL="0" indent="0">
              <a:buNone/>
            </a:pPr>
            <a:r>
              <a:rPr lang="en-US" altLang="zh-CN" dirty="0" smtClean="0"/>
              <a:t>                </a:t>
            </a:r>
            <a:r>
              <a:rPr lang="zh-CN" altLang="en-US" dirty="0" smtClean="0"/>
              <a:t>丙</a:t>
            </a:r>
            <a:r>
              <a:rPr lang="zh-CN" altLang="en-US" dirty="0"/>
              <a:t>、</a:t>
            </a:r>
            <a:r>
              <a:rPr lang="en-US" altLang="zh-CN" dirty="0"/>
              <a:t>……</a:t>
            </a:r>
          </a:p>
          <a:p>
            <a:endParaRPr lang="en-US" altLang="zh-CN" dirty="0"/>
          </a:p>
          <a:p>
            <a:r>
              <a:rPr lang="zh-CN" altLang="en-US" dirty="0"/>
              <a:t>（三）１、</a:t>
            </a:r>
            <a:r>
              <a:rPr lang="en-US" altLang="zh-CN" dirty="0"/>
              <a:t>……   1. </a:t>
            </a:r>
          </a:p>
          <a:p>
            <a:pPr marL="0" indent="0">
              <a:buNone/>
            </a:pPr>
            <a:r>
              <a:rPr lang="en-US" altLang="zh-CN" dirty="0" smtClean="0"/>
              <a:t>                </a:t>
            </a:r>
            <a:r>
              <a:rPr lang="zh-CN" altLang="en-US" dirty="0" smtClean="0"/>
              <a:t>２</a:t>
            </a:r>
            <a:r>
              <a:rPr lang="zh-CN" altLang="en-US" dirty="0"/>
              <a:t>、</a:t>
            </a:r>
            <a:r>
              <a:rPr lang="en-US" altLang="zh-CN" dirty="0"/>
              <a:t>……   2.</a:t>
            </a:r>
          </a:p>
          <a:p>
            <a:pPr marL="0" indent="0">
              <a:buNone/>
            </a:pPr>
            <a:r>
              <a:rPr lang="en-US" altLang="zh-CN" dirty="0" smtClean="0"/>
              <a:t>                </a:t>
            </a:r>
            <a:r>
              <a:rPr lang="zh-CN" altLang="en-US" dirty="0" smtClean="0"/>
              <a:t>３</a:t>
            </a:r>
            <a:r>
              <a:rPr lang="zh-CN" altLang="en-US" dirty="0"/>
              <a:t>、</a:t>
            </a:r>
            <a:r>
              <a:rPr lang="en-US" altLang="zh-CN" dirty="0"/>
              <a:t>……   3.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013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b="1" dirty="0">
                <a:solidFill>
                  <a:srgbClr val="FF0000"/>
                </a:solidFill>
                <a:latin typeface="SimSun"/>
                <a:ea typeface="SimSun"/>
              </a:rPr>
              <a:t>分号 ； 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/>
              <a:t>占一个字的位置，居正中。 </a:t>
            </a:r>
            <a:endParaRPr lang="en-US" altLang="zh-CN" dirty="0" smtClean="0"/>
          </a:p>
          <a:p>
            <a:r>
              <a:rPr lang="zh-CN" altLang="en-US" dirty="0"/>
              <a:t>用于分</a:t>
            </a:r>
            <a:r>
              <a:rPr lang="zh-CN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开复句中平列的句子</a:t>
            </a:r>
            <a:r>
              <a:rPr lang="zh-CN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CN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一、鲸鱼是兽类，不是鱼类</a:t>
            </a:r>
            <a:r>
              <a:rPr lang="zh-CN" altLang="en-US" dirty="0">
                <a:solidFill>
                  <a:srgbClr val="FF0000"/>
                </a:solidFill>
              </a:rPr>
              <a:t>；</a:t>
            </a:r>
            <a:r>
              <a:rPr lang="zh-CN" altLang="en-US" dirty="0"/>
              <a:t>蝙蝠是兽类，不是鸟类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</a:t>
            </a:r>
            <a:endParaRPr lang="zh-CN" altLang="en-US" dirty="0"/>
          </a:p>
          <a:p>
            <a:pPr marL="0" indent="0">
              <a:buNone/>
            </a:pPr>
            <a:r>
              <a:rPr lang="zh-CN" altLang="en-US" dirty="0"/>
              <a:t>二、勤劳能帮助农人，使他收获丰富</a:t>
            </a:r>
            <a:r>
              <a:rPr lang="zh-CN" altLang="en-US" dirty="0">
                <a:solidFill>
                  <a:srgbClr val="FF0000"/>
                </a:solidFill>
              </a:rPr>
              <a:t>；</a:t>
            </a:r>
            <a:r>
              <a:rPr lang="zh-CN" altLang="en-US" dirty="0"/>
              <a:t>帮助工人，使他产品精美；</a:t>
            </a:r>
            <a:r>
              <a:rPr lang="zh-CN" altLang="en-US" dirty="0" smtClean="0"/>
              <a:t>帮助</a:t>
            </a:r>
            <a:r>
              <a:rPr lang="zh-CN" altLang="en-US" dirty="0"/>
              <a:t>商人，使他货物畅销</a:t>
            </a:r>
            <a:r>
              <a:rPr lang="zh-CN" altLang="en-US" dirty="0">
                <a:solidFill>
                  <a:srgbClr val="FF0000"/>
                </a:solidFill>
              </a:rPr>
              <a:t>；</a:t>
            </a:r>
            <a:r>
              <a:rPr lang="zh-CN" altLang="en-US" dirty="0"/>
              <a:t>帮助学生，使他成绩优良。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801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冒号 </a:t>
            </a:r>
            <a:r>
              <a:rPr lang="zh-TW" altLang="en-US" b="1" dirty="0">
                <a:solidFill>
                  <a:srgbClr val="FF0000"/>
                </a:solidFill>
              </a:rPr>
              <a:t>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zh-TW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总起</a:t>
            </a:r>
            <a:r>
              <a:rPr lang="zh-TW" alt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下文</a:t>
            </a:r>
            <a:r>
              <a:rPr lang="zh-CN" altLang="en-US" dirty="0"/>
              <a:t>，或</a:t>
            </a:r>
            <a:r>
              <a:rPr lang="zh-CN" alt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举例说明</a:t>
            </a:r>
            <a:r>
              <a:rPr lang="zh-CN" altLang="en-US" dirty="0"/>
              <a:t>上文。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一、用于总起下文： </a:t>
            </a:r>
          </a:p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（一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）举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列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、事、物： </a:t>
            </a:r>
          </a:p>
          <a:p>
            <a:pPr marL="0" indent="0">
              <a:buNone/>
            </a:pPr>
            <a:r>
              <a:rPr lang="zh-CN" altLang="en-US" dirty="0"/>
              <a:t>１、出席会议人员有</a:t>
            </a:r>
            <a:r>
              <a:rPr lang="zh-CN" altLang="en-US" dirty="0">
                <a:solidFill>
                  <a:srgbClr val="FF0000"/>
                </a:solidFill>
              </a:rPr>
              <a:t>：</a:t>
            </a:r>
            <a:r>
              <a:rPr lang="zh-CN" altLang="en-US" dirty="0"/>
              <a:t>专家、学者、各级代表、机关首长等。 </a:t>
            </a:r>
          </a:p>
          <a:p>
            <a:pPr marL="0" indent="0">
              <a:buNone/>
            </a:pPr>
            <a:r>
              <a:rPr lang="zh-CN" altLang="en-US" dirty="0"/>
              <a:t>２、我们读书的时候，应该注意四件事</a:t>
            </a:r>
            <a:r>
              <a:rPr lang="zh-CN" altLang="en-US" dirty="0">
                <a:solidFill>
                  <a:srgbClr val="FF0000"/>
                </a:solidFill>
              </a:rPr>
              <a:t>：</a:t>
            </a:r>
            <a:r>
              <a:rPr lang="zh-CN" altLang="en-US" dirty="0"/>
              <a:t>眼到、口到、手到、心到。 </a:t>
            </a:r>
          </a:p>
          <a:p>
            <a:pPr marL="0" indent="0">
              <a:buNone/>
            </a:pPr>
            <a:r>
              <a:rPr lang="zh-CN" altLang="en-US" dirty="0"/>
              <a:t>３、哺乳动物有</a:t>
            </a:r>
            <a:r>
              <a:rPr lang="zh-CN" altLang="en-US" dirty="0">
                <a:solidFill>
                  <a:srgbClr val="FF0000"/>
                </a:solidFill>
              </a:rPr>
              <a:t>：</a:t>
            </a:r>
            <a:r>
              <a:rPr lang="zh-CN" altLang="en-US" dirty="0"/>
              <a:t>虎、豹、熊、狮、鲸鱼等。 </a:t>
            </a:r>
          </a:p>
          <a:p>
            <a:pPr marL="0" indent="0">
              <a:buNone/>
            </a:pP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（二）引语： </a:t>
            </a:r>
          </a:p>
          <a:p>
            <a:pPr marL="0" indent="0">
              <a:buNone/>
            </a:pPr>
            <a:r>
              <a:rPr lang="zh-CN" altLang="en-US" dirty="0"/>
              <a:t>１、孙中山先生说：「青年要立志做大事，不要做大官。」 </a:t>
            </a:r>
          </a:p>
          <a:p>
            <a:pPr marL="0" indent="0">
              <a:buNone/>
            </a:pPr>
            <a:r>
              <a:rPr lang="zh-CN" altLang="en-US" dirty="0"/>
              <a:t>２、俗语说：「一年之计在于春，一日之计在于晨。」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30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196</TotalTime>
  <Words>2409</Words>
  <Application>Microsoft Office PowerPoint</Application>
  <PresentationFormat>如螢幕大小 (4:3)</PresentationFormat>
  <Paragraphs>196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市鎮</vt:lpstr>
      <vt:lpstr>标点符号</vt:lpstr>
      <vt:lpstr>為什麼？</vt:lpstr>
      <vt:lpstr>句号。 </vt:lpstr>
      <vt:lpstr>逗dòu 号， </vt:lpstr>
      <vt:lpstr>PowerPoint 簡報</vt:lpstr>
      <vt:lpstr>顿dùn 号、 </vt:lpstr>
      <vt:lpstr>二、用于标示条列次序的文字之后： </vt:lpstr>
      <vt:lpstr>分号 ； </vt:lpstr>
      <vt:lpstr>冒号 ：</vt:lpstr>
      <vt:lpstr>PowerPoint 簡報</vt:lpstr>
      <vt:lpstr>引号 「」『』</vt:lpstr>
      <vt:lpstr>试试看</vt:lpstr>
      <vt:lpstr>答案</vt:lpstr>
      <vt:lpstr>下雨天留客天留我不留 </vt:lpstr>
      <vt:lpstr>夹注号  甲式：（ ）乙式：── ── </vt:lpstr>
      <vt:lpstr>乙式：在行文中为补充说明而文气可以联贯的，多半用── … ──。  </vt:lpstr>
      <vt:lpstr>问号 ？ </vt:lpstr>
      <vt:lpstr>惊叹号  ！ </vt:lpstr>
      <vt:lpstr>PowerPoint 簡報</vt:lpstr>
      <vt:lpstr>破折号── </vt:lpstr>
      <vt:lpstr>PowerPoint 簡報</vt:lpstr>
      <vt:lpstr>书名号  甲式：﹏ 乙式：《 》〈 〉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标点符号</dc:title>
  <dc:creator>Lily C</dc:creator>
  <cp:lastModifiedBy>Lily C</cp:lastModifiedBy>
  <cp:revision>18</cp:revision>
  <dcterms:created xsi:type="dcterms:W3CDTF">2012-10-15T12:37:48Z</dcterms:created>
  <dcterms:modified xsi:type="dcterms:W3CDTF">2012-10-22T15:03:19Z</dcterms:modified>
</cp:coreProperties>
</file>