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7" r:id="rId2"/>
    <p:sldId id="258" r:id="rId3"/>
    <p:sldId id="259" r:id="rId4"/>
    <p:sldId id="260" r:id="rId5"/>
    <p:sldId id="261" r:id="rId6"/>
    <p:sldId id="265" r:id="rId7"/>
    <p:sldId id="263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CD9810-F64B-4C49-8897-E9B9BBB47B0D}" type="datetimeFigureOut">
              <a:rPr lang="cs-CZ" smtClean="0"/>
              <a:t>28.11.2012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5311A5-B23B-4E55-B7A1-8ABE9DD22A6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88774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A46497-FB92-4A9B-ACD7-1FEA6819CE98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386855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901EB-87DB-4897-8D76-951B8C03D59A}" type="datetimeFigureOut">
              <a:rPr lang="cs-CZ" smtClean="0"/>
              <a:t>28.11.2012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13FBA-BE7C-4D68-99F2-4907F37C309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91941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901EB-87DB-4897-8D76-951B8C03D59A}" type="datetimeFigureOut">
              <a:rPr lang="cs-CZ" smtClean="0"/>
              <a:t>28.11.2012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13FBA-BE7C-4D68-99F2-4907F37C309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458456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901EB-87DB-4897-8D76-951B8C03D59A}" type="datetimeFigureOut">
              <a:rPr lang="cs-CZ" smtClean="0"/>
              <a:t>28.11.2012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13FBA-BE7C-4D68-99F2-4907F37C309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605884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901EB-87DB-4897-8D76-951B8C03D59A}" type="datetimeFigureOut">
              <a:rPr lang="cs-CZ" smtClean="0"/>
              <a:t>28.11.2012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13FBA-BE7C-4D68-99F2-4907F37C309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593015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901EB-87DB-4897-8D76-951B8C03D59A}" type="datetimeFigureOut">
              <a:rPr lang="cs-CZ" smtClean="0"/>
              <a:t>28.11.2012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13FBA-BE7C-4D68-99F2-4907F37C309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535439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901EB-87DB-4897-8D76-951B8C03D59A}" type="datetimeFigureOut">
              <a:rPr lang="cs-CZ" smtClean="0"/>
              <a:t>28.11.2012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13FBA-BE7C-4D68-99F2-4907F37C309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997235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901EB-87DB-4897-8D76-951B8C03D59A}" type="datetimeFigureOut">
              <a:rPr lang="cs-CZ" smtClean="0"/>
              <a:t>28.11.2012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13FBA-BE7C-4D68-99F2-4907F37C309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010691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901EB-87DB-4897-8D76-951B8C03D59A}" type="datetimeFigureOut">
              <a:rPr lang="cs-CZ" smtClean="0"/>
              <a:t>28.11.2012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13FBA-BE7C-4D68-99F2-4907F37C309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528770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901EB-87DB-4897-8D76-951B8C03D59A}" type="datetimeFigureOut">
              <a:rPr lang="cs-CZ" smtClean="0"/>
              <a:t>28.11.2012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13FBA-BE7C-4D68-99F2-4907F37C309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412850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901EB-87DB-4897-8D76-951B8C03D59A}" type="datetimeFigureOut">
              <a:rPr lang="cs-CZ" smtClean="0"/>
              <a:t>28.11.2012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13FBA-BE7C-4D68-99F2-4907F37C309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698011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901EB-87DB-4897-8D76-951B8C03D59A}" type="datetimeFigureOut">
              <a:rPr lang="cs-CZ" smtClean="0"/>
              <a:t>28.11.2012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13FBA-BE7C-4D68-99F2-4907F37C309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969247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1901EB-87DB-4897-8D76-951B8C03D59A}" type="datetimeFigureOut">
              <a:rPr lang="cs-CZ" smtClean="0"/>
              <a:t>28.11.2012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413FBA-BE7C-4D68-99F2-4907F37C309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739756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gov.cn/english/2005-10/09/content_75331.htm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11188" y="260350"/>
            <a:ext cx="7772400" cy="865188"/>
          </a:xfrm>
        </p:spPr>
        <p:txBody>
          <a:bodyPr/>
          <a:lstStyle/>
          <a:p>
            <a:r>
              <a:rPr lang="cs-CZ" dirty="0" smtClean="0"/>
              <a:t>Průvodce Čínou 21. století </a:t>
            </a:r>
            <a:endParaRPr lang="cs-CZ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39552" y="6165304"/>
            <a:ext cx="8280400" cy="432048"/>
          </a:xfrm>
        </p:spPr>
        <p:txBody>
          <a:bodyPr>
            <a:normAutofit/>
          </a:bodyPr>
          <a:lstStyle/>
          <a:p>
            <a:r>
              <a:rPr lang="cs-CZ" sz="1200" kern="1200" dirty="0" smtClean="0">
                <a:latin typeface="Calibri" pitchFamily="34" charset="0"/>
                <a:cs typeface="Arial" charset="0"/>
              </a:rPr>
              <a:t>„Třínohý Buddha“, </a:t>
            </a:r>
            <a:r>
              <a:rPr lang="cs-CZ" sz="1200" dirty="0" err="1" smtClean="0"/>
              <a:t>Zhang</a:t>
            </a:r>
            <a:r>
              <a:rPr lang="cs-CZ" sz="1200" dirty="0" smtClean="0"/>
              <a:t> </a:t>
            </a:r>
            <a:r>
              <a:rPr lang="cs-CZ" sz="1200" dirty="0" err="1" smtClean="0"/>
              <a:t>Huan</a:t>
            </a:r>
            <a:r>
              <a:rPr lang="cs-CZ" sz="1200" dirty="0" smtClean="0"/>
              <a:t> , 2007</a:t>
            </a:r>
            <a:endParaRPr lang="cs-CZ" sz="1200" kern="1200" dirty="0">
              <a:latin typeface="Calibri" pitchFamily="34" charset="0"/>
              <a:cs typeface="Arial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3498" y="1052736"/>
            <a:ext cx="7990950" cy="48245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1156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>
                <a:effectLst/>
              </a:rPr>
              <a:t>Náboženství v současné Číně </a:t>
            </a:r>
            <a:br>
              <a:rPr lang="cs-CZ" dirty="0" smtClean="0">
                <a:effectLst/>
              </a:rPr>
            </a:br>
            <a:r>
              <a:rPr lang="cs-CZ" dirty="0" smtClean="0">
                <a:effectLst/>
              </a:rPr>
              <a:t>a čínská náboženská politika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lang="cs-CZ" sz="1600" dirty="0" smtClean="0"/>
              <a:t>Naše tradiční představa o náboženství vychází z evropského kontextu</a:t>
            </a:r>
          </a:p>
          <a:p>
            <a:pPr>
              <a:lnSpc>
                <a:spcPct val="90000"/>
              </a:lnSpc>
            </a:pPr>
            <a:r>
              <a:rPr lang="cs-CZ" sz="1600" dirty="0" smtClean="0"/>
              <a:t>Západní „p</a:t>
            </a:r>
            <a:r>
              <a:rPr lang="cs-CZ" sz="1600" dirty="0" smtClean="0"/>
              <a:t>ředpoklady“ náboženství:</a:t>
            </a:r>
          </a:p>
          <a:p>
            <a:pPr lvl="1">
              <a:lnSpc>
                <a:spcPct val="90000"/>
              </a:lnSpc>
            </a:pPr>
            <a:r>
              <a:rPr lang="cs-CZ" sz="1400" dirty="0" smtClean="0"/>
              <a:t>exklusivita</a:t>
            </a:r>
          </a:p>
          <a:p>
            <a:pPr lvl="1">
              <a:lnSpc>
                <a:spcPct val="90000"/>
              </a:lnSpc>
            </a:pPr>
            <a:r>
              <a:rPr lang="cs-CZ" sz="1400" dirty="0" smtClean="0"/>
              <a:t>víra</a:t>
            </a:r>
          </a:p>
          <a:p>
            <a:pPr lvl="1">
              <a:lnSpc>
                <a:spcPct val="90000"/>
              </a:lnSpc>
            </a:pPr>
            <a:r>
              <a:rPr lang="cs-CZ" sz="1400" dirty="0" smtClean="0"/>
              <a:t>věřící</a:t>
            </a:r>
          </a:p>
          <a:p>
            <a:pPr lvl="1">
              <a:lnSpc>
                <a:spcPct val="90000"/>
              </a:lnSpc>
            </a:pPr>
            <a:r>
              <a:rPr lang="cs-CZ" sz="1400" dirty="0" smtClean="0"/>
              <a:t>kánon/posvátný text</a:t>
            </a:r>
          </a:p>
          <a:p>
            <a:pPr lvl="1">
              <a:lnSpc>
                <a:spcPct val="90000"/>
              </a:lnSpc>
            </a:pPr>
            <a:r>
              <a:rPr lang="cs-CZ" sz="1400" dirty="0" smtClean="0"/>
              <a:t>náboženští profesionálové</a:t>
            </a:r>
          </a:p>
          <a:p>
            <a:pPr lvl="1">
              <a:lnSpc>
                <a:spcPct val="90000"/>
              </a:lnSpc>
            </a:pPr>
            <a:r>
              <a:rPr lang="cs-CZ" sz="1400" dirty="0" smtClean="0"/>
              <a:t>božské bytosti</a:t>
            </a:r>
          </a:p>
          <a:p>
            <a:pPr>
              <a:lnSpc>
                <a:spcPct val="90000"/>
              </a:lnSpc>
            </a:pPr>
            <a:r>
              <a:rPr lang="cs-CZ" sz="1600" dirty="0" smtClean="0"/>
              <a:t>Tento koncept je nesnadno aplikovatelný kdekoliv mimo své kulturní hranice</a:t>
            </a:r>
          </a:p>
          <a:p>
            <a:pPr>
              <a:lnSpc>
                <a:spcPct val="90000"/>
              </a:lnSpc>
            </a:pPr>
            <a:r>
              <a:rPr lang="cs-CZ" sz="1600" dirty="0" smtClean="0"/>
              <a:t>Existuje vůbec v Číně něco jako “náboženství“?</a:t>
            </a:r>
          </a:p>
          <a:p>
            <a:pPr lvl="1">
              <a:lnSpc>
                <a:spcPct val="90000"/>
              </a:lnSpc>
            </a:pPr>
            <a:r>
              <a:rPr lang="cs-CZ" sz="1400" dirty="0" smtClean="0"/>
              <a:t>ANO = buddhismus, taoismus, konfucianismus, křesťanství, islám, lidové náboženství, šamanismus…</a:t>
            </a:r>
          </a:p>
          <a:p>
            <a:pPr lvl="1">
              <a:lnSpc>
                <a:spcPct val="90000"/>
              </a:lnSpc>
            </a:pPr>
            <a:r>
              <a:rPr lang="cs-CZ" sz="1400" dirty="0" smtClean="0"/>
              <a:t>NE = Čína je nenáboženská (filosofická, ateistická) / Čína je spirituální, vymykající se našemu chápání </a:t>
            </a:r>
            <a:endParaRPr lang="cs-CZ" sz="1400" dirty="0" smtClean="0"/>
          </a:p>
          <a:p>
            <a:pPr>
              <a:lnSpc>
                <a:spcPct val="80000"/>
              </a:lnSpc>
            </a:pPr>
            <a:endParaRPr lang="cs-CZ" sz="1600" dirty="0" smtClean="0"/>
          </a:p>
          <a:p>
            <a:pPr>
              <a:lnSpc>
                <a:spcPct val="80000"/>
              </a:lnSpc>
            </a:pPr>
            <a:r>
              <a:rPr lang="cs-CZ" sz="1600" dirty="0" smtClean="0"/>
              <a:t>Čínské náboženství studováno chronologicky s důrazem na textovou stránku</a:t>
            </a:r>
          </a:p>
          <a:p>
            <a:pPr lvl="1">
              <a:lnSpc>
                <a:spcPct val="80000"/>
              </a:lnSpc>
            </a:pPr>
            <a:r>
              <a:rPr lang="cs-CZ" sz="1200" dirty="0" smtClean="0"/>
              <a:t>To souvisí </a:t>
            </a:r>
            <a:r>
              <a:rPr lang="cs-CZ" sz="1200" dirty="0"/>
              <a:t>s konfuciánskou tradicí a rolí písma v čínské </a:t>
            </a:r>
            <a:r>
              <a:rPr lang="cs-CZ" sz="1200" dirty="0" smtClean="0"/>
              <a:t>kultuře a tradičním vztahem čínského státu k náboženství</a:t>
            </a:r>
            <a:endParaRPr lang="cs-CZ" sz="1200" dirty="0"/>
          </a:p>
          <a:p>
            <a:pPr lvl="1">
              <a:lnSpc>
                <a:spcPct val="80000"/>
              </a:lnSpc>
            </a:pPr>
            <a:r>
              <a:rPr lang="cs-CZ" sz="1200" dirty="0" smtClean="0"/>
              <a:t>Také souvisí s počátky </a:t>
            </a:r>
            <a:r>
              <a:rPr lang="cs-CZ" sz="1200" dirty="0"/>
              <a:t>evropského výzkumu </a:t>
            </a:r>
            <a:r>
              <a:rPr lang="cs-CZ" sz="1200" dirty="0" smtClean="0"/>
              <a:t>Číny (misionáři, cestovatelé, lingvisté, filozofové)</a:t>
            </a:r>
            <a:endParaRPr lang="cs-CZ" sz="1200" dirty="0"/>
          </a:p>
          <a:p>
            <a:pPr>
              <a:lnSpc>
                <a:spcPct val="80000"/>
              </a:lnSpc>
            </a:pPr>
            <a:r>
              <a:rPr lang="cs-CZ" sz="1600" dirty="0" smtClean="0"/>
              <a:t>Chybí nám pohled na religiozitu:</a:t>
            </a:r>
          </a:p>
          <a:p>
            <a:pPr lvl="1">
              <a:lnSpc>
                <a:spcPct val="80000"/>
              </a:lnSpc>
            </a:pPr>
            <a:r>
              <a:rPr lang="cs-CZ" sz="1200" dirty="0"/>
              <a:t>každodenní</a:t>
            </a:r>
          </a:p>
          <a:p>
            <a:pPr lvl="1">
              <a:lnSpc>
                <a:spcPct val="80000"/>
              </a:lnSpc>
            </a:pPr>
            <a:r>
              <a:rPr lang="cs-CZ" sz="1200" dirty="0"/>
              <a:t>žitou</a:t>
            </a:r>
          </a:p>
          <a:p>
            <a:pPr lvl="1">
              <a:lnSpc>
                <a:spcPct val="80000"/>
              </a:lnSpc>
            </a:pPr>
            <a:r>
              <a:rPr lang="cs-CZ" sz="1200" dirty="0"/>
              <a:t>lidovou</a:t>
            </a:r>
          </a:p>
          <a:p>
            <a:pPr lvl="1">
              <a:lnSpc>
                <a:spcPct val="80000"/>
              </a:lnSpc>
            </a:pPr>
            <a:r>
              <a:rPr lang="cs-CZ" sz="1200" dirty="0" smtClean="0"/>
              <a:t>menšinovou</a:t>
            </a:r>
            <a:endParaRPr lang="cs-CZ" sz="1200" dirty="0"/>
          </a:p>
        </p:txBody>
      </p:sp>
    </p:spTree>
    <p:extLst>
      <p:ext uri="{BB962C8B-B14F-4D97-AF65-F5344CB8AC3E}">
        <p14:creationId xmlns:p14="http://schemas.microsoft.com/office/powerpoint/2010/main" val="35162347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Moderní koncept náboženství v Číně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cs-CZ" altLang="zh-CN" sz="2400" dirty="0" smtClean="0"/>
              <a:t>Moderní čínský termín NÁBOŽENTSVÍ – </a:t>
            </a:r>
            <a:r>
              <a:rPr lang="cs-CZ" altLang="zh-CN" sz="2400" i="1" dirty="0" err="1" smtClean="0"/>
              <a:t>zo</a:t>
            </a:r>
            <a:r>
              <a:rPr lang="cs-CZ" sz="2400" i="1" dirty="0" err="1" smtClean="0"/>
              <a:t>ngjiao</a:t>
            </a:r>
            <a:r>
              <a:rPr lang="cs-CZ" sz="2400" dirty="0" smtClean="0"/>
              <a:t> </a:t>
            </a:r>
            <a:r>
              <a:rPr lang="zh-CN" altLang="cs-CZ" sz="2400" dirty="0" smtClean="0"/>
              <a:t>宗教</a:t>
            </a:r>
            <a:endParaRPr lang="cs-CZ" altLang="zh-CN" sz="2400" dirty="0" smtClean="0"/>
          </a:p>
          <a:p>
            <a:pPr lvl="1">
              <a:lnSpc>
                <a:spcPct val="90000"/>
              </a:lnSpc>
            </a:pPr>
            <a:r>
              <a:rPr lang="cs-CZ" sz="2000" dirty="0" smtClean="0"/>
              <a:t>v čínštině novotvarem, čínštině (čínskému myšlení) není vlastní zobecňování pojmů </a:t>
            </a:r>
          </a:p>
          <a:p>
            <a:pPr lvl="1">
              <a:lnSpc>
                <a:spcPct val="90000"/>
              </a:lnSpc>
            </a:pPr>
            <a:r>
              <a:rPr lang="cs-CZ" sz="2000" dirty="0" smtClean="0"/>
              <a:t>převzato z japonštiny (</a:t>
            </a:r>
            <a:r>
              <a:rPr lang="cs-CZ" sz="2000" i="1" dirty="0" err="1" smtClean="0"/>
              <a:t>shukyo</a:t>
            </a:r>
            <a:r>
              <a:rPr lang="cs-CZ" sz="2000" dirty="0" smtClean="0"/>
              <a:t>) stejně jako mnoho dalších termínů souvisejících s modernitou: např. </a:t>
            </a:r>
            <a:r>
              <a:rPr lang="cs-CZ" sz="2000" dirty="0" smtClean="0"/>
              <a:t>feudalismus</a:t>
            </a:r>
            <a:r>
              <a:rPr lang="cs-CZ" sz="2000" dirty="0"/>
              <a:t>, revoluce, národ, </a:t>
            </a:r>
            <a:r>
              <a:rPr lang="cs-CZ" sz="2000" dirty="0" smtClean="0"/>
              <a:t>apod.</a:t>
            </a:r>
          </a:p>
          <a:p>
            <a:pPr lvl="1">
              <a:lnSpc>
                <a:spcPct val="90000"/>
              </a:lnSpc>
            </a:pPr>
            <a:r>
              <a:rPr lang="cs-CZ" sz="2000" dirty="0" smtClean="0"/>
              <a:t>jeho obsah modelován dle obsahu evropského konceptu náboženství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cs-CZ" sz="2500" i="1" dirty="0" err="1" smtClean="0"/>
              <a:t>Zongjiao</a:t>
            </a:r>
            <a:r>
              <a:rPr lang="cs-CZ" sz="2500" dirty="0" smtClean="0"/>
              <a:t> splňuje tyto podmínky:</a:t>
            </a:r>
          </a:p>
          <a:p>
            <a:pPr lvl="1"/>
            <a:r>
              <a:rPr lang="cs-CZ" sz="2100" dirty="0" smtClean="0"/>
              <a:t>Je </a:t>
            </a:r>
            <a:r>
              <a:rPr lang="cs-CZ" sz="2100" dirty="0"/>
              <a:t>institucionalizované a hierarchicky spravované, </a:t>
            </a:r>
          </a:p>
          <a:p>
            <a:pPr lvl="1"/>
            <a:r>
              <a:rPr lang="cs-CZ" sz="2100" dirty="0"/>
              <a:t>Disponuje obcí věřících, které lze rozeznat, registrovat, počítat a kontrolovat</a:t>
            </a:r>
          </a:p>
          <a:p>
            <a:pPr lvl="1"/>
            <a:r>
              <a:rPr lang="cs-CZ" sz="2100" dirty="0"/>
              <a:t>Disponuje vrstvou profesionálů kteří se na plný úvazek věnují správě své obce, provádí a řídí náboženské rituály a vykládají (autorizují) nauku</a:t>
            </a:r>
          </a:p>
          <a:p>
            <a:pPr lvl="1"/>
            <a:r>
              <a:rPr lang="cs-CZ" sz="2100" dirty="0"/>
              <a:t>Odvolává se k systematizované nauce, disponuje vlastní sadou posvátných kodifikovaných textů</a:t>
            </a:r>
          </a:p>
          <a:p>
            <a:pPr lvl="1"/>
            <a:r>
              <a:rPr lang="cs-CZ" sz="2100" dirty="0"/>
              <a:t>Vykonává svůj rituál v přesně vymezených sakrálních lokalitách</a:t>
            </a:r>
          </a:p>
          <a:p>
            <a:pPr lvl="1"/>
            <a:r>
              <a:rPr lang="cs-CZ" sz="2100" dirty="0"/>
              <a:t>Je oddělené od státu, ale řídí se jeho zákony a pravidly</a:t>
            </a:r>
            <a:endParaRPr lang="en-US" sz="2100" dirty="0"/>
          </a:p>
          <a:p>
            <a:pPr marL="114300" indent="0">
              <a:lnSpc>
                <a:spcPct val="90000"/>
              </a:lnSpc>
              <a:buNone/>
            </a:pPr>
            <a:r>
              <a:rPr lang="cs-CZ" sz="2400" dirty="0" smtClean="0"/>
              <a:t>Chápání a definice konceptu náboženství přímo ovlivňuje náboženskou politiku v ČLR a tím i životy jednotlivých náboženských komunit</a:t>
            </a:r>
            <a:endParaRPr lang="cs-CZ" sz="2400" dirty="0"/>
          </a:p>
          <a:p>
            <a:pPr marL="400050" lvl="1" indent="0">
              <a:lnSpc>
                <a:spcPct val="90000"/>
              </a:lnSpc>
              <a:buNone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9662167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Náboženská politika ČLR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90000"/>
              </a:lnSpc>
              <a:defRPr/>
            </a:pPr>
            <a:r>
              <a:rPr lang="cs-CZ" altLang="zh-CN" sz="1800" dirty="0" smtClean="0"/>
              <a:t>V 50. letech 20. století proběhla společenská </a:t>
            </a:r>
            <a:r>
              <a:rPr lang="cs-CZ" altLang="zh-CN" sz="1800" dirty="0"/>
              <a:t>a ekonomická reforma vedoucí k závislosti </a:t>
            </a:r>
            <a:r>
              <a:rPr lang="cs-CZ" altLang="zh-CN" sz="1800" dirty="0" smtClean="0"/>
              <a:t>náboženských komunit na státu</a:t>
            </a:r>
          </a:p>
          <a:p>
            <a:pPr>
              <a:lnSpc>
                <a:spcPct val="90000"/>
              </a:lnSpc>
              <a:defRPr/>
            </a:pPr>
            <a:r>
              <a:rPr lang="cs-CZ" altLang="zh-CN" sz="1800" dirty="0" smtClean="0"/>
              <a:t>V ústavě ČLR od počátku dodnes zakotvena svoboda náboženského vyznání </a:t>
            </a:r>
          </a:p>
          <a:p>
            <a:pPr lvl="2">
              <a:lnSpc>
                <a:spcPct val="90000"/>
              </a:lnSpc>
              <a:defRPr/>
            </a:pPr>
            <a:r>
              <a:rPr lang="cs-CZ" altLang="zh-CN" sz="1200" dirty="0" smtClean="0"/>
              <a:t>Zákaz </a:t>
            </a:r>
            <a:r>
              <a:rPr lang="cs-CZ" altLang="zh-CN" sz="1200" dirty="0"/>
              <a:t>náboženských vazeb do zahraničí</a:t>
            </a:r>
          </a:p>
          <a:p>
            <a:pPr lvl="2">
              <a:lnSpc>
                <a:spcPct val="90000"/>
              </a:lnSpc>
              <a:defRPr/>
            </a:pPr>
            <a:r>
              <a:rPr lang="cs-CZ" altLang="zh-CN" sz="1200" dirty="0"/>
              <a:t>Právně zakotvená ochrana zdraví jedince a sociálního smíru ve společnosti</a:t>
            </a:r>
          </a:p>
          <a:p>
            <a:pPr lvl="2">
              <a:lnSpc>
                <a:spcPct val="90000"/>
              </a:lnSpc>
              <a:defRPr/>
            </a:pPr>
            <a:r>
              <a:rPr lang="cs-CZ" altLang="zh-CN" sz="1200" dirty="0"/>
              <a:t>Zákaz aktivit ohrožujících společenský smír a politického systému</a:t>
            </a:r>
          </a:p>
          <a:p>
            <a:pPr>
              <a:lnSpc>
                <a:spcPct val="90000"/>
              </a:lnSpc>
              <a:defRPr/>
            </a:pPr>
            <a:r>
              <a:rPr lang="cs-CZ" sz="1800" dirty="0" smtClean="0"/>
              <a:t>Vytvoření </a:t>
            </a:r>
            <a:r>
              <a:rPr lang="cs-CZ" sz="1800" dirty="0"/>
              <a:t>5 vlasteneckých </a:t>
            </a:r>
            <a:r>
              <a:rPr lang="cs-CZ" sz="1800" dirty="0" smtClean="0"/>
              <a:t>organizací pod přímou kontrolou státu</a:t>
            </a:r>
            <a:endParaRPr lang="cs-CZ" sz="1800" dirty="0"/>
          </a:p>
          <a:p>
            <a:pPr lvl="2">
              <a:lnSpc>
                <a:spcPct val="90000"/>
              </a:lnSpc>
              <a:defRPr/>
            </a:pPr>
            <a:r>
              <a:rPr lang="cs-CZ" altLang="zh-CN" sz="1200" dirty="0"/>
              <a:t>Čínská buddhistická asociace (1953)</a:t>
            </a:r>
          </a:p>
          <a:p>
            <a:pPr lvl="2">
              <a:lnSpc>
                <a:spcPct val="90000"/>
              </a:lnSpc>
              <a:defRPr/>
            </a:pPr>
            <a:r>
              <a:rPr lang="cs-CZ" altLang="zh-CN" sz="1200" dirty="0"/>
              <a:t>Čínská islámská asociace (1953)</a:t>
            </a:r>
          </a:p>
          <a:p>
            <a:pPr lvl="2">
              <a:lnSpc>
                <a:spcPct val="90000"/>
              </a:lnSpc>
              <a:defRPr/>
            </a:pPr>
            <a:r>
              <a:rPr lang="cs-CZ" altLang="zh-CN" sz="1200" dirty="0" err="1"/>
              <a:t>Trojsamostatné</a:t>
            </a:r>
            <a:r>
              <a:rPr lang="cs-CZ" altLang="zh-CN" sz="1200" dirty="0"/>
              <a:t> vlastenecké hnutí (protestanti, 1954)</a:t>
            </a:r>
          </a:p>
          <a:p>
            <a:pPr lvl="2">
              <a:lnSpc>
                <a:spcPct val="90000"/>
              </a:lnSpc>
              <a:defRPr/>
            </a:pPr>
            <a:r>
              <a:rPr lang="cs-CZ" altLang="zh-CN" sz="1200" dirty="0"/>
              <a:t>Čínská taoistická asociace (1957)</a:t>
            </a:r>
          </a:p>
          <a:p>
            <a:pPr lvl="2">
              <a:lnSpc>
                <a:spcPct val="90000"/>
              </a:lnSpc>
              <a:defRPr/>
            </a:pPr>
            <a:r>
              <a:rPr lang="cs-CZ" altLang="zh-CN" sz="1200" dirty="0"/>
              <a:t>Čínská vlastenecká katolická asociace (1957)</a:t>
            </a:r>
          </a:p>
          <a:p>
            <a:pPr>
              <a:lnSpc>
                <a:spcPct val="90000"/>
              </a:lnSpc>
              <a:defRPr/>
            </a:pPr>
            <a:r>
              <a:rPr lang="cs-CZ" altLang="zh-CN" sz="1800" dirty="0"/>
              <a:t>Podřízení těchto organizací dohledu státního úřadu pro náboženské </a:t>
            </a:r>
            <a:r>
              <a:rPr lang="cs-CZ" altLang="zh-CN" sz="1800" dirty="0" smtClean="0"/>
              <a:t>záležitosti</a:t>
            </a:r>
            <a:r>
              <a:rPr lang="zh-CN" altLang="cs-CZ" sz="1800" dirty="0" smtClean="0">
                <a:ea typeface="SimSun" pitchFamily="2" charset="-122"/>
              </a:rPr>
              <a:t> </a:t>
            </a:r>
            <a:r>
              <a:rPr lang="cs-CZ" altLang="zh-CN" sz="1800" dirty="0" smtClean="0"/>
              <a:t>(</a:t>
            </a:r>
            <a:r>
              <a:rPr lang="cs-CZ" altLang="zh-CN" sz="1800" dirty="0">
                <a:hlinkClick r:id="rId2"/>
              </a:rPr>
              <a:t>SARA</a:t>
            </a:r>
            <a:r>
              <a:rPr lang="cs-CZ" altLang="zh-CN" sz="1800" dirty="0"/>
              <a:t>)</a:t>
            </a:r>
          </a:p>
          <a:p>
            <a:pPr>
              <a:lnSpc>
                <a:spcPct val="90000"/>
              </a:lnSpc>
              <a:defRPr/>
            </a:pPr>
            <a:r>
              <a:rPr lang="cs-CZ" altLang="zh-CN" sz="1800" dirty="0"/>
              <a:t>Kontrola možného mocensko-politického ohrožení ze strany jednotlivých  </a:t>
            </a:r>
            <a:r>
              <a:rPr lang="cs-CZ" altLang="zh-CN" sz="1800" dirty="0" smtClean="0"/>
              <a:t>náboženských </a:t>
            </a:r>
            <a:r>
              <a:rPr lang="cs-CZ" altLang="zh-CN" sz="1800" dirty="0"/>
              <a:t>hnutí (bohaté historické </a:t>
            </a:r>
            <a:r>
              <a:rPr lang="cs-CZ" altLang="zh-CN" sz="1800" dirty="0" smtClean="0"/>
              <a:t>zkušenosti)</a:t>
            </a:r>
          </a:p>
          <a:p>
            <a:pPr lvl="1">
              <a:lnSpc>
                <a:spcPct val="90000"/>
              </a:lnSpc>
              <a:defRPr/>
            </a:pPr>
            <a:r>
              <a:rPr lang="cs-CZ" altLang="zh-CN" sz="1400" dirty="0" smtClean="0"/>
              <a:t>Dnes např. </a:t>
            </a:r>
            <a:r>
              <a:rPr lang="cs-CZ" altLang="zh-CN" sz="1400" dirty="0" err="1" smtClean="0"/>
              <a:t>Falun</a:t>
            </a:r>
            <a:r>
              <a:rPr lang="cs-CZ" altLang="zh-CN" sz="1400" dirty="0" smtClean="0"/>
              <a:t> gong nebo neregistrované křesťanské církve</a:t>
            </a:r>
            <a:endParaRPr lang="cs-CZ" altLang="zh-CN" sz="1400" dirty="0"/>
          </a:p>
          <a:p>
            <a:pPr>
              <a:lnSpc>
                <a:spcPct val="90000"/>
              </a:lnSpc>
              <a:defRPr/>
            </a:pPr>
            <a:r>
              <a:rPr lang="cs-CZ" altLang="zh-CN" sz="1800" dirty="0"/>
              <a:t>Radikálně protináboženská politika </a:t>
            </a:r>
            <a:r>
              <a:rPr lang="cs-CZ" altLang="zh-CN" sz="1800" dirty="0" smtClean="0"/>
              <a:t>1958-1976</a:t>
            </a:r>
            <a:endParaRPr lang="cs-CZ" altLang="zh-CN" sz="1800" dirty="0"/>
          </a:p>
        </p:txBody>
      </p:sp>
    </p:spTree>
    <p:extLst>
      <p:ext uri="{BB962C8B-B14F-4D97-AF65-F5344CB8AC3E}">
        <p14:creationId xmlns:p14="http://schemas.microsoft.com/office/powerpoint/2010/main" val="37695575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Náboženská politika ČLR po roce 1978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33400" indent="-533400">
              <a:lnSpc>
                <a:spcPct val="80000"/>
              </a:lnSpc>
              <a:defRPr/>
            </a:pPr>
            <a:r>
              <a:rPr lang="cs-CZ" sz="2400" dirty="0"/>
              <a:t>Náboženství se nepodařilo vymýtit ani samo nezaniklo</a:t>
            </a:r>
          </a:p>
          <a:p>
            <a:pPr marL="533400" indent="-533400">
              <a:lnSpc>
                <a:spcPct val="80000"/>
              </a:lnSpc>
              <a:defRPr/>
            </a:pPr>
            <a:r>
              <a:rPr lang="cs-CZ" sz="2400" dirty="0"/>
              <a:t>S uvolněním společnosti v důsledku ekonomických reforem v roce 1978 dochází k signifikantní náboženské obnově (a transformaci)</a:t>
            </a:r>
          </a:p>
          <a:p>
            <a:pPr marL="533400" indent="-533400">
              <a:lnSpc>
                <a:spcPct val="80000"/>
              </a:lnSpc>
              <a:defRPr/>
            </a:pPr>
            <a:r>
              <a:rPr lang="cs-CZ" sz="2400" dirty="0"/>
              <a:t>Stále zůstává mnoho třecích ploch mezi státem a náboženstvím</a:t>
            </a:r>
          </a:p>
          <a:p>
            <a:pPr marL="1333500" lvl="2" indent="-533400">
              <a:lnSpc>
                <a:spcPct val="80000"/>
              </a:lnSpc>
              <a:defRPr/>
            </a:pPr>
            <a:r>
              <a:rPr lang="cs-CZ" sz="1600" dirty="0"/>
              <a:t>šedá zóna existující pod oficiálním náboženství</a:t>
            </a:r>
          </a:p>
          <a:p>
            <a:pPr marL="1333500" lvl="2" indent="-533400">
              <a:lnSpc>
                <a:spcPct val="80000"/>
              </a:lnSpc>
              <a:defRPr/>
            </a:pPr>
            <a:r>
              <a:rPr lang="cs-CZ" sz="1600" dirty="0"/>
              <a:t>konflikty uvnitř oficiálních náboženství </a:t>
            </a:r>
          </a:p>
          <a:p>
            <a:pPr marL="1333500" lvl="2" indent="-533400">
              <a:lnSpc>
                <a:spcPct val="80000"/>
              </a:lnSpc>
              <a:defRPr/>
            </a:pPr>
            <a:r>
              <a:rPr lang="cs-CZ" sz="1600" dirty="0"/>
              <a:t>náboženské tradice vymezující etnickou identitu a podporující separatistické tendence</a:t>
            </a:r>
          </a:p>
          <a:p>
            <a:pPr marL="1333500" lvl="2" indent="-533400">
              <a:lnSpc>
                <a:spcPct val="80000"/>
              </a:lnSpc>
              <a:defRPr/>
            </a:pPr>
            <a:r>
              <a:rPr lang="cs-CZ" sz="1600" dirty="0"/>
              <a:t>nová náboženská hnutí, „pověry“ a „nebezpečné kulty“</a:t>
            </a:r>
          </a:p>
          <a:p>
            <a:pPr marL="533400" indent="-533400">
              <a:lnSpc>
                <a:spcPct val="80000"/>
              </a:lnSpc>
              <a:defRPr/>
            </a:pPr>
            <a:r>
              <a:rPr lang="cs-CZ" sz="2400" dirty="0"/>
              <a:t>Čínský stát dnes zastává (neformulovanou) politiku:</a:t>
            </a:r>
          </a:p>
          <a:p>
            <a:pPr marL="1295400" lvl="2" indent="-381000">
              <a:lnSpc>
                <a:spcPct val="80000"/>
              </a:lnSpc>
              <a:buFontTx/>
              <a:buAutoNum type="arabicPeriod"/>
              <a:defRPr/>
            </a:pPr>
            <a:r>
              <a:rPr lang="cs-CZ" sz="1800" dirty="0"/>
              <a:t>Aktivní podpory</a:t>
            </a:r>
          </a:p>
          <a:p>
            <a:pPr marL="1295400" lvl="2" indent="-381000">
              <a:lnSpc>
                <a:spcPct val="80000"/>
              </a:lnSpc>
              <a:buFontTx/>
              <a:buAutoNum type="arabicPeriod"/>
              <a:defRPr/>
            </a:pPr>
            <a:r>
              <a:rPr lang="cs-CZ" sz="1800" dirty="0"/>
              <a:t>Regulace</a:t>
            </a:r>
          </a:p>
          <a:p>
            <a:pPr marL="1295400" lvl="2" indent="-381000">
              <a:lnSpc>
                <a:spcPct val="80000"/>
              </a:lnSpc>
              <a:buFontTx/>
              <a:buAutoNum type="arabicPeriod"/>
              <a:defRPr/>
            </a:pPr>
            <a:r>
              <a:rPr lang="cs-CZ" sz="1800" dirty="0"/>
              <a:t>Indiference</a:t>
            </a:r>
          </a:p>
          <a:p>
            <a:pPr marL="1295400" lvl="2" indent="-381000">
              <a:lnSpc>
                <a:spcPct val="80000"/>
              </a:lnSpc>
              <a:buFontTx/>
              <a:buAutoNum type="arabicPeriod"/>
              <a:defRPr/>
            </a:pPr>
            <a:r>
              <a:rPr lang="cs-CZ" sz="1800" dirty="0" smtClean="0"/>
              <a:t>Represe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26141673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Alternativní modely náboženství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cs-CZ" dirty="0" smtClean="0"/>
              <a:t>Jak chápat a třídit religiozitu když modernistické koncepty nefungují?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sz="3400" dirty="0" smtClean="0"/>
              <a:t>Lidové náboženství (</a:t>
            </a:r>
            <a:r>
              <a:rPr lang="cs-CZ" sz="3400" dirty="0" err="1" smtClean="0"/>
              <a:t>民间宗教</a:t>
            </a:r>
            <a:r>
              <a:rPr lang="cs-CZ" sz="3400" dirty="0" smtClean="0"/>
              <a:t> </a:t>
            </a:r>
            <a:r>
              <a:rPr lang="cs-CZ" sz="3400" dirty="0" err="1" smtClean="0"/>
              <a:t>mín</a:t>
            </a:r>
            <a:r>
              <a:rPr lang="cs-CZ" sz="3400" dirty="0" smtClean="0"/>
              <a:t>​</a:t>
            </a:r>
            <a:r>
              <a:rPr lang="cs-CZ" sz="3400" dirty="0" err="1" smtClean="0"/>
              <a:t>jiān</a:t>
            </a:r>
            <a:r>
              <a:rPr lang="cs-CZ" sz="3400" dirty="0" smtClean="0"/>
              <a:t> </a:t>
            </a:r>
            <a:r>
              <a:rPr lang="cs-CZ" sz="3400" dirty="0" err="1" smtClean="0"/>
              <a:t>zōng</a:t>
            </a:r>
            <a:r>
              <a:rPr lang="cs-CZ" sz="3400" dirty="0" smtClean="0"/>
              <a:t>​</a:t>
            </a:r>
            <a:r>
              <a:rPr lang="cs-CZ" sz="3400" dirty="0" err="1" smtClean="0"/>
              <a:t>jiào</a:t>
            </a:r>
            <a:r>
              <a:rPr lang="cs-CZ" sz="3400" dirty="0" smtClean="0"/>
              <a:t> /</a:t>
            </a:r>
            <a:r>
              <a:rPr lang="cs-CZ" sz="3400" dirty="0" err="1" smtClean="0"/>
              <a:t>民间信仰</a:t>
            </a:r>
            <a:r>
              <a:rPr lang="cs-CZ" sz="3400" dirty="0" smtClean="0"/>
              <a:t> </a:t>
            </a:r>
            <a:r>
              <a:rPr lang="cs-CZ" sz="3400" dirty="0" err="1" smtClean="0"/>
              <a:t>mín</a:t>
            </a:r>
            <a:r>
              <a:rPr lang="cs-CZ" sz="3400" dirty="0" smtClean="0"/>
              <a:t>​</a:t>
            </a:r>
            <a:r>
              <a:rPr lang="cs-CZ" sz="3400" dirty="0" err="1" smtClean="0"/>
              <a:t>jiān</a:t>
            </a:r>
            <a:r>
              <a:rPr lang="cs-CZ" sz="3400" dirty="0" smtClean="0"/>
              <a:t> </a:t>
            </a:r>
            <a:r>
              <a:rPr lang="cs-CZ" sz="3400" dirty="0" err="1" smtClean="0"/>
              <a:t>xìnyǎng</a:t>
            </a:r>
            <a:r>
              <a:rPr lang="cs-CZ" sz="3400" dirty="0" smtClean="0"/>
              <a:t>)  x institucionalizované náboženství</a:t>
            </a:r>
          </a:p>
          <a:p>
            <a:endParaRPr lang="cs-CZ" sz="3400" dirty="0" smtClean="0"/>
          </a:p>
          <a:p>
            <a:r>
              <a:rPr lang="cs-CZ" sz="3400" dirty="0" smtClean="0"/>
              <a:t>Globální </a:t>
            </a:r>
            <a:r>
              <a:rPr lang="cs-CZ" sz="3400" dirty="0" smtClean="0"/>
              <a:t>(univerzalistické) x lokální náboženské tradice</a:t>
            </a:r>
          </a:p>
          <a:p>
            <a:r>
              <a:rPr lang="cs-CZ" sz="3400" dirty="0" smtClean="0"/>
              <a:t>Dělení dle společenských úrovní, na kterých se náboženské projevy odehrávají:</a:t>
            </a:r>
          </a:p>
          <a:p>
            <a:pPr marL="914400" lvl="1" indent="-457200">
              <a:buFont typeface="+mj-lt"/>
              <a:buAutoNum type="arabicPeriod"/>
            </a:pPr>
            <a:r>
              <a:rPr lang="cs-CZ" sz="2300" b="1" dirty="0"/>
              <a:t>Sféra rodinná </a:t>
            </a:r>
            <a:r>
              <a:rPr lang="cs-CZ" sz="2300" dirty="0"/>
              <a:t>(kult předků, rodinná hierarchie a vztahy, rodinné svátky)</a:t>
            </a:r>
          </a:p>
          <a:p>
            <a:pPr marL="914400" lvl="1" indent="-457200">
              <a:buFont typeface="+mj-lt"/>
              <a:buAutoNum type="arabicPeriod"/>
            </a:pPr>
            <a:r>
              <a:rPr lang="cs-CZ" sz="2300" b="1" dirty="0"/>
              <a:t>Sféra lokální/komunitní </a:t>
            </a:r>
            <a:r>
              <a:rPr lang="cs-CZ" sz="2300" dirty="0"/>
              <a:t>(lokální kult buddhistický, taoistický, lidový; komunitní svátky a festivaly,</a:t>
            </a:r>
          </a:p>
          <a:p>
            <a:pPr marL="914400" lvl="1" indent="-457200">
              <a:buFont typeface="+mj-lt"/>
              <a:buAutoNum type="arabicPeriod"/>
            </a:pPr>
            <a:r>
              <a:rPr lang="cs-CZ" sz="2300" b="1" dirty="0"/>
              <a:t>Sféra státní </a:t>
            </a:r>
            <a:r>
              <a:rPr lang="cs-CZ" sz="2300" dirty="0"/>
              <a:t>(státní kult, mandát nebes, společenská hierarchie, konfuciánský systém)</a:t>
            </a:r>
          </a:p>
          <a:p>
            <a:pPr marL="914400" lvl="1" indent="-457200">
              <a:buFont typeface="+mj-lt"/>
              <a:buAutoNum type="arabicPeriod"/>
            </a:pPr>
            <a:r>
              <a:rPr lang="cs-CZ" sz="2300" b="1" dirty="0"/>
              <a:t>Sféra osobní </a:t>
            </a:r>
            <a:r>
              <a:rPr lang="cs-CZ" sz="2300" dirty="0" smtClean="0"/>
              <a:t>(kultivace </a:t>
            </a:r>
            <a:r>
              <a:rPr lang="cs-CZ" sz="2300" dirty="0"/>
              <a:t>těla i ducha – meditace, čínská medicína, energetické cvičení, umění)</a:t>
            </a:r>
          </a:p>
          <a:p>
            <a:r>
              <a:rPr lang="cs-CZ" sz="3400" dirty="0" smtClean="0"/>
              <a:t>C</a:t>
            </a:r>
            <a:r>
              <a:rPr lang="cs-CZ" sz="3400" dirty="0" smtClean="0"/>
              <a:t>. K. </a:t>
            </a:r>
            <a:r>
              <a:rPr lang="cs-CZ" sz="3400" dirty="0" err="1" smtClean="0"/>
              <a:t>Yang</a:t>
            </a:r>
            <a:r>
              <a:rPr lang="cs-CZ" sz="3400" dirty="0" smtClean="0"/>
              <a:t> – </a:t>
            </a:r>
            <a:r>
              <a:rPr lang="cs-CZ" sz="3400" dirty="0" smtClean="0"/>
              <a:t>teorie difusního čínského </a:t>
            </a:r>
            <a:r>
              <a:rPr lang="cs-CZ" sz="3400" dirty="0" smtClean="0"/>
              <a:t>náboženství</a:t>
            </a:r>
          </a:p>
        </p:txBody>
      </p:sp>
    </p:spTree>
    <p:extLst>
      <p:ext uri="{BB962C8B-B14F-4D97-AF65-F5344CB8AC3E}">
        <p14:creationId xmlns:p14="http://schemas.microsoft.com/office/powerpoint/2010/main" val="36622901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Hlavní náboženské trendy v ČLR dnes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sz="2000" dirty="0" smtClean="0"/>
              <a:t>Návrat ke kořenům, k čínskému kulturnímu odkazu a k tradiční religiozitě</a:t>
            </a:r>
          </a:p>
          <a:p>
            <a:r>
              <a:rPr lang="cs-CZ" sz="2000" dirty="0" smtClean="0"/>
              <a:t>Nástup </a:t>
            </a:r>
            <a:r>
              <a:rPr lang="cs-CZ" sz="2000" dirty="0" smtClean="0"/>
              <a:t>křesťanství, zejména evangelikálního protestantismu</a:t>
            </a:r>
          </a:p>
          <a:p>
            <a:r>
              <a:rPr lang="cs-CZ" sz="2000" dirty="0" smtClean="0"/>
              <a:t>Rozvoj podzemních a domácích </a:t>
            </a:r>
            <a:r>
              <a:rPr lang="cs-CZ" sz="2000" dirty="0" smtClean="0"/>
              <a:t>křesťanských (protestantských) církví</a:t>
            </a:r>
            <a:endParaRPr lang="cs-CZ" sz="2000" dirty="0" smtClean="0"/>
          </a:p>
          <a:p>
            <a:r>
              <a:rPr lang="cs-CZ" sz="2000" dirty="0" smtClean="0"/>
              <a:t>Radikalizace etnických náboženství (Tibet, </a:t>
            </a:r>
            <a:r>
              <a:rPr lang="cs-CZ" sz="2000" dirty="0" err="1" smtClean="0"/>
              <a:t>Xinjiang</a:t>
            </a:r>
            <a:r>
              <a:rPr lang="cs-CZ" sz="2000" dirty="0" smtClean="0"/>
              <a:t>, Vnitřní Mongolsko)</a:t>
            </a:r>
          </a:p>
          <a:p>
            <a:r>
              <a:rPr lang="cs-CZ" sz="2000" dirty="0" smtClean="0"/>
              <a:t>Rozvoj angažovaného buddhismu</a:t>
            </a:r>
          </a:p>
          <a:p>
            <a:r>
              <a:rPr lang="cs-CZ" sz="2000" dirty="0" smtClean="0"/>
              <a:t>Komercionalizace tradičních náboženských center a poutních míst</a:t>
            </a:r>
          </a:p>
          <a:p>
            <a:r>
              <a:rPr lang="cs-CZ" sz="2000" dirty="0" smtClean="0"/>
              <a:t>Vliv </a:t>
            </a:r>
            <a:r>
              <a:rPr lang="cs-CZ" sz="2000" dirty="0" smtClean="0"/>
              <a:t>čínských zahraničních komunit na náboženský život v ČLR</a:t>
            </a:r>
          </a:p>
          <a:p>
            <a:r>
              <a:rPr lang="cs-CZ" sz="2000" dirty="0" smtClean="0"/>
              <a:t>Vznik </a:t>
            </a:r>
            <a:r>
              <a:rPr lang="cs-CZ" sz="2000" dirty="0" smtClean="0"/>
              <a:t>nových náboženských </a:t>
            </a:r>
            <a:r>
              <a:rPr lang="cs-CZ" sz="2000" dirty="0" smtClean="0"/>
              <a:t>hnutí – z tradičních i moderních zdrojů</a:t>
            </a:r>
            <a:endParaRPr lang="cs-CZ" sz="2000" dirty="0" smtClean="0"/>
          </a:p>
          <a:p>
            <a:r>
              <a:rPr lang="cs-CZ" sz="2000" dirty="0" smtClean="0"/>
              <a:t>Návrat konfuciánského odkazu a jeho zapojení do politické diskuse o ideální formě správy společnosti a teorie mezinárodně politických vztahů</a:t>
            </a:r>
          </a:p>
          <a:p>
            <a:r>
              <a:rPr lang="cs-CZ" sz="2000" dirty="0" smtClean="0"/>
              <a:t>Náboženský </a:t>
            </a:r>
            <a:r>
              <a:rPr lang="cs-CZ" sz="2000" dirty="0" smtClean="0"/>
              <a:t>život a konverze v kyberprostoru</a:t>
            </a:r>
          </a:p>
          <a:p>
            <a:r>
              <a:rPr lang="cs-CZ" sz="2000" dirty="0" smtClean="0"/>
              <a:t>…</a:t>
            </a:r>
            <a:endParaRPr lang="cs-CZ" sz="2000" dirty="0" smtClean="0"/>
          </a:p>
          <a:p>
            <a:r>
              <a:rPr lang="cs-CZ" sz="2000" dirty="0" smtClean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288518730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</TotalTime>
  <Words>754</Words>
  <Application>Microsoft Office PowerPoint</Application>
  <PresentationFormat>Předvádění na obrazovce (4:3)</PresentationFormat>
  <Paragraphs>92</Paragraphs>
  <Slides>7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Motiv systému Office</vt:lpstr>
      <vt:lpstr>Průvodce Čínou 21. století </vt:lpstr>
      <vt:lpstr>Náboženství v současné Číně  a čínská náboženská politika</vt:lpstr>
      <vt:lpstr>Moderní koncept náboženství v Číně</vt:lpstr>
      <vt:lpstr>Náboženská politika ČLR</vt:lpstr>
      <vt:lpstr>Náboženská politika ČLR po roce 1978</vt:lpstr>
      <vt:lpstr>Alternativní modely náboženství</vt:lpstr>
      <vt:lpstr>Hlavní náboženské trendy v ČLR dnes</vt:lpstr>
    </vt:vector>
  </TitlesOfParts>
  <Company>UVT MU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Průvodce Čínou 21. století</dc:title>
  <dc:creator>Pavel Šindelář</dc:creator>
  <cp:lastModifiedBy>Pavel Šindelář</cp:lastModifiedBy>
  <cp:revision>7</cp:revision>
  <dcterms:created xsi:type="dcterms:W3CDTF">2012-11-28T08:24:48Z</dcterms:created>
  <dcterms:modified xsi:type="dcterms:W3CDTF">2012-11-28T09:38:03Z</dcterms:modified>
</cp:coreProperties>
</file>