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60" r:id="rId5"/>
    <p:sldId id="257" r:id="rId6"/>
    <p:sldId id="261" r:id="rId7"/>
    <p:sldId id="258" r:id="rId8"/>
    <p:sldId id="262" r:id="rId9"/>
    <p:sldId id="259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2548-7772-4C6E-A1CA-60AFB5E069A0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741B-5EE1-41A5-80B0-21F673BB4F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4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741B-5EE1-41A5-80B0-21F673BB4FA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4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41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8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9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07C5-A9EC-4744-A5F2-98DB21E557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8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2B0F-E930-4386-A7AC-CF2345D569A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E55D-9C86-43A3-9FD5-A98A93CB9C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6070-DA3E-4990-A422-5A624D245CB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5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22B4-0243-4A93-B919-AF36DE7ED04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47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1503-01A7-45C3-A5FE-317204A915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7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94B8-7B77-4E63-98D1-3C75E68931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BD90-86FE-49AB-8C56-F186FABF4E8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05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4298-F40E-4A5F-8D03-BB5C1CF9CB9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22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EA8C-4BD9-4240-8092-08B729A514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9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4A95-C2FE-49FC-9C01-FDB0582CD2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8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07C5-A9EC-4744-A5F2-98DB21E557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3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2B0F-E930-4386-A7AC-CF2345D569A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E55D-9C86-43A3-9FD5-A98A93CB9C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2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6070-DA3E-4990-A422-5A624D245CB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22B4-0243-4A93-B919-AF36DE7ED04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1503-01A7-45C3-A5FE-317204A915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9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94B8-7B77-4E63-98D1-3C75E68931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4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57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BD90-86FE-49AB-8C56-F186FABF4E8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9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4298-F40E-4A5F-8D03-BB5C1CF9CB9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52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EA8C-4BD9-4240-8092-08B729A514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4A95-C2FE-49FC-9C01-FDB0582CD2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90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07C5-A9EC-4744-A5F2-98DB21E557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9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2B0F-E930-4386-A7AC-CF2345D569A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73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E55D-9C86-43A3-9FD5-A98A93CB9C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2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6070-DA3E-4990-A422-5A624D245CB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03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22B4-0243-4A93-B919-AF36DE7ED04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7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1503-01A7-45C3-A5FE-317204A915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13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94B8-7B77-4E63-98D1-3C75E68931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7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BD90-86FE-49AB-8C56-F186FABF4E8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3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4298-F40E-4A5F-8D03-BB5C1CF9CB9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9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EA8C-4BD9-4240-8092-08B729A514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58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4A95-C2FE-49FC-9C01-FDB0582CD28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6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0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5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17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25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E400-9EA6-4D74-B82B-1B8FC9FE31EA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C709-1E06-47CE-8CB1-F0BAE26EF7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46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0B459-362E-49D0-8ADA-789BB78A409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0B459-362E-49D0-8ADA-789BB78A409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0B459-362E-49D0-8ADA-789BB78A409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qq.com/photon/act/CPP/56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/>
              <a:t>Průvodce Čínou 21. století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591" y="1557338"/>
            <a:ext cx="561840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bdélník 1"/>
          <p:cNvSpPr>
            <a:spLocks noChangeArrowheads="1"/>
          </p:cNvSpPr>
          <p:nvPr/>
        </p:nvSpPr>
        <p:spPr bwMode="auto">
          <a:xfrm>
            <a:off x="3006725" y="6037263"/>
            <a:ext cx="531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</a:rPr>
              <a:t>„</a:t>
            </a:r>
            <a:r>
              <a:rPr lang="cs-CZ" sz="1200" dirty="0" err="1" smtClean="0">
                <a:solidFill>
                  <a:srgbClr val="000000"/>
                </a:solidFill>
              </a:rPr>
              <a:t>Bloodline</a:t>
            </a:r>
            <a:r>
              <a:rPr lang="cs-CZ" sz="1200" dirty="0" smtClean="0">
                <a:solidFill>
                  <a:srgbClr val="000000"/>
                </a:solidFill>
              </a:rPr>
              <a:t>: </a:t>
            </a:r>
            <a:r>
              <a:rPr lang="cs-CZ" sz="1200" dirty="0" err="1" smtClean="0">
                <a:solidFill>
                  <a:srgbClr val="000000"/>
                </a:solidFill>
              </a:rPr>
              <a:t>Family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 err="1" smtClean="0">
                <a:solidFill>
                  <a:srgbClr val="000000"/>
                </a:solidFill>
              </a:rPr>
              <a:t>portait</a:t>
            </a:r>
            <a:r>
              <a:rPr lang="cs-CZ" sz="1200" dirty="0" smtClean="0">
                <a:solidFill>
                  <a:srgbClr val="000000"/>
                </a:solidFill>
              </a:rPr>
              <a:t>“,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 err="1" smtClean="0">
                <a:solidFill>
                  <a:srgbClr val="000000"/>
                </a:solidFill>
              </a:rPr>
              <a:t>Zhang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 err="1" smtClean="0">
                <a:solidFill>
                  <a:srgbClr val="000000"/>
                </a:solidFill>
              </a:rPr>
              <a:t>Xiaogang</a:t>
            </a:r>
            <a:r>
              <a:rPr lang="en-US" sz="1200" dirty="0" smtClean="0">
                <a:solidFill>
                  <a:srgbClr val="000000"/>
                </a:solidFill>
              </a:rPr>
              <a:t>, 200</a:t>
            </a:r>
            <a:r>
              <a:rPr lang="cs-CZ" sz="1200" dirty="0" smtClean="0">
                <a:solidFill>
                  <a:srgbClr val="000000"/>
                </a:solidFill>
              </a:rPr>
              <a:t>5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0333"/>
            <a:ext cx="5131770" cy="4811035"/>
          </a:xfrm>
        </p:spPr>
      </p:pic>
      <p:sp>
        <p:nvSpPr>
          <p:cNvPr id="8" name="TextovéPole 7"/>
          <p:cNvSpPr txBox="1"/>
          <p:nvPr/>
        </p:nvSpPr>
        <p:spPr>
          <a:xfrm>
            <a:off x="395536" y="332656"/>
            <a:ext cx="230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azykové rodiny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azykové větve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azykové skupiny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Jazyky - dialekty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7631"/>
            <a:ext cx="3168352" cy="67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Socio</a:t>
            </a:r>
            <a:r>
              <a:rPr lang="cs-CZ" dirty="0" smtClean="0"/>
              <a:t>-ekonomická situace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131286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79852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Urbární Čína (východ, pobřeží)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98114"/>
            <a:ext cx="3096344" cy="23966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476994" cy="23327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9" y="1412777"/>
            <a:ext cx="3464258" cy="23762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096344" cy="22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9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cs-CZ" dirty="0" smtClean="0"/>
              <a:t>Rurální Čína (západ, vnitrozemí)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8184"/>
            <a:ext cx="3569071" cy="23868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461329" cy="23042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5331"/>
            <a:ext cx="3569072" cy="22345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5331"/>
            <a:ext cx="3342448" cy="22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2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txBody>
          <a:bodyPr/>
          <a:lstStyle/>
          <a:p>
            <a:r>
              <a:rPr lang="cs-CZ" sz="3600" dirty="0" smtClean="0"/>
              <a:t>Migrující populace </a:t>
            </a:r>
            <a:br>
              <a:rPr lang="cs-CZ" sz="3600" dirty="0" smtClean="0"/>
            </a:br>
            <a:r>
              <a:rPr lang="cs-CZ" sz="3600" dirty="0" smtClean="0"/>
              <a:t>(</a:t>
            </a:r>
            <a:r>
              <a:rPr lang="cs-CZ" sz="3600" dirty="0" err="1" smtClean="0"/>
              <a:t>hukou</a:t>
            </a:r>
            <a:r>
              <a:rPr lang="cs-CZ" sz="3600" dirty="0" smtClean="0"/>
              <a:t> / </a:t>
            </a:r>
            <a:r>
              <a:rPr lang="cs-CZ" sz="3600" dirty="0" err="1" smtClean="0"/>
              <a:t>liudong</a:t>
            </a:r>
            <a:r>
              <a:rPr lang="cs-CZ" sz="3600" dirty="0" smtClean="0"/>
              <a:t> </a:t>
            </a:r>
            <a:r>
              <a:rPr lang="cs-CZ" sz="3600" dirty="0" err="1" smtClean="0"/>
              <a:t>renkou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5099"/>
            <a:ext cx="3500574" cy="26254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384037" cy="25380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41290"/>
            <a:ext cx="3500574" cy="21840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41290"/>
            <a:ext cx="3420139" cy="22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Gastronomická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s</a:t>
            </a:r>
            <a:r>
              <a:rPr lang="cs-CZ" sz="2400" dirty="0" smtClean="0"/>
              <a:t>ever x jih</a:t>
            </a:r>
          </a:p>
          <a:p>
            <a:pPr marL="0" indent="0">
              <a:buNone/>
            </a:pPr>
            <a:r>
              <a:rPr lang="cs-CZ" sz="2400" dirty="0" smtClean="0"/>
              <a:t>pobřeží x vnitrozemí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Slavné regionální kuchyně:</a:t>
            </a:r>
          </a:p>
          <a:p>
            <a:r>
              <a:rPr lang="cs-CZ" sz="2400" dirty="0" err="1" smtClean="0"/>
              <a:t>Sichuanská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Hunanská</a:t>
            </a:r>
            <a:endParaRPr lang="cs-CZ" sz="2400" dirty="0" smtClean="0"/>
          </a:p>
          <a:p>
            <a:r>
              <a:rPr lang="cs-CZ" sz="2400" dirty="0" err="1" smtClean="0"/>
              <a:t>Ujghurská</a:t>
            </a:r>
            <a:endParaRPr lang="cs-CZ" sz="2400" dirty="0" smtClean="0"/>
          </a:p>
          <a:p>
            <a:r>
              <a:rPr lang="cs-CZ" sz="2400" dirty="0" err="1" smtClean="0"/>
              <a:t>Kanstonská</a:t>
            </a:r>
            <a:r>
              <a:rPr lang="cs-CZ" sz="2400" dirty="0" smtClean="0"/>
              <a:t> (jižní)</a:t>
            </a:r>
          </a:p>
          <a:p>
            <a:r>
              <a:rPr lang="cs-CZ" sz="2400" dirty="0" err="1" smtClean="0"/>
              <a:t>Fujianská</a:t>
            </a:r>
            <a:endParaRPr lang="cs-CZ" sz="2400" dirty="0" smtClean="0"/>
          </a:p>
          <a:p>
            <a:r>
              <a:rPr lang="cs-CZ" sz="2400" dirty="0" err="1" smtClean="0"/>
              <a:t>Shangdongská</a:t>
            </a:r>
            <a:endParaRPr lang="cs-CZ" sz="2400" dirty="0" smtClean="0"/>
          </a:p>
          <a:p>
            <a:r>
              <a:rPr lang="cs-CZ" sz="2400" dirty="0" err="1" smtClean="0"/>
              <a:t>Shanghaiská</a:t>
            </a:r>
            <a:r>
              <a:rPr lang="cs-CZ" sz="2400" dirty="0" smtClean="0"/>
              <a:t>, Pekingská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6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Rozmanitost Číny?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Čína je jen jedna</a:t>
            </a:r>
          </a:p>
          <a:p>
            <a:r>
              <a:rPr lang="cs-CZ" dirty="0" smtClean="0"/>
              <a:t>Přes 90% obyvatel Číny tvoří jediné etnikum</a:t>
            </a:r>
          </a:p>
          <a:p>
            <a:r>
              <a:rPr lang="cs-CZ" dirty="0" smtClean="0"/>
              <a:t>Celá 1,3 miliarda Číňanů hovoří stejným jazykem a píše stejným písmem</a:t>
            </a:r>
          </a:p>
          <a:p>
            <a:r>
              <a:rPr lang="cs-CZ" dirty="0" smtClean="0"/>
              <a:t>Číňané mají všichni jen jednoho potomka</a:t>
            </a:r>
          </a:p>
          <a:p>
            <a:r>
              <a:rPr lang="cs-CZ" dirty="0" smtClean="0"/>
              <a:t>Číňané žijí v centralizovaném komunistickém státě ovládaném jedinou strany</a:t>
            </a:r>
          </a:p>
          <a:p>
            <a:r>
              <a:rPr lang="cs-CZ" dirty="0" smtClean="0"/>
              <a:t>Číňanům je vlastní kolektivismus nikoliv individualismus </a:t>
            </a:r>
          </a:p>
          <a:p>
            <a:r>
              <a:rPr lang="cs-CZ" dirty="0" smtClean="0"/>
              <a:t>Číňané jsou ve své většině zemědělci a jedí hlavně rýži</a:t>
            </a:r>
          </a:p>
          <a:p>
            <a:r>
              <a:rPr lang="cs-CZ" dirty="0" smtClean="0"/>
              <a:t>Všichni Číňané jsou ateisté (konfuciáni)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Rozmanitost Číny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/>
            <a:r>
              <a:rPr lang="cs-CZ" dirty="0" smtClean="0"/>
              <a:t>Teritoriální</a:t>
            </a:r>
          </a:p>
          <a:p>
            <a:pPr marL="342900" lvl="2" indent="-342900"/>
            <a:r>
              <a:rPr lang="cs-CZ" dirty="0" smtClean="0"/>
              <a:t>Národnostní / etnická</a:t>
            </a:r>
          </a:p>
          <a:p>
            <a:pPr marL="342900" lvl="2" indent="-342900"/>
            <a:r>
              <a:rPr lang="cs-CZ" dirty="0" smtClean="0"/>
              <a:t>Jazyková</a:t>
            </a:r>
          </a:p>
          <a:p>
            <a:pPr marL="342900" lvl="2" indent="-342900"/>
            <a:r>
              <a:rPr lang="cs-CZ" dirty="0" err="1" smtClean="0"/>
              <a:t>Socio</a:t>
            </a:r>
            <a:r>
              <a:rPr lang="cs-CZ" dirty="0" smtClean="0"/>
              <a:t>-ekonomická / třídní</a:t>
            </a:r>
          </a:p>
          <a:p>
            <a:pPr marL="342900" lvl="2" indent="-342900"/>
            <a:r>
              <a:rPr lang="cs-CZ" dirty="0" smtClean="0"/>
              <a:t>Náboženská</a:t>
            </a:r>
          </a:p>
          <a:p>
            <a:pPr marL="342900" lvl="2" indent="-342900"/>
            <a:r>
              <a:rPr lang="cs-CZ" dirty="0" smtClean="0"/>
              <a:t>Gastronomická</a:t>
            </a:r>
          </a:p>
          <a:p>
            <a:pPr marL="342900" lvl="2" indent="-342900"/>
            <a:r>
              <a:rPr lang="cs-CZ" dirty="0"/>
              <a:t>K</a:t>
            </a:r>
            <a:r>
              <a:rPr lang="cs-CZ" dirty="0" smtClean="0"/>
              <a:t>ulturní</a:t>
            </a:r>
          </a:p>
          <a:p>
            <a:pPr marL="342900" lvl="2" indent="-342900"/>
            <a:r>
              <a:rPr lang="cs-CZ" dirty="0" smtClean="0"/>
              <a:t>Politická</a:t>
            </a:r>
          </a:p>
          <a:p>
            <a:pPr marL="342900" lvl="2" indent="-342900"/>
            <a:endParaRPr lang="cs-CZ" dirty="0"/>
          </a:p>
          <a:p>
            <a:pPr marL="342900" lvl="2" indent="-342900"/>
            <a:r>
              <a:rPr lang="cs-CZ" dirty="0" smtClean="0"/>
              <a:t>Problematika konstrukce identity (aspirace) </a:t>
            </a:r>
            <a:r>
              <a:rPr lang="cs-CZ" dirty="0"/>
              <a:t>č</a:t>
            </a:r>
            <a:r>
              <a:rPr lang="cs-CZ" dirty="0" smtClean="0"/>
              <a:t>ínské společnosti</a:t>
            </a:r>
          </a:p>
          <a:p>
            <a:pPr marL="800100" lvl="3" indent="-342900"/>
            <a:r>
              <a:rPr lang="cs-CZ" dirty="0" smtClean="0"/>
              <a:t>osobní a skupinová</a:t>
            </a:r>
          </a:p>
          <a:p>
            <a:pPr marL="800100" lvl="3" indent="-342900"/>
            <a:r>
              <a:rPr lang="cs-CZ" dirty="0" smtClean="0"/>
              <a:t>vrozená, naučená, vnucená, zvolená, získaná, předstíraná</a:t>
            </a:r>
          </a:p>
        </p:txBody>
      </p:sp>
    </p:spTree>
    <p:extLst>
      <p:ext uri="{BB962C8B-B14F-4D97-AF65-F5344CB8AC3E}">
        <p14:creationId xmlns:p14="http://schemas.microsoft.com/office/powerpoint/2010/main" val="14071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025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757238" y="6165850"/>
            <a:ext cx="7775575" cy="441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000" b="1" smtClean="0"/>
              <a:t>1. Co je Čína? 2. Kde žijí Číňané? 3. Kdo žije v Číně?</a:t>
            </a:r>
          </a:p>
        </p:txBody>
      </p:sp>
    </p:spTree>
    <p:extLst>
      <p:ext uri="{BB962C8B-B14F-4D97-AF65-F5344CB8AC3E}">
        <p14:creationId xmlns:p14="http://schemas.microsoft.com/office/powerpoint/2010/main" val="1291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Číňané v světě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9073008" cy="3980783"/>
          </a:xfrm>
        </p:spPr>
      </p:pic>
      <p:sp>
        <p:nvSpPr>
          <p:cNvPr id="7" name="TextovéPole 6"/>
          <p:cNvSpPr txBox="1"/>
          <p:nvPr/>
        </p:nvSpPr>
        <p:spPr>
          <a:xfrm>
            <a:off x="819870" y="5334506"/>
            <a:ext cx="180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Národnostní většina</a:t>
            </a:r>
          </a:p>
          <a:p>
            <a:r>
              <a:rPr lang="cs-CZ" sz="1000" dirty="0" smtClean="0"/>
              <a:t>Singapur - </a:t>
            </a:r>
            <a:r>
              <a:rPr lang="cs-CZ" sz="1000" dirty="0" smtClean="0">
                <a:effectLst/>
              </a:rPr>
              <a:t>2,808,300</a:t>
            </a:r>
          </a:p>
          <a:p>
            <a:r>
              <a:rPr lang="cs-CZ" sz="1000" dirty="0" smtClean="0"/>
              <a:t>Vánoční ostrovy	- </a:t>
            </a:r>
            <a:r>
              <a:rPr lang="cs-CZ" sz="1000" dirty="0" smtClean="0">
                <a:effectLst/>
              </a:rPr>
              <a:t>981</a:t>
            </a:r>
          </a:p>
          <a:p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90763" y="5334506"/>
            <a:ext cx="32654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Národnostní menšina</a:t>
            </a:r>
          </a:p>
          <a:p>
            <a:r>
              <a:rPr lang="cs-CZ" sz="1000" dirty="0" smtClean="0"/>
              <a:t>Thajsko - </a:t>
            </a:r>
            <a:r>
              <a:rPr lang="cs-CZ" sz="1000" dirty="0" smtClean="0">
                <a:effectLst/>
              </a:rPr>
              <a:t>9,392,792	Peru</a:t>
            </a:r>
            <a:r>
              <a:rPr lang="cs-CZ" sz="1000" dirty="0" smtClean="0"/>
              <a:t> - </a:t>
            </a:r>
            <a:r>
              <a:rPr lang="cs-CZ" sz="1000" dirty="0" smtClean="0">
                <a:effectLst/>
              </a:rPr>
              <a:t>1,300,000</a:t>
            </a:r>
          </a:p>
          <a:p>
            <a:r>
              <a:rPr lang="cs-CZ" sz="1000" dirty="0" smtClean="0"/>
              <a:t>Indonésie - </a:t>
            </a:r>
            <a:r>
              <a:rPr lang="cs-CZ" sz="1000" dirty="0" smtClean="0">
                <a:effectLst/>
              </a:rPr>
              <a:t>8,800,000	Filipíny</a:t>
            </a:r>
            <a:r>
              <a:rPr lang="cs-CZ" sz="1000" dirty="0" smtClean="0"/>
              <a:t> - </a:t>
            </a:r>
            <a:r>
              <a:rPr lang="cs-CZ" sz="1000" dirty="0" smtClean="0">
                <a:effectLst/>
              </a:rPr>
              <a:t>1,146,000</a:t>
            </a:r>
          </a:p>
          <a:p>
            <a:r>
              <a:rPr lang="cs-CZ" sz="1000" dirty="0" smtClean="0"/>
              <a:t>Malajsie - </a:t>
            </a:r>
            <a:r>
              <a:rPr lang="cs-CZ" sz="1000" dirty="0" smtClean="0">
                <a:effectLst/>
              </a:rPr>
              <a:t>6,960,900	Vietnam - 1,000,000</a:t>
            </a:r>
          </a:p>
          <a:p>
            <a:r>
              <a:rPr lang="cs-CZ" sz="1000" dirty="0" smtClean="0"/>
              <a:t>USA - </a:t>
            </a:r>
            <a:r>
              <a:rPr lang="cs-CZ" sz="1000" dirty="0" smtClean="0">
                <a:effectLst/>
              </a:rPr>
              <a:t>3,794,673</a:t>
            </a:r>
            <a:r>
              <a:rPr lang="cs-CZ" sz="1000" dirty="0" smtClean="0"/>
              <a:t>	Rusko - </a:t>
            </a:r>
            <a:r>
              <a:rPr lang="cs-CZ" sz="1000" dirty="0" smtClean="0">
                <a:effectLst/>
              </a:rPr>
              <a:t>998,000</a:t>
            </a:r>
            <a:endParaRPr lang="cs-CZ" sz="1000" dirty="0" smtClean="0"/>
          </a:p>
          <a:p>
            <a:r>
              <a:rPr lang="cs-CZ" sz="1000" dirty="0" smtClean="0"/>
              <a:t>Barma - </a:t>
            </a:r>
            <a:r>
              <a:rPr lang="cs-CZ" sz="1000" dirty="0" smtClean="0">
                <a:effectLst/>
              </a:rPr>
              <a:t>1,637,540</a:t>
            </a:r>
            <a:r>
              <a:rPr lang="cs-CZ" sz="1000" dirty="0" smtClean="0"/>
              <a:t>	Austrálie - </a:t>
            </a:r>
            <a:r>
              <a:rPr lang="cs-CZ" sz="1000" dirty="0" smtClean="0">
                <a:effectLst/>
              </a:rPr>
              <a:t>866,200</a:t>
            </a:r>
          </a:p>
          <a:p>
            <a:r>
              <a:rPr lang="cs-CZ" sz="1000" dirty="0" smtClean="0"/>
              <a:t>Kanada - </a:t>
            </a:r>
            <a:r>
              <a:rPr lang="cs-CZ" sz="1000" dirty="0" smtClean="0">
                <a:effectLst/>
              </a:rPr>
              <a:t>1,346,510</a:t>
            </a:r>
            <a:r>
              <a:rPr lang="cs-CZ" sz="1000" dirty="0" smtClean="0"/>
              <a:t>	Francie - </a:t>
            </a:r>
            <a:r>
              <a:rPr lang="cs-CZ" sz="1000" dirty="0" smtClean="0">
                <a:effectLst/>
              </a:rPr>
              <a:t>700,000</a:t>
            </a:r>
            <a:endParaRPr lang="cs-CZ" sz="1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5373216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/>
              <a:t>Speciální status</a:t>
            </a:r>
          </a:p>
          <a:p>
            <a:r>
              <a:rPr lang="cs-CZ" sz="1000" dirty="0" err="1" smtClean="0"/>
              <a:t>Taiwan</a:t>
            </a:r>
            <a:r>
              <a:rPr lang="cs-CZ" sz="1000" dirty="0" smtClean="0"/>
              <a:t> - 22,575,365</a:t>
            </a:r>
          </a:p>
          <a:p>
            <a:r>
              <a:rPr lang="cs-CZ" sz="1000" dirty="0" smtClean="0"/>
              <a:t>Hongkong - 6,593,410</a:t>
            </a:r>
          </a:p>
          <a:p>
            <a:r>
              <a:rPr lang="cs-CZ" sz="1000" dirty="0" smtClean="0"/>
              <a:t>Macau - 433,641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52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71500"/>
            <a:ext cx="7334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dirty="0" smtClean="0"/>
              <a:t>Administrativní dělení Číny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60228" y="1772816"/>
            <a:ext cx="1738536" cy="4525963"/>
          </a:xfrm>
        </p:spPr>
        <p:txBody>
          <a:bodyPr/>
          <a:lstStyle/>
          <a:p>
            <a:pPr marL="0" indent="0">
              <a:buNone/>
            </a:pPr>
            <a:endParaRPr lang="cs-CZ" sz="1200" dirty="0" smtClean="0"/>
          </a:p>
          <a:p>
            <a:r>
              <a:rPr lang="cs-CZ" sz="1400" dirty="0" smtClean="0"/>
              <a:t>Hainan </a:t>
            </a:r>
          </a:p>
          <a:p>
            <a:r>
              <a:rPr lang="cs-CZ" sz="1400" dirty="0" err="1" smtClean="0"/>
              <a:t>Sichuan</a:t>
            </a:r>
            <a:endParaRPr lang="cs-CZ" sz="1400" dirty="0" smtClean="0"/>
          </a:p>
          <a:p>
            <a:r>
              <a:rPr lang="cs-CZ" sz="1400" dirty="0" err="1" smtClean="0"/>
              <a:t>Guizhou</a:t>
            </a:r>
            <a:endParaRPr lang="cs-CZ" sz="1400" dirty="0" smtClean="0"/>
          </a:p>
          <a:p>
            <a:r>
              <a:rPr lang="cs-CZ" sz="1400" dirty="0" err="1" smtClean="0"/>
              <a:t>Yunnan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Shaanxi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Gansu</a:t>
            </a:r>
            <a:endParaRPr lang="cs-CZ" sz="1400" dirty="0" smtClean="0"/>
          </a:p>
          <a:p>
            <a:r>
              <a:rPr lang="cs-CZ" sz="1400" dirty="0" err="1" smtClean="0"/>
              <a:t>Qinghai</a:t>
            </a:r>
            <a:endParaRPr lang="cs-CZ" sz="1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664" y="1700808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600" u="sng" dirty="0"/>
              <a:t>Samosprávné městské aglomerace </a:t>
            </a:r>
            <a:endParaRPr lang="cs-CZ" sz="1600" u="sng" dirty="0" smtClean="0"/>
          </a:p>
          <a:p>
            <a:r>
              <a:rPr lang="cs-CZ" sz="1400" dirty="0" err="1" smtClean="0"/>
              <a:t>Beijing</a:t>
            </a:r>
            <a:endParaRPr lang="cs-CZ" sz="1400" dirty="0"/>
          </a:p>
          <a:p>
            <a:r>
              <a:rPr lang="cs-CZ" sz="1400" dirty="0" err="1"/>
              <a:t>Tianjin</a:t>
            </a:r>
            <a:endParaRPr lang="cs-CZ" sz="1400" dirty="0"/>
          </a:p>
          <a:p>
            <a:r>
              <a:rPr lang="cs-CZ" sz="1400" dirty="0" err="1"/>
              <a:t>Shanghai</a:t>
            </a:r>
            <a:endParaRPr lang="cs-CZ" sz="1400" dirty="0"/>
          </a:p>
          <a:p>
            <a:r>
              <a:rPr lang="cs-CZ" sz="1400" dirty="0" err="1"/>
              <a:t>Chongqing</a:t>
            </a:r>
            <a:endParaRPr lang="cs-CZ" sz="1400" dirty="0"/>
          </a:p>
          <a:p>
            <a:pPr marL="0" indent="0">
              <a:buNone/>
            </a:pPr>
            <a:r>
              <a:rPr lang="cs-CZ" sz="1400" u="sng" dirty="0" smtClean="0"/>
              <a:t>Autonomní </a:t>
            </a:r>
            <a:r>
              <a:rPr lang="cs-CZ" sz="1400" u="sng" dirty="0"/>
              <a:t>oblast</a:t>
            </a:r>
          </a:p>
          <a:p>
            <a:r>
              <a:rPr lang="cs-CZ" sz="1400" dirty="0"/>
              <a:t>Vnitřní Mongolsko</a:t>
            </a:r>
          </a:p>
          <a:p>
            <a:r>
              <a:rPr lang="cs-CZ" sz="1400" dirty="0" err="1"/>
              <a:t>Guangxi</a:t>
            </a:r>
            <a:r>
              <a:rPr lang="cs-CZ" sz="1400" dirty="0"/>
              <a:t> (</a:t>
            </a:r>
            <a:r>
              <a:rPr lang="cs-CZ" sz="1400" dirty="0" err="1"/>
              <a:t>Zhuangská</a:t>
            </a:r>
            <a:r>
              <a:rPr lang="cs-CZ" sz="1400" dirty="0"/>
              <a:t>)</a:t>
            </a:r>
          </a:p>
          <a:p>
            <a:r>
              <a:rPr lang="cs-CZ" sz="1400" dirty="0" err="1"/>
              <a:t>Ningxia</a:t>
            </a:r>
            <a:r>
              <a:rPr lang="cs-CZ" sz="1400" dirty="0"/>
              <a:t> (</a:t>
            </a:r>
            <a:r>
              <a:rPr lang="cs-CZ" sz="1400" dirty="0" err="1"/>
              <a:t>Huiská</a:t>
            </a:r>
            <a:r>
              <a:rPr lang="cs-CZ" sz="1400" dirty="0"/>
              <a:t>) </a:t>
            </a:r>
          </a:p>
          <a:p>
            <a:r>
              <a:rPr lang="cs-CZ" sz="1400" dirty="0" err="1"/>
              <a:t>Xinjiang</a:t>
            </a:r>
            <a:r>
              <a:rPr lang="cs-CZ" sz="1400" dirty="0"/>
              <a:t> (Ujgurská) </a:t>
            </a:r>
          </a:p>
          <a:p>
            <a:r>
              <a:rPr lang="cs-CZ" sz="1400" dirty="0"/>
              <a:t>Tibet</a:t>
            </a:r>
          </a:p>
          <a:p>
            <a:pPr marL="0" indent="0">
              <a:buNone/>
            </a:pPr>
            <a:r>
              <a:rPr lang="cs-CZ" sz="1400" u="sng" dirty="0" smtClean="0"/>
              <a:t>Speciální </a:t>
            </a:r>
            <a:r>
              <a:rPr lang="cs-CZ" sz="1400" u="sng" dirty="0"/>
              <a:t>administrativní </a:t>
            </a:r>
            <a:r>
              <a:rPr lang="cs-CZ" sz="1400" u="sng" dirty="0" err="1"/>
              <a:t>obalsti</a:t>
            </a:r>
            <a:endParaRPr lang="cs-CZ" sz="1400" u="sng" dirty="0"/>
          </a:p>
          <a:p>
            <a:r>
              <a:rPr lang="cs-CZ" sz="1400" dirty="0" err="1"/>
              <a:t>Hong</a:t>
            </a:r>
            <a:r>
              <a:rPr lang="cs-CZ" sz="1400" dirty="0"/>
              <a:t> Kong</a:t>
            </a:r>
          </a:p>
          <a:p>
            <a:r>
              <a:rPr lang="cs-CZ" sz="1400" dirty="0"/>
              <a:t>Macau</a:t>
            </a:r>
          </a:p>
          <a:p>
            <a:pPr marL="0" indent="0">
              <a:buNone/>
            </a:pPr>
            <a:r>
              <a:rPr lang="cs-CZ" sz="1400" u="sng" dirty="0" smtClean="0"/>
              <a:t>Sporná území</a:t>
            </a:r>
          </a:p>
          <a:p>
            <a:r>
              <a:rPr lang="cs-CZ" sz="1400" dirty="0" err="1" smtClean="0"/>
              <a:t>Taiwan</a:t>
            </a:r>
            <a:endParaRPr lang="cs-CZ" sz="1400" dirty="0"/>
          </a:p>
          <a:p>
            <a:r>
              <a:rPr lang="cs-CZ" sz="1400" dirty="0"/>
              <a:t>d</a:t>
            </a:r>
            <a:r>
              <a:rPr lang="cs-CZ" sz="1400" dirty="0" smtClean="0"/>
              <a:t>alší </a:t>
            </a:r>
            <a:r>
              <a:rPr lang="cs-CZ" sz="1400" dirty="0"/>
              <a:t>sporná území s Indií, </a:t>
            </a:r>
            <a:r>
              <a:rPr lang="cs-CZ" sz="1400" dirty="0" smtClean="0"/>
              <a:t>Japonskem…</a:t>
            </a:r>
            <a:endParaRPr lang="cs-CZ" sz="1400" dirty="0"/>
          </a:p>
          <a:p>
            <a:pPr marL="0" indent="0">
              <a:buNone/>
            </a:pPr>
            <a:endParaRPr lang="cs-CZ" sz="100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21692" y="1700808"/>
            <a:ext cx="17385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1600" u="sng" dirty="0" smtClean="0"/>
              <a:t>Provincie</a:t>
            </a:r>
          </a:p>
          <a:p>
            <a:r>
              <a:rPr lang="cs-CZ" sz="1400" dirty="0" err="1" smtClean="0"/>
              <a:t>Hebei</a:t>
            </a:r>
            <a:endParaRPr lang="cs-CZ" sz="1400" dirty="0" smtClean="0"/>
          </a:p>
          <a:p>
            <a:r>
              <a:rPr lang="cs-CZ" sz="1400" dirty="0" err="1" smtClean="0"/>
              <a:t>Shanxi</a:t>
            </a:r>
            <a:endParaRPr lang="cs-CZ" sz="1400" dirty="0" smtClean="0"/>
          </a:p>
          <a:p>
            <a:r>
              <a:rPr lang="cs-CZ" sz="1400" dirty="0" err="1" smtClean="0"/>
              <a:t>Liaoning</a:t>
            </a:r>
            <a:endParaRPr lang="cs-CZ" sz="1400" dirty="0" smtClean="0"/>
          </a:p>
          <a:p>
            <a:r>
              <a:rPr lang="cs-CZ" sz="1400" dirty="0" err="1" smtClean="0"/>
              <a:t>Jilin</a:t>
            </a:r>
            <a:endParaRPr lang="cs-CZ" sz="1400" dirty="0" smtClean="0"/>
          </a:p>
          <a:p>
            <a:r>
              <a:rPr lang="cs-CZ" sz="1400" dirty="0" err="1" smtClean="0"/>
              <a:t>Heilongjiang</a:t>
            </a:r>
            <a:endParaRPr lang="cs-CZ" sz="1400" dirty="0" smtClean="0"/>
          </a:p>
          <a:p>
            <a:r>
              <a:rPr lang="cs-CZ" sz="1400" dirty="0" err="1" smtClean="0"/>
              <a:t>Jiangsu</a:t>
            </a:r>
            <a:endParaRPr lang="cs-CZ" sz="1400" dirty="0" smtClean="0"/>
          </a:p>
          <a:p>
            <a:r>
              <a:rPr lang="cs-CZ" sz="1400" dirty="0" err="1" smtClean="0"/>
              <a:t>Zhejiang</a:t>
            </a:r>
            <a:endParaRPr lang="cs-CZ" sz="1400" dirty="0" smtClean="0"/>
          </a:p>
          <a:p>
            <a:r>
              <a:rPr lang="cs-CZ" sz="1400" dirty="0" err="1" smtClean="0"/>
              <a:t>Anhui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Fujian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Jiangxi</a:t>
            </a:r>
            <a:endParaRPr lang="cs-CZ" sz="1400" dirty="0" smtClean="0"/>
          </a:p>
          <a:p>
            <a:r>
              <a:rPr lang="cs-CZ" sz="1400" dirty="0" err="1" smtClean="0"/>
              <a:t>Shandong</a:t>
            </a:r>
            <a:endParaRPr lang="cs-CZ" sz="1400" dirty="0" smtClean="0"/>
          </a:p>
          <a:p>
            <a:r>
              <a:rPr lang="cs-CZ" sz="1400" dirty="0" err="1"/>
              <a:t>Henan</a:t>
            </a:r>
            <a:endParaRPr lang="cs-CZ" sz="1400" dirty="0"/>
          </a:p>
          <a:p>
            <a:r>
              <a:rPr lang="cs-CZ" sz="1400" dirty="0" err="1"/>
              <a:t>Hubei</a:t>
            </a:r>
            <a:endParaRPr lang="cs-CZ" sz="1400" dirty="0"/>
          </a:p>
          <a:p>
            <a:r>
              <a:rPr lang="cs-CZ" sz="1400" dirty="0" err="1"/>
              <a:t>Hunan</a:t>
            </a:r>
            <a:endParaRPr lang="cs-CZ" sz="1400" dirty="0"/>
          </a:p>
          <a:p>
            <a:r>
              <a:rPr lang="cs-CZ" sz="1400" dirty="0" err="1"/>
              <a:t>Guangdong</a:t>
            </a: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33457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složení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Národ</a:t>
            </a:r>
          </a:p>
          <a:p>
            <a:r>
              <a:rPr lang="cs-CZ" sz="2400" dirty="0" smtClean="0"/>
              <a:t>Národnost</a:t>
            </a:r>
          </a:p>
          <a:p>
            <a:r>
              <a:rPr lang="cs-CZ" sz="2400" dirty="0" smtClean="0"/>
              <a:t>Národnostní většina/menšina</a:t>
            </a:r>
          </a:p>
          <a:p>
            <a:r>
              <a:rPr lang="cs-CZ" sz="2400" dirty="0" smtClean="0"/>
              <a:t>Etnická skupina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Čínská republika 1912–1949</a:t>
            </a:r>
          </a:p>
          <a:p>
            <a:r>
              <a:rPr lang="cs-CZ" sz="2400" dirty="0" smtClean="0"/>
              <a:t>5 národností (ras) = 1 národ</a:t>
            </a:r>
          </a:p>
          <a:p>
            <a:endParaRPr lang="cs-CZ" sz="1000" dirty="0" smtClean="0"/>
          </a:p>
          <a:p>
            <a:pPr marL="0" indent="0">
              <a:buNone/>
            </a:pPr>
            <a:r>
              <a:rPr lang="cs-CZ" sz="2400" u="sng" dirty="0" smtClean="0"/>
              <a:t>Čínská lidová republika 1949–2012</a:t>
            </a:r>
          </a:p>
          <a:p>
            <a:r>
              <a:rPr lang="cs-CZ" sz="2400" dirty="0" smtClean="0"/>
              <a:t>56 etnických skupin = 1 národ</a:t>
            </a:r>
          </a:p>
          <a:p>
            <a:r>
              <a:rPr lang="cs-CZ" sz="2400" dirty="0" smtClean="0"/>
              <a:t>55 etnických menšin + 1 většina (92%)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6992"/>
            <a:ext cx="20417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Oficiální etnické skupiny ČLR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212232" y="1772816"/>
            <a:ext cx="2602632" cy="4525963"/>
          </a:xfrm>
        </p:spPr>
        <p:txBody>
          <a:bodyPr/>
          <a:lstStyle/>
          <a:p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Gelao</a:t>
            </a:r>
            <a:r>
              <a:rPr lang="cs-CZ" sz="1000" dirty="0" smtClean="0"/>
              <a:t> </a:t>
            </a:r>
            <a:r>
              <a:rPr lang="cs-CZ" sz="1000" dirty="0"/>
              <a:t>(</a:t>
            </a:r>
            <a:r>
              <a:rPr lang="ja-JP" altLang="en-US" sz="1000" dirty="0"/>
              <a:t>仡佬族 </a:t>
            </a:r>
            <a:r>
              <a:rPr lang="en-US" altLang="ja-JP" sz="1000" dirty="0"/>
              <a:t>: </a:t>
            </a:r>
            <a:r>
              <a:rPr lang="cs-CZ" sz="1000" dirty="0" err="1"/>
              <a:t>Gēlǎo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Lahu</a:t>
            </a:r>
            <a:r>
              <a:rPr lang="cs-CZ" sz="1000" dirty="0"/>
              <a:t> (</a:t>
            </a:r>
            <a:r>
              <a:rPr lang="ja-JP" altLang="en-US" sz="1000" dirty="0"/>
              <a:t>拉祜族 </a:t>
            </a:r>
            <a:r>
              <a:rPr lang="en-US" altLang="ja-JP" sz="1000" dirty="0"/>
              <a:t>: </a:t>
            </a:r>
            <a:r>
              <a:rPr lang="cs-CZ" sz="1000" dirty="0" err="1"/>
              <a:t>Lāhù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Dongxiang</a:t>
            </a:r>
            <a:r>
              <a:rPr lang="cs-CZ" sz="1000" dirty="0"/>
              <a:t> (</a:t>
            </a:r>
            <a:r>
              <a:rPr lang="ja-JP" altLang="en-US" sz="1000" dirty="0"/>
              <a:t>东乡族 </a:t>
            </a:r>
            <a:r>
              <a:rPr lang="en-US" altLang="ja-JP" sz="1000" dirty="0"/>
              <a:t>: </a:t>
            </a:r>
            <a:r>
              <a:rPr lang="cs-CZ" sz="1000" dirty="0" err="1"/>
              <a:t>Dōngxiāng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Va</a:t>
            </a:r>
            <a:r>
              <a:rPr lang="cs-CZ" sz="1000" dirty="0"/>
              <a:t> (</a:t>
            </a:r>
            <a:r>
              <a:rPr lang="ja-JP" altLang="en-US" sz="1000" dirty="0"/>
              <a:t>佤族 </a:t>
            </a:r>
            <a:r>
              <a:rPr lang="en-US" altLang="ja-JP" sz="1000" dirty="0"/>
              <a:t>: </a:t>
            </a:r>
            <a:r>
              <a:rPr lang="cs-CZ" sz="1000" dirty="0" err="1"/>
              <a:t>Wǎ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 (</a:t>
            </a:r>
            <a:r>
              <a:rPr lang="cs-CZ" sz="1000" dirty="0" err="1"/>
              <a:t>Va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Sui</a:t>
            </a:r>
            <a:r>
              <a:rPr lang="cs-CZ" sz="1000" dirty="0"/>
              <a:t> (</a:t>
            </a:r>
            <a:r>
              <a:rPr lang="ja-JP" altLang="en-US" sz="1000" dirty="0"/>
              <a:t>水族 </a:t>
            </a:r>
            <a:r>
              <a:rPr lang="en-US" altLang="ja-JP" sz="1000" dirty="0"/>
              <a:t>: </a:t>
            </a:r>
            <a:r>
              <a:rPr lang="cs-CZ" sz="1000" dirty="0" err="1"/>
              <a:t>Shuǐ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Naxi</a:t>
            </a:r>
            <a:r>
              <a:rPr lang="cs-CZ" sz="1000" dirty="0"/>
              <a:t> (</a:t>
            </a:r>
            <a:r>
              <a:rPr lang="ja-JP" altLang="en-US" sz="1000" dirty="0"/>
              <a:t>纳西族 </a:t>
            </a:r>
            <a:r>
              <a:rPr lang="en-US" altLang="ja-JP" sz="1000" dirty="0"/>
              <a:t>: </a:t>
            </a:r>
            <a:r>
              <a:rPr lang="cs-CZ" sz="1000" dirty="0" err="1"/>
              <a:t>Nàxī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/>
              <a:t> </a:t>
            </a:r>
            <a:r>
              <a:rPr lang="cs-CZ" sz="1000" dirty="0" smtClean="0"/>
              <a:t>   </a:t>
            </a:r>
            <a:r>
              <a:rPr lang="cs-CZ" sz="1000" dirty="0" err="1"/>
              <a:t>Qiang</a:t>
            </a:r>
            <a:r>
              <a:rPr lang="cs-CZ" sz="1000" dirty="0"/>
              <a:t> (</a:t>
            </a:r>
            <a:r>
              <a:rPr lang="ja-JP" altLang="en-US" sz="1000" dirty="0"/>
              <a:t>羌族 </a:t>
            </a:r>
            <a:r>
              <a:rPr lang="en-US" altLang="ja-JP" sz="1000" dirty="0"/>
              <a:t>: </a:t>
            </a:r>
            <a:r>
              <a:rPr lang="cs-CZ" sz="1000" dirty="0" err="1"/>
              <a:t>Qiāng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Tu (</a:t>
            </a:r>
            <a:r>
              <a:rPr lang="ja-JP" altLang="en-US" sz="1000" dirty="0"/>
              <a:t>土族 </a:t>
            </a:r>
            <a:r>
              <a:rPr lang="en-US" altLang="ja-JP" sz="1000" dirty="0"/>
              <a:t>: </a:t>
            </a:r>
            <a:r>
              <a:rPr lang="cs-CZ" sz="1000" dirty="0" err="1"/>
              <a:t>Tǔ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Xibe</a:t>
            </a:r>
            <a:r>
              <a:rPr lang="cs-CZ" sz="1000" dirty="0"/>
              <a:t> (</a:t>
            </a:r>
            <a:r>
              <a:rPr lang="ja-JP" altLang="en-US" sz="1000" dirty="0"/>
              <a:t>锡伯族 </a:t>
            </a:r>
            <a:r>
              <a:rPr lang="en-US" altLang="ja-JP" sz="1000" dirty="0"/>
              <a:t>: </a:t>
            </a:r>
            <a:r>
              <a:rPr lang="cs-CZ" sz="1000" dirty="0" err="1"/>
              <a:t>Xíbó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Mulao</a:t>
            </a:r>
            <a:r>
              <a:rPr lang="cs-CZ" sz="1000" dirty="0"/>
              <a:t> (</a:t>
            </a:r>
            <a:r>
              <a:rPr lang="ja-JP" altLang="en-US" sz="1000" dirty="0"/>
              <a:t>仫佬族 </a:t>
            </a:r>
            <a:r>
              <a:rPr lang="en-US" altLang="ja-JP" sz="1000" dirty="0"/>
              <a:t>: </a:t>
            </a:r>
            <a:r>
              <a:rPr lang="cs-CZ" sz="1000" dirty="0" err="1"/>
              <a:t>Mùlǎo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>
                <a:solidFill>
                  <a:srgbClr val="FF0000"/>
                </a:solidFill>
              </a:rPr>
              <a:t>Kirgiz</a:t>
            </a:r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ja-JP" altLang="en-US" sz="1000" dirty="0">
                <a:solidFill>
                  <a:srgbClr val="FF0000"/>
                </a:solidFill>
              </a:rPr>
              <a:t>柯尔克孜族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Kēěrkèzī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Daur</a:t>
            </a:r>
            <a:r>
              <a:rPr lang="cs-CZ" sz="1000" dirty="0"/>
              <a:t> (</a:t>
            </a:r>
            <a:r>
              <a:rPr lang="ja-JP" altLang="en-US" sz="1000" dirty="0"/>
              <a:t>达斡尔族 </a:t>
            </a:r>
            <a:r>
              <a:rPr lang="en-US" altLang="ja-JP" sz="1000" dirty="0"/>
              <a:t>: </a:t>
            </a:r>
            <a:r>
              <a:rPr lang="cs-CZ" sz="1000" dirty="0" err="1"/>
              <a:t>Dáwòěr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Jingpo</a:t>
            </a:r>
            <a:r>
              <a:rPr lang="cs-CZ" sz="1000" dirty="0"/>
              <a:t> (</a:t>
            </a:r>
            <a:r>
              <a:rPr lang="ja-JP" altLang="en-US" sz="1000" dirty="0"/>
              <a:t>景颇族 </a:t>
            </a:r>
            <a:r>
              <a:rPr lang="en-US" altLang="ja-JP" sz="1000" dirty="0"/>
              <a:t>: </a:t>
            </a:r>
            <a:r>
              <a:rPr lang="cs-CZ" sz="1000" dirty="0" err="1"/>
              <a:t>Jǐngpō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Salar</a:t>
            </a:r>
            <a:r>
              <a:rPr lang="cs-CZ" sz="1000" dirty="0"/>
              <a:t> (</a:t>
            </a:r>
            <a:r>
              <a:rPr lang="ja-JP" altLang="en-US" sz="1000" dirty="0"/>
              <a:t>撒拉族 </a:t>
            </a:r>
            <a:r>
              <a:rPr lang="en-US" altLang="ja-JP" sz="1000" dirty="0"/>
              <a:t>: </a:t>
            </a:r>
            <a:r>
              <a:rPr lang="cs-CZ" sz="1000" dirty="0" err="1"/>
              <a:t>Sǎlá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Blang</a:t>
            </a:r>
            <a:r>
              <a:rPr lang="cs-CZ" sz="1000" dirty="0"/>
              <a:t> (</a:t>
            </a:r>
            <a:r>
              <a:rPr lang="ja-JP" altLang="en-US" sz="1000" dirty="0"/>
              <a:t>布朗族 </a:t>
            </a:r>
            <a:r>
              <a:rPr lang="en-US" altLang="ja-JP" sz="1000" dirty="0"/>
              <a:t>: </a:t>
            </a:r>
            <a:r>
              <a:rPr lang="cs-CZ" sz="1000" dirty="0" err="1"/>
              <a:t>Bùlǎng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Maonan</a:t>
            </a:r>
            <a:r>
              <a:rPr lang="cs-CZ" sz="1000" dirty="0"/>
              <a:t> (</a:t>
            </a:r>
            <a:r>
              <a:rPr lang="ja-JP" altLang="en-US" sz="1000" dirty="0"/>
              <a:t>毛南族 </a:t>
            </a:r>
            <a:r>
              <a:rPr lang="en-US" altLang="ja-JP" sz="1000" dirty="0"/>
              <a:t>: </a:t>
            </a:r>
            <a:r>
              <a:rPr lang="cs-CZ" sz="1000" dirty="0" err="1"/>
              <a:t>Màonán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>
                <a:solidFill>
                  <a:srgbClr val="FF0000"/>
                </a:solidFill>
              </a:rPr>
              <a:t>    </a:t>
            </a:r>
            <a:r>
              <a:rPr lang="cs-CZ" sz="1000" dirty="0" err="1">
                <a:solidFill>
                  <a:srgbClr val="FF0000"/>
                </a:solidFill>
              </a:rPr>
              <a:t>Tajik</a:t>
            </a:r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ja-JP" altLang="en-US" sz="1000" dirty="0">
                <a:solidFill>
                  <a:srgbClr val="FF0000"/>
                </a:solidFill>
              </a:rPr>
              <a:t>塔吉克族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Tǎjíkè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Pumi</a:t>
            </a:r>
            <a:r>
              <a:rPr lang="cs-CZ" sz="1000" dirty="0"/>
              <a:t> (</a:t>
            </a:r>
            <a:r>
              <a:rPr lang="ja-JP" altLang="en-US" sz="1000" dirty="0"/>
              <a:t>普米族 </a:t>
            </a:r>
            <a:r>
              <a:rPr lang="en-US" altLang="ja-JP" sz="1000" dirty="0"/>
              <a:t>: </a:t>
            </a:r>
            <a:r>
              <a:rPr lang="cs-CZ" sz="1000" dirty="0" err="1"/>
              <a:t>Pǔmǐ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Achang</a:t>
            </a:r>
            <a:r>
              <a:rPr lang="cs-CZ" sz="1000" dirty="0" smtClean="0"/>
              <a:t> </a:t>
            </a:r>
            <a:r>
              <a:rPr lang="cs-CZ" sz="1000" dirty="0"/>
              <a:t>(</a:t>
            </a:r>
            <a:r>
              <a:rPr lang="ja-JP" altLang="en-US" sz="1000" dirty="0"/>
              <a:t>阿昌族 </a:t>
            </a:r>
            <a:r>
              <a:rPr lang="en-US" altLang="ja-JP" sz="1000" dirty="0"/>
              <a:t>: </a:t>
            </a:r>
            <a:r>
              <a:rPr lang="cs-CZ" sz="1000" dirty="0" err="1"/>
              <a:t>Āchāng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Nu (</a:t>
            </a:r>
            <a:r>
              <a:rPr lang="ja-JP" altLang="en-US" sz="1000" dirty="0"/>
              <a:t>怒族 </a:t>
            </a:r>
            <a:r>
              <a:rPr lang="en-US" altLang="ja-JP" sz="1000" dirty="0"/>
              <a:t>: </a:t>
            </a:r>
            <a:r>
              <a:rPr lang="cs-CZ" sz="1000" dirty="0" err="1"/>
              <a:t>Nù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>
                <a:solidFill>
                  <a:srgbClr val="FF0000"/>
                </a:solidFill>
              </a:rPr>
              <a:t>Ewenki</a:t>
            </a:r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ja-JP" altLang="en-US" sz="1000" dirty="0">
                <a:solidFill>
                  <a:srgbClr val="FF0000"/>
                </a:solidFill>
              </a:rPr>
              <a:t>鄂温克族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Èwēnkè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940152" y="1960240"/>
            <a:ext cx="2746648" cy="3917032"/>
          </a:xfrm>
        </p:spPr>
        <p:txBody>
          <a:bodyPr/>
          <a:lstStyle/>
          <a:p>
            <a:pPr marL="0" indent="0">
              <a:buNone/>
            </a:pPr>
            <a:r>
              <a:rPr lang="cs-CZ" sz="1000" dirty="0" smtClean="0">
                <a:solidFill>
                  <a:srgbClr val="FF0000"/>
                </a:solidFill>
              </a:rPr>
              <a:t>    Gin </a:t>
            </a:r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ja-JP" altLang="en-US" sz="1000" dirty="0">
                <a:solidFill>
                  <a:srgbClr val="FF0000"/>
                </a:solidFill>
              </a:rPr>
              <a:t>京族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Jīng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Jino</a:t>
            </a:r>
            <a:r>
              <a:rPr lang="cs-CZ" sz="1000" dirty="0"/>
              <a:t> (</a:t>
            </a:r>
            <a:r>
              <a:rPr lang="ja-JP" altLang="en-US" sz="1000" dirty="0"/>
              <a:t>基诺族 </a:t>
            </a:r>
            <a:r>
              <a:rPr lang="en-US" altLang="ja-JP" sz="1000" dirty="0"/>
              <a:t>: </a:t>
            </a:r>
            <a:r>
              <a:rPr lang="cs-CZ" sz="1000" dirty="0" err="1"/>
              <a:t>Jīnuò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De'ang</a:t>
            </a:r>
            <a:r>
              <a:rPr lang="cs-CZ" sz="1000" dirty="0"/>
              <a:t> (</a:t>
            </a:r>
            <a:r>
              <a:rPr lang="ja-JP" altLang="en-US" sz="1000" dirty="0"/>
              <a:t>德昂族 </a:t>
            </a:r>
            <a:r>
              <a:rPr lang="en-US" altLang="ja-JP" sz="1000" dirty="0"/>
              <a:t>: </a:t>
            </a:r>
            <a:r>
              <a:rPr lang="cs-CZ" sz="1000" dirty="0" err="1"/>
              <a:t>Déáng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>
                <a:solidFill>
                  <a:srgbClr val="FF0000"/>
                </a:solidFill>
              </a:rPr>
              <a:t>    Uzbek (</a:t>
            </a:r>
            <a:r>
              <a:rPr lang="ja-JP" altLang="en-US" sz="1000" dirty="0">
                <a:solidFill>
                  <a:srgbClr val="FF0000"/>
                </a:solidFill>
              </a:rPr>
              <a:t>乌孜别克族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Wūzībiékè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>
                <a:solidFill>
                  <a:srgbClr val="FF0000"/>
                </a:solidFill>
              </a:rPr>
              <a:t>Russians</a:t>
            </a:r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ja-JP" altLang="en-US" sz="1000" dirty="0">
                <a:solidFill>
                  <a:srgbClr val="FF0000"/>
                </a:solidFill>
              </a:rPr>
              <a:t>俄罗斯族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Éluōsī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Yugur</a:t>
            </a:r>
            <a:r>
              <a:rPr lang="cs-CZ" sz="1000" dirty="0"/>
              <a:t> (</a:t>
            </a:r>
            <a:r>
              <a:rPr lang="ja-JP" altLang="en-US" sz="1000" dirty="0"/>
              <a:t>裕固族 </a:t>
            </a:r>
            <a:r>
              <a:rPr lang="en-US" altLang="ja-JP" sz="1000" dirty="0"/>
              <a:t>: </a:t>
            </a:r>
            <a:r>
              <a:rPr lang="cs-CZ" sz="1000" dirty="0" err="1"/>
              <a:t>Yùgù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Bonan</a:t>
            </a:r>
            <a:r>
              <a:rPr lang="cs-CZ" sz="1000" dirty="0"/>
              <a:t> (</a:t>
            </a:r>
            <a:r>
              <a:rPr lang="ja-JP" altLang="en-US" sz="1000" dirty="0"/>
              <a:t>保安族 </a:t>
            </a:r>
            <a:r>
              <a:rPr lang="en-US" altLang="ja-JP" sz="1000" dirty="0"/>
              <a:t>: </a:t>
            </a:r>
            <a:r>
              <a:rPr lang="cs-CZ" sz="1000" dirty="0" err="1"/>
              <a:t>Bǎoān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Monba</a:t>
            </a:r>
            <a:r>
              <a:rPr lang="cs-CZ" sz="1000" dirty="0"/>
              <a:t> (</a:t>
            </a:r>
            <a:r>
              <a:rPr lang="ja-JP" altLang="en-US" sz="1000" dirty="0"/>
              <a:t>门巴族 </a:t>
            </a:r>
            <a:r>
              <a:rPr lang="en-US" altLang="ja-JP" sz="1000" dirty="0"/>
              <a:t>: </a:t>
            </a:r>
            <a:r>
              <a:rPr lang="cs-CZ" sz="1000" dirty="0" err="1"/>
              <a:t>Ménbā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Oroqen</a:t>
            </a:r>
            <a:r>
              <a:rPr lang="cs-CZ" sz="1000" dirty="0"/>
              <a:t> (</a:t>
            </a:r>
            <a:r>
              <a:rPr lang="ja-JP" altLang="en-US" sz="1000" dirty="0"/>
              <a:t>鄂伦春族 </a:t>
            </a:r>
            <a:r>
              <a:rPr lang="en-US" altLang="ja-JP" sz="1000" dirty="0"/>
              <a:t>: </a:t>
            </a:r>
            <a:r>
              <a:rPr lang="cs-CZ" sz="1000" dirty="0" err="1"/>
              <a:t>Èlúnchūn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Derung</a:t>
            </a:r>
            <a:r>
              <a:rPr lang="cs-CZ" sz="1000" dirty="0"/>
              <a:t> (</a:t>
            </a:r>
            <a:r>
              <a:rPr lang="ja-JP" altLang="en-US" sz="1000" dirty="0"/>
              <a:t>独龙族 </a:t>
            </a:r>
            <a:r>
              <a:rPr lang="en-US" altLang="ja-JP" sz="1000" dirty="0"/>
              <a:t>: </a:t>
            </a:r>
            <a:r>
              <a:rPr lang="cs-CZ" sz="1000" dirty="0" err="1"/>
              <a:t>Dúlóng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Tatar (</a:t>
            </a:r>
            <a:r>
              <a:rPr lang="ja-JP" altLang="en-US" sz="1000" dirty="0"/>
              <a:t>塔塔尔族 </a:t>
            </a:r>
            <a:r>
              <a:rPr lang="en-US" altLang="ja-JP" sz="1000" dirty="0"/>
              <a:t>: </a:t>
            </a:r>
            <a:r>
              <a:rPr lang="cs-CZ" sz="1000" dirty="0" err="1"/>
              <a:t>Tǎtǎěr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Hezhen</a:t>
            </a:r>
            <a:r>
              <a:rPr lang="cs-CZ" sz="1000" dirty="0"/>
              <a:t> (</a:t>
            </a:r>
            <a:r>
              <a:rPr lang="ja-JP" altLang="en-US" sz="1000" dirty="0"/>
              <a:t>赫哲族 </a:t>
            </a:r>
            <a:r>
              <a:rPr lang="en-US" altLang="ja-JP" sz="1000" dirty="0"/>
              <a:t>: </a:t>
            </a:r>
            <a:r>
              <a:rPr lang="cs-CZ" sz="1000" dirty="0" err="1"/>
              <a:t>Hèzhé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Lhoba</a:t>
            </a:r>
            <a:r>
              <a:rPr lang="cs-CZ" sz="1000" dirty="0"/>
              <a:t> (</a:t>
            </a:r>
            <a:r>
              <a:rPr lang="ja-JP" altLang="en-US" sz="1000" dirty="0"/>
              <a:t>珞巴族 </a:t>
            </a:r>
            <a:r>
              <a:rPr lang="en-US" altLang="ja-JP" sz="1000" dirty="0"/>
              <a:t>: </a:t>
            </a:r>
            <a:r>
              <a:rPr lang="cs-CZ" sz="1000" dirty="0" err="1"/>
              <a:t>Luòbā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>
                <a:solidFill>
                  <a:srgbClr val="FF0000"/>
                </a:solidFill>
              </a:rPr>
              <a:t>Gaoshan</a:t>
            </a:r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ja-JP" altLang="en-US" sz="1000" dirty="0">
                <a:solidFill>
                  <a:srgbClr val="FF0000"/>
                </a:solidFill>
              </a:rPr>
              <a:t>高山族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Gāoshān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  <a:p>
            <a:endParaRPr lang="cs-CZ" sz="1000" dirty="0" smtClean="0"/>
          </a:p>
          <a:p>
            <a:endParaRPr lang="cs-CZ" sz="1000" dirty="0"/>
          </a:p>
          <a:p>
            <a:r>
              <a:rPr lang="cs-CZ" sz="1400" dirty="0"/>
              <a:t>N</a:t>
            </a:r>
            <a:r>
              <a:rPr lang="cs-CZ" sz="1400" dirty="0" smtClean="0"/>
              <a:t>erozeznané etnické skupiny</a:t>
            </a:r>
          </a:p>
          <a:p>
            <a:r>
              <a:rPr lang="cs-CZ" sz="1400" dirty="0" smtClean="0"/>
              <a:t>Etnika řazená do jiné oficiálně rozeznané skupiny</a:t>
            </a: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 bwMode="auto">
          <a:xfrm>
            <a:off x="630092" y="1772507"/>
            <a:ext cx="26026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cs-CZ" sz="1000" dirty="0" smtClean="0"/>
          </a:p>
          <a:p>
            <a:pPr marL="0" indent="0">
              <a:buNone/>
            </a:pPr>
            <a:r>
              <a:rPr lang="cs-CZ" sz="1000" b="1" dirty="0" smtClean="0"/>
              <a:t>    Han (</a:t>
            </a:r>
            <a:r>
              <a:rPr lang="ja-JP" altLang="en-US" sz="1000" b="1" dirty="0" smtClean="0"/>
              <a:t>汉族 </a:t>
            </a:r>
            <a:r>
              <a:rPr lang="en-US" altLang="ja-JP" sz="1000" b="1" dirty="0" smtClean="0"/>
              <a:t>: </a:t>
            </a:r>
            <a:r>
              <a:rPr lang="cs-CZ" sz="1000" b="1" dirty="0" err="1" smtClean="0"/>
              <a:t>Hàn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Zú</a:t>
            </a:r>
            <a:r>
              <a:rPr lang="cs-CZ" sz="1000" b="1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>
                <a:solidFill>
                  <a:srgbClr val="FF0000"/>
                </a:solidFill>
              </a:rPr>
              <a:t>Zhuang</a:t>
            </a:r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ja-JP" altLang="en-US" sz="1000" dirty="0" smtClean="0">
                <a:solidFill>
                  <a:srgbClr val="FF0000"/>
                </a:solidFill>
              </a:rPr>
              <a:t>壮族 </a:t>
            </a:r>
            <a:r>
              <a:rPr lang="en-US" altLang="ja-JP" sz="1000" dirty="0" smtClean="0">
                <a:solidFill>
                  <a:srgbClr val="FF0000"/>
                </a:solidFill>
              </a:rPr>
              <a:t>: </a:t>
            </a:r>
            <a:r>
              <a:rPr lang="cs-CZ" sz="1000" dirty="0" err="1" smtClean="0">
                <a:solidFill>
                  <a:srgbClr val="FF0000"/>
                </a:solidFill>
              </a:rPr>
              <a:t>Zhuàng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b="1" dirty="0" err="1" smtClean="0"/>
              <a:t>Manchu</a:t>
            </a:r>
            <a:r>
              <a:rPr lang="cs-CZ" sz="1000" b="1" dirty="0" smtClean="0"/>
              <a:t> (</a:t>
            </a:r>
            <a:r>
              <a:rPr lang="ja-JP" altLang="en-US" sz="1000" b="1" dirty="0" smtClean="0"/>
              <a:t>满族 </a:t>
            </a:r>
            <a:r>
              <a:rPr lang="en-US" altLang="ja-JP" sz="1000" b="1" dirty="0" smtClean="0"/>
              <a:t>: </a:t>
            </a:r>
            <a:r>
              <a:rPr lang="cs-CZ" sz="1000" b="1" dirty="0" err="1" smtClean="0"/>
              <a:t>Mǎn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Zú</a:t>
            </a:r>
            <a:r>
              <a:rPr lang="cs-CZ" sz="1000" b="1" dirty="0" smtClean="0"/>
              <a:t>)</a:t>
            </a:r>
          </a:p>
          <a:p>
            <a:pPr marL="0" indent="0">
              <a:buNone/>
            </a:pPr>
            <a:r>
              <a:rPr lang="cs-CZ" sz="1000" b="1" dirty="0" smtClean="0"/>
              <a:t>    </a:t>
            </a:r>
            <a:r>
              <a:rPr lang="cs-CZ" sz="1000" b="1" dirty="0" err="1" smtClean="0"/>
              <a:t>Hui</a:t>
            </a:r>
            <a:r>
              <a:rPr lang="cs-CZ" sz="1000" b="1" dirty="0" smtClean="0"/>
              <a:t> (</a:t>
            </a:r>
            <a:r>
              <a:rPr lang="ja-JP" altLang="en-US" sz="1000" b="1" dirty="0" smtClean="0"/>
              <a:t>回族 </a:t>
            </a:r>
            <a:r>
              <a:rPr lang="en-US" altLang="ja-JP" sz="1000" b="1" dirty="0" smtClean="0"/>
              <a:t>: </a:t>
            </a:r>
            <a:r>
              <a:rPr lang="cs-CZ" sz="1000" b="1" dirty="0" err="1" smtClean="0"/>
              <a:t>Huí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Zú</a:t>
            </a:r>
            <a:r>
              <a:rPr lang="cs-CZ" sz="1000" b="1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Miao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苗族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Miáo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 (</a:t>
            </a:r>
            <a:r>
              <a:rPr lang="cs-CZ" sz="1000" dirty="0" err="1" smtClean="0"/>
              <a:t>Hmong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>
                <a:solidFill>
                  <a:srgbClr val="FF0000"/>
                </a:solidFill>
              </a:rPr>
              <a:t>Uyghur</a:t>
            </a:r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ja-JP" altLang="en-US" sz="1000" dirty="0" smtClean="0">
                <a:solidFill>
                  <a:srgbClr val="FF0000"/>
                </a:solidFill>
              </a:rPr>
              <a:t>维吾尔族 </a:t>
            </a:r>
            <a:r>
              <a:rPr lang="en-US" altLang="ja-JP" sz="1000" dirty="0" smtClean="0">
                <a:solidFill>
                  <a:srgbClr val="FF0000"/>
                </a:solidFill>
              </a:rPr>
              <a:t>: </a:t>
            </a:r>
            <a:r>
              <a:rPr lang="cs-CZ" sz="1000" dirty="0" err="1" smtClean="0">
                <a:solidFill>
                  <a:srgbClr val="FF0000"/>
                </a:solidFill>
              </a:rPr>
              <a:t>Wéiwúěr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Yi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彝族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Yí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Tujia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土家族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Tǔjiā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b="1" dirty="0" smtClean="0"/>
              <a:t>Mongol (</a:t>
            </a:r>
            <a:r>
              <a:rPr lang="ja-JP" altLang="en-US" sz="1000" b="1" dirty="0" smtClean="0"/>
              <a:t>蒙古族 </a:t>
            </a:r>
            <a:r>
              <a:rPr lang="en-US" altLang="ja-JP" sz="1000" b="1" dirty="0" smtClean="0"/>
              <a:t>: </a:t>
            </a:r>
            <a:r>
              <a:rPr lang="cs-CZ" sz="1000" b="1" dirty="0" err="1" smtClean="0"/>
              <a:t>Měnggǔ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Zú</a:t>
            </a:r>
            <a:r>
              <a:rPr lang="cs-CZ" sz="1000" b="1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b="1" dirty="0" err="1" smtClean="0"/>
              <a:t>Tibetan</a:t>
            </a:r>
            <a:r>
              <a:rPr lang="cs-CZ" sz="1000" b="1" dirty="0" smtClean="0"/>
              <a:t> (</a:t>
            </a:r>
            <a:r>
              <a:rPr lang="ja-JP" altLang="en-US" sz="1000" b="1" dirty="0" smtClean="0"/>
              <a:t>藏族 </a:t>
            </a:r>
            <a:r>
              <a:rPr lang="en-US" altLang="ja-JP" sz="1000" b="1" dirty="0" smtClean="0"/>
              <a:t>: </a:t>
            </a:r>
            <a:r>
              <a:rPr lang="cs-CZ" sz="1000" b="1" dirty="0" err="1" smtClean="0"/>
              <a:t>Zàng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Zú</a:t>
            </a:r>
            <a:r>
              <a:rPr lang="cs-CZ" sz="1000" b="1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Buyei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布依族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Bùyī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Dong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侗族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Dòng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Yao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瑶族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Yáo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>
                <a:solidFill>
                  <a:srgbClr val="FF0000"/>
                </a:solidFill>
              </a:rPr>
              <a:t>Korean</a:t>
            </a:r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ja-JP" altLang="en-US" sz="1000" dirty="0" smtClean="0">
                <a:solidFill>
                  <a:srgbClr val="FF0000"/>
                </a:solidFill>
              </a:rPr>
              <a:t>朝鲜族 </a:t>
            </a:r>
            <a:r>
              <a:rPr lang="en-US" altLang="ja-JP" sz="1000" dirty="0" smtClean="0">
                <a:solidFill>
                  <a:srgbClr val="FF0000"/>
                </a:solidFill>
              </a:rPr>
              <a:t>: </a:t>
            </a:r>
            <a:r>
              <a:rPr lang="cs-CZ" sz="1000" dirty="0" err="1" smtClean="0">
                <a:solidFill>
                  <a:srgbClr val="FF0000"/>
                </a:solidFill>
              </a:rPr>
              <a:t>Cháoxiǎn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Bai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白族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Bái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Hani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哈尼族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Hāní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err="1" smtClean="0"/>
              <a:t>Li</a:t>
            </a:r>
            <a:r>
              <a:rPr lang="cs-CZ" sz="1000" dirty="0" smtClean="0"/>
              <a:t> (</a:t>
            </a:r>
            <a:r>
              <a:rPr lang="ja-JP" altLang="en-US" sz="1000" dirty="0" smtClean="0"/>
              <a:t>黎族 </a:t>
            </a:r>
            <a:r>
              <a:rPr lang="en-US" altLang="ja-JP" sz="1000" dirty="0" smtClean="0"/>
              <a:t>: </a:t>
            </a:r>
            <a:r>
              <a:rPr lang="cs-CZ" sz="1000" dirty="0" err="1" smtClean="0"/>
              <a:t>Lí</a:t>
            </a:r>
            <a:r>
              <a:rPr lang="cs-CZ" sz="1000" dirty="0" smtClean="0"/>
              <a:t> </a:t>
            </a:r>
            <a:r>
              <a:rPr lang="cs-CZ" sz="1000" dirty="0" err="1" smtClean="0"/>
              <a:t>Zú</a:t>
            </a:r>
            <a:r>
              <a:rPr lang="cs-CZ" sz="1000" dirty="0" smtClean="0"/>
              <a:t>)</a:t>
            </a:r>
          </a:p>
          <a:p>
            <a:pPr marL="0" indent="0">
              <a:buNone/>
            </a:pPr>
            <a:r>
              <a:rPr lang="cs-CZ" sz="1000" dirty="0" smtClean="0"/>
              <a:t>    </a:t>
            </a:r>
            <a:r>
              <a:rPr lang="cs-CZ" sz="1000" dirty="0" smtClean="0">
                <a:solidFill>
                  <a:srgbClr val="FF0000"/>
                </a:solidFill>
              </a:rPr>
              <a:t>Kazak (</a:t>
            </a:r>
            <a:r>
              <a:rPr lang="ja-JP" altLang="en-US" sz="1000" dirty="0" smtClean="0">
                <a:solidFill>
                  <a:srgbClr val="FF0000"/>
                </a:solidFill>
              </a:rPr>
              <a:t>哈萨克族 </a:t>
            </a:r>
            <a:r>
              <a:rPr lang="en-US" altLang="ja-JP" sz="1000" dirty="0" smtClean="0">
                <a:solidFill>
                  <a:srgbClr val="FF0000"/>
                </a:solidFill>
              </a:rPr>
              <a:t>: </a:t>
            </a:r>
            <a:r>
              <a:rPr lang="cs-CZ" sz="1000" dirty="0" err="1" smtClean="0">
                <a:solidFill>
                  <a:srgbClr val="FF0000"/>
                </a:solidFill>
              </a:rPr>
              <a:t>Hāsàkè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Zú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 smtClean="0">
                <a:solidFill>
                  <a:srgbClr val="FF0000"/>
                </a:solidFill>
              </a:rPr>
              <a:t>    </a:t>
            </a:r>
            <a:r>
              <a:rPr lang="cs-CZ" sz="1000" dirty="0" err="1" smtClean="0">
                <a:solidFill>
                  <a:srgbClr val="FF0000"/>
                </a:solidFill>
              </a:rPr>
              <a:t>Dai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ja-JP" altLang="en-US" sz="1000" dirty="0">
                <a:solidFill>
                  <a:srgbClr val="FF0000"/>
                </a:solidFill>
              </a:rPr>
              <a:t>傣族 </a:t>
            </a:r>
            <a:r>
              <a:rPr lang="en-US" altLang="ja-JP" sz="1000" dirty="0">
                <a:solidFill>
                  <a:srgbClr val="FF0000"/>
                </a:solidFill>
              </a:rPr>
              <a:t>: </a:t>
            </a:r>
            <a:r>
              <a:rPr lang="cs-CZ" sz="1000" dirty="0" err="1">
                <a:solidFill>
                  <a:srgbClr val="FF0000"/>
                </a:solidFill>
              </a:rPr>
              <a:t>Dǎi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Zú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000" dirty="0"/>
              <a:t>    </a:t>
            </a:r>
            <a:r>
              <a:rPr lang="cs-CZ" sz="1000" dirty="0" err="1"/>
              <a:t>She</a:t>
            </a:r>
            <a:r>
              <a:rPr lang="cs-CZ" sz="1000" dirty="0"/>
              <a:t> (</a:t>
            </a:r>
            <a:r>
              <a:rPr lang="ja-JP" altLang="en-US" sz="1000" dirty="0"/>
              <a:t>畲族 </a:t>
            </a:r>
            <a:r>
              <a:rPr lang="en-US" altLang="ja-JP" sz="1000" dirty="0"/>
              <a:t>: </a:t>
            </a:r>
            <a:r>
              <a:rPr lang="cs-CZ" sz="1000" dirty="0" err="1"/>
              <a:t>Shē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r>
              <a:rPr lang="cs-CZ" sz="1000" dirty="0"/>
              <a:t>    Lisu (</a:t>
            </a:r>
            <a:r>
              <a:rPr lang="ja-JP" altLang="en-US" sz="1000" dirty="0"/>
              <a:t>傈僳族 </a:t>
            </a:r>
            <a:r>
              <a:rPr lang="en-US" altLang="ja-JP" sz="1000" dirty="0"/>
              <a:t>: </a:t>
            </a:r>
            <a:r>
              <a:rPr lang="cs-CZ" sz="1000" dirty="0" err="1"/>
              <a:t>Lìsù</a:t>
            </a:r>
            <a:r>
              <a:rPr lang="cs-CZ" sz="1000" dirty="0"/>
              <a:t> </a:t>
            </a:r>
            <a:r>
              <a:rPr lang="cs-CZ" sz="1000" dirty="0" err="1"/>
              <a:t>Zú</a:t>
            </a:r>
            <a:r>
              <a:rPr lang="cs-CZ" sz="1000" dirty="0"/>
              <a:t>)</a:t>
            </a:r>
          </a:p>
          <a:p>
            <a:pPr marL="0" indent="0">
              <a:buNone/>
            </a:pPr>
            <a:endParaRPr lang="cs-CZ" sz="1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30092" y="6090916"/>
            <a:ext cx="797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„Rodinná alba“ etnických skupin: </a:t>
            </a:r>
            <a:r>
              <a:rPr lang="cs-CZ" dirty="0" smtClean="0">
                <a:hlinkClick r:id="rId3"/>
              </a:rPr>
              <a:t>http://news.qq.com/photon/act/CPP/56.htm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23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901</Words>
  <Application>Microsoft Office PowerPoint</Application>
  <PresentationFormat>Předvádění na obrazovce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Motiv systému Office</vt:lpstr>
      <vt:lpstr>Výchozí návrh</vt:lpstr>
      <vt:lpstr>1_Výchozí návrh</vt:lpstr>
      <vt:lpstr>2_Výchozí návrh</vt:lpstr>
      <vt:lpstr>Průvodce Čínou 21. století </vt:lpstr>
      <vt:lpstr>Rozmanitost Číny?</vt:lpstr>
      <vt:lpstr>Rozmanitost Číny</vt:lpstr>
      <vt:lpstr>Prezentace aplikace PowerPoint</vt:lpstr>
      <vt:lpstr>Číňané v světě</vt:lpstr>
      <vt:lpstr>Prezentace aplikace PowerPoint</vt:lpstr>
      <vt:lpstr>Administrativní dělení Číny</vt:lpstr>
      <vt:lpstr>Etnické složení</vt:lpstr>
      <vt:lpstr>Oficiální etnické skupiny ČLR</vt:lpstr>
      <vt:lpstr>Prezentace aplikace PowerPoint</vt:lpstr>
      <vt:lpstr>Socio-ekonomická situace</vt:lpstr>
      <vt:lpstr>Urbární Čína (východ, pobřeží)</vt:lpstr>
      <vt:lpstr>Rurální Čína (západ, vnitrozemí)</vt:lpstr>
      <vt:lpstr>Migrující populace  (hukou / liudong renkou)</vt:lpstr>
      <vt:lpstr>Gastronomická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Čínou 21. století</dc:title>
  <dc:creator>Pavel Šindelář</dc:creator>
  <cp:lastModifiedBy>Sindelar</cp:lastModifiedBy>
  <cp:revision>22</cp:revision>
  <dcterms:created xsi:type="dcterms:W3CDTF">2012-10-03T06:58:26Z</dcterms:created>
  <dcterms:modified xsi:type="dcterms:W3CDTF">2012-10-04T07:15:29Z</dcterms:modified>
</cp:coreProperties>
</file>