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0ED40-A21E-4A43-B143-776E4C4A15A5}" type="datetimeFigureOut">
              <a:rPr lang="cs-CZ" smtClean="0"/>
              <a:t>17.10.2012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6252-8B07-4BE2-BD7B-63FF09137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6252-8B07-4BE2-BD7B-63FF091374B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85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6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3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3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1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6B2E-BB9B-44A7-AA7A-501021662A3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8032" y="188640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Arial" charset="0"/>
              </a:rPr>
              <a:t>Průvodce Čínou 21. století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6115744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cs-CZ" sz="1400" dirty="0" smtClean="0"/>
              <a:t>„Neporazitelné myšlení Moa </a:t>
            </a:r>
            <a:r>
              <a:rPr lang="cs-CZ" sz="1400" dirty="0" err="1" smtClean="0"/>
              <a:t>Zedonga</a:t>
            </a:r>
            <a:r>
              <a:rPr lang="cs-CZ" sz="1400" dirty="0" smtClean="0"/>
              <a:t> ozařuje jeviště revolučního umění</a:t>
            </a:r>
            <a:r>
              <a:rPr lang="en-US" sz="1400" dirty="0" smtClean="0"/>
              <a:t> </a:t>
            </a:r>
            <a:r>
              <a:rPr lang="cs-CZ" sz="1400" dirty="0" smtClean="0"/>
              <a:t>“</a:t>
            </a:r>
          </a:p>
          <a:p>
            <a:r>
              <a:rPr lang="en-US" sz="1400" dirty="0" smtClean="0"/>
              <a:t>Zhejiang Workers-Peasants-Soldiers Fine Arts Academy collective work</a:t>
            </a:r>
            <a:r>
              <a:rPr lang="cs-CZ" sz="1400" dirty="0" smtClean="0"/>
              <a:t>, 1996</a:t>
            </a:r>
            <a:endParaRPr lang="en-US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506666" cy="4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1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Dlouhý pochod 1934-35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424311" cy="335510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24" y="1628800"/>
            <a:ext cx="3168352" cy="23762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06" y="4221088"/>
            <a:ext cx="3137569" cy="241592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3568" y="530120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přes 6.000 kilometrů pěšky</a:t>
            </a:r>
          </a:p>
          <a:p>
            <a:r>
              <a:rPr lang="cs-CZ" dirty="0" smtClean="0"/>
              <a:t>z 100.000 vojáků zbylo jen 8.000</a:t>
            </a:r>
          </a:p>
          <a:p>
            <a:r>
              <a:rPr lang="cs-CZ" dirty="0" smtClean="0"/>
              <a:t>z 300.000 členů KS zbylo 40.000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00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Republikánská Čína 1912-27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98797"/>
            <a:ext cx="1800200" cy="255028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9041"/>
            <a:ext cx="1809432" cy="25202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9303"/>
            <a:ext cx="1840709" cy="22860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19041"/>
            <a:ext cx="3623943" cy="20487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645024"/>
            <a:ext cx="3816424" cy="29923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císařství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2180903" cy="30963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31229"/>
            <a:ext cx="3423245" cy="20691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52" y="4005064"/>
            <a:ext cx="3958281" cy="26130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94123"/>
            <a:ext cx="3810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7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1978: </a:t>
            </a:r>
            <a:r>
              <a:rPr lang="en-US" dirty="0" err="1" smtClean="0"/>
              <a:t>Ofici</a:t>
            </a:r>
            <a:r>
              <a:rPr lang="cs-CZ" dirty="0" err="1" smtClean="0"/>
              <a:t>ální</a:t>
            </a:r>
            <a:r>
              <a:rPr lang="cs-CZ" dirty="0" smtClean="0"/>
              <a:t> zahájení</a:t>
            </a:r>
            <a:r>
              <a:rPr lang="en-US" dirty="0" smtClean="0"/>
              <a:t> </a:t>
            </a:r>
            <a:r>
              <a:rPr lang="en-US" dirty="0" err="1" smtClean="0"/>
              <a:t>refor</a:t>
            </a:r>
            <a:r>
              <a:rPr lang="cs-CZ" dirty="0" smtClean="0"/>
              <a:t>e</a:t>
            </a:r>
            <a:r>
              <a:rPr lang="en-US" dirty="0" smtClean="0"/>
              <a:t>m</a:t>
            </a:r>
            <a:r>
              <a:rPr lang="cs-CZ" dirty="0" smtClean="0"/>
              <a:t>, moc přebírá </a:t>
            </a:r>
            <a:r>
              <a:rPr lang="cs-CZ" dirty="0" err="1" smtClean="0"/>
              <a:t>Deng</a:t>
            </a:r>
            <a:r>
              <a:rPr lang="cs-CZ" dirty="0" smtClean="0"/>
              <a:t> </a:t>
            </a:r>
            <a:r>
              <a:rPr lang="cs-CZ" dirty="0" err="1" smtClean="0"/>
              <a:t>Xiaoping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1976: Mao Zedong </a:t>
            </a:r>
            <a:r>
              <a:rPr lang="cs-CZ" dirty="0" smtClean="0"/>
              <a:t>umírá, zatčení </a:t>
            </a:r>
            <a:r>
              <a:rPr lang="en-US" dirty="0"/>
              <a:t>Jiang </a:t>
            </a:r>
            <a:r>
              <a:rPr lang="en-US" dirty="0" smtClean="0"/>
              <a:t>Qing</a:t>
            </a:r>
            <a:r>
              <a:rPr lang="cs-CZ" dirty="0"/>
              <a:t>, </a:t>
            </a:r>
            <a:r>
              <a:rPr lang="cs-CZ" dirty="0" smtClean="0"/>
              <a:t>moc přebírá </a:t>
            </a:r>
            <a:r>
              <a:rPr lang="en-US" dirty="0" err="1" smtClean="0"/>
              <a:t>Hua</a:t>
            </a:r>
            <a:r>
              <a:rPr lang="en-US" dirty="0" smtClean="0"/>
              <a:t> </a:t>
            </a:r>
            <a:r>
              <a:rPr lang="en-US" dirty="0" err="1"/>
              <a:t>Guofeng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1972: Nixon </a:t>
            </a:r>
            <a:r>
              <a:rPr lang="cs-CZ" dirty="0" smtClean="0"/>
              <a:t>navštěvuje Peking, incident </a:t>
            </a:r>
            <a:r>
              <a:rPr lang="en-US" dirty="0" smtClean="0"/>
              <a:t>Lin </a:t>
            </a:r>
            <a:r>
              <a:rPr lang="en-US" dirty="0" err="1" smtClean="0"/>
              <a:t>Bia</a:t>
            </a:r>
            <a:r>
              <a:rPr lang="cs-CZ" dirty="0" smtClean="0"/>
              <a:t>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1969-78: </a:t>
            </a:r>
            <a:r>
              <a:rPr lang="cs-CZ" dirty="0" smtClean="0"/>
              <a:t>Mládí na venkov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1966-76: „</a:t>
            </a:r>
            <a:r>
              <a:rPr lang="cs-CZ" dirty="0" smtClean="0"/>
              <a:t>Desetiletí Kulturní revoluce</a:t>
            </a:r>
            <a:r>
              <a:rPr lang="en-US" dirty="0" smtClean="0"/>
              <a:t>"</a:t>
            </a:r>
          </a:p>
          <a:p>
            <a:pPr marL="0" indent="0">
              <a:buNone/>
            </a:pPr>
            <a:r>
              <a:rPr lang="en-US" dirty="0" smtClean="0"/>
              <a:t>1966-69: </a:t>
            </a:r>
            <a:r>
              <a:rPr lang="cs-CZ" dirty="0" smtClean="0"/>
              <a:t>Velká proletářská kulturní revoluce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1962: </a:t>
            </a:r>
            <a:r>
              <a:rPr lang="cs-CZ" dirty="0"/>
              <a:t> </a:t>
            </a:r>
            <a:r>
              <a:rPr lang="cs-CZ" dirty="0" smtClean="0"/>
              <a:t>zánik komun, kolektivní produkce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1959-61: </a:t>
            </a:r>
            <a:r>
              <a:rPr lang="cs-CZ" dirty="0" smtClean="0"/>
              <a:t>Hladomor (</a:t>
            </a:r>
            <a:r>
              <a:rPr lang="en-US" dirty="0" smtClean="0"/>
              <a:t>18 </a:t>
            </a:r>
            <a:r>
              <a:rPr lang="cs-CZ" dirty="0" smtClean="0"/>
              <a:t>–</a:t>
            </a:r>
            <a:r>
              <a:rPr lang="en-US" dirty="0" smtClean="0"/>
              <a:t> 3</a:t>
            </a:r>
            <a:r>
              <a:rPr lang="cs-CZ" dirty="0" smtClean="0"/>
              <a:t>3 miliónů obětí)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1958: </a:t>
            </a:r>
            <a:r>
              <a:rPr lang="cs-CZ" dirty="0" smtClean="0"/>
              <a:t>Velký skok vpřed, vznik lidových komun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1957: </a:t>
            </a:r>
            <a:r>
              <a:rPr lang="cs-CZ" dirty="0" smtClean="0"/>
              <a:t>Proti-pravičácká kampaň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1956: </a:t>
            </a:r>
            <a:r>
              <a:rPr lang="cs-CZ" dirty="0" smtClean="0"/>
              <a:t>privatizace průmyslu, kampaň „Sta květů“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1954-56: </a:t>
            </a:r>
            <a:r>
              <a:rPr lang="cs-CZ" dirty="0" smtClean="0"/>
              <a:t>kolektivizace zemědělství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1947-52: </a:t>
            </a:r>
            <a:r>
              <a:rPr lang="cs-CZ" dirty="0" smtClean="0"/>
              <a:t>pozemková reforma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1949: </a:t>
            </a:r>
            <a:r>
              <a:rPr lang="cs-CZ" dirty="0" smtClean="0"/>
              <a:t>založení Čínské lidové republiky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1949: </a:t>
            </a:r>
            <a:r>
              <a:rPr lang="en-US" dirty="0" err="1" smtClean="0"/>
              <a:t>Guomindang</a:t>
            </a:r>
            <a:r>
              <a:rPr lang="en-US" dirty="0" smtClean="0"/>
              <a:t> </a:t>
            </a:r>
            <a:r>
              <a:rPr lang="cs-CZ" dirty="0" smtClean="0"/>
              <a:t>poražen</a:t>
            </a:r>
            <a:r>
              <a:rPr lang="en-US" dirty="0" smtClean="0"/>
              <a:t>, </a:t>
            </a:r>
            <a:r>
              <a:rPr lang="cs-CZ" dirty="0" smtClean="0"/>
              <a:t>útěk</a:t>
            </a:r>
            <a:r>
              <a:rPr lang="en-US" dirty="0" smtClean="0"/>
              <a:t> </a:t>
            </a:r>
            <a:r>
              <a:rPr lang="cs-CZ" dirty="0" smtClean="0"/>
              <a:t>na </a:t>
            </a:r>
            <a:r>
              <a:rPr lang="en-US" dirty="0" smtClean="0"/>
              <a:t>Taiwan</a:t>
            </a:r>
          </a:p>
          <a:p>
            <a:pPr marL="0" indent="0">
              <a:buNone/>
            </a:pPr>
            <a:r>
              <a:rPr lang="en-US" dirty="0" smtClean="0"/>
              <a:t>1945-49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občanská válka mezi </a:t>
            </a:r>
            <a:r>
              <a:rPr lang="en-US" dirty="0" err="1" smtClean="0"/>
              <a:t>Guomindang</a:t>
            </a:r>
            <a:r>
              <a:rPr lang="cs-CZ" dirty="0" err="1" smtClean="0"/>
              <a:t>em</a:t>
            </a:r>
            <a:r>
              <a:rPr lang="cs-CZ" dirty="0" smtClean="0"/>
              <a:t> a Komunistickou stranou</a:t>
            </a:r>
          </a:p>
          <a:p>
            <a:pPr marL="0" indent="0">
              <a:buNone/>
            </a:pPr>
            <a:r>
              <a:rPr lang="cs-CZ" dirty="0" smtClean="0"/>
              <a:t>1937-45: Jednotná fronta KS Číny a GMD</a:t>
            </a:r>
          </a:p>
          <a:p>
            <a:pPr marL="0" indent="0">
              <a:buNone/>
            </a:pPr>
            <a:r>
              <a:rPr lang="cs-CZ" dirty="0" smtClean="0"/>
              <a:t>1937-45: Japonská okupace Číny, 2. světová válka (10 – 20 miliónů mrtvých)</a:t>
            </a:r>
          </a:p>
          <a:p>
            <a:pPr marL="0" indent="0">
              <a:buNone/>
            </a:pPr>
            <a:r>
              <a:rPr lang="en-US" dirty="0" smtClean="0"/>
              <a:t>1937: Jap</a:t>
            </a:r>
            <a:r>
              <a:rPr lang="cs-CZ" dirty="0" smtClean="0"/>
              <a:t>o</a:t>
            </a:r>
            <a:r>
              <a:rPr lang="en-US" dirty="0" smtClean="0"/>
              <a:t>n</a:t>
            </a:r>
            <a:r>
              <a:rPr lang="cs-CZ" dirty="0" err="1" smtClean="0"/>
              <a:t>sko</a:t>
            </a:r>
            <a:r>
              <a:rPr lang="en-US" dirty="0" smtClean="0"/>
              <a:t> </a:t>
            </a:r>
            <a:r>
              <a:rPr lang="cs-CZ" dirty="0" smtClean="0"/>
              <a:t>útočí na</a:t>
            </a:r>
            <a:r>
              <a:rPr lang="en-US" dirty="0" smtClean="0"/>
              <a:t> </a:t>
            </a:r>
            <a:r>
              <a:rPr lang="cs-CZ" dirty="0" smtClean="0"/>
              <a:t>severní</a:t>
            </a:r>
            <a:r>
              <a:rPr lang="en-US" dirty="0" smtClean="0"/>
              <a:t> </a:t>
            </a:r>
            <a:r>
              <a:rPr lang="cs-CZ" dirty="0" smtClean="0"/>
              <a:t>Čínu, </a:t>
            </a:r>
            <a:r>
              <a:rPr lang="cs-CZ" dirty="0" err="1" smtClean="0"/>
              <a:t>Nanjingský</a:t>
            </a:r>
            <a:r>
              <a:rPr lang="cs-CZ" dirty="0" smtClean="0"/>
              <a:t> masakr (</a:t>
            </a:r>
            <a:r>
              <a:rPr lang="en-US" dirty="0" smtClean="0"/>
              <a:t>40,000–200,000</a:t>
            </a:r>
            <a:r>
              <a:rPr lang="cs-CZ" dirty="0" smtClean="0"/>
              <a:t> mrtvých)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433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1936-48: </a:t>
            </a:r>
            <a:r>
              <a:rPr lang="cs-CZ" dirty="0" err="1" smtClean="0"/>
              <a:t>Yan‘an</a:t>
            </a:r>
            <a:r>
              <a:rPr lang="cs-CZ" dirty="0" smtClean="0"/>
              <a:t> (provincie </a:t>
            </a:r>
            <a:r>
              <a:rPr lang="cs-CZ" dirty="0" err="1" smtClean="0"/>
              <a:t>Shanxi</a:t>
            </a:r>
            <a:r>
              <a:rPr lang="cs-CZ" dirty="0" smtClean="0"/>
              <a:t>) revolučním sídlem komunistů</a:t>
            </a:r>
          </a:p>
          <a:p>
            <a:pPr marL="0" indent="0">
              <a:buNone/>
            </a:pPr>
            <a:r>
              <a:rPr lang="en-US" dirty="0" smtClean="0"/>
              <a:t>1935-36: </a:t>
            </a:r>
            <a:r>
              <a:rPr lang="cs-CZ" dirty="0" smtClean="0"/>
              <a:t>Dlouhý pochod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1931: </a:t>
            </a:r>
            <a:r>
              <a:rPr lang="cs-CZ" dirty="0" smtClean="0"/>
              <a:t>Japonsko obsazuje</a:t>
            </a:r>
            <a:r>
              <a:rPr lang="en-US" dirty="0" smtClean="0"/>
              <a:t> Ma</a:t>
            </a:r>
            <a:r>
              <a:rPr lang="cs-CZ" dirty="0" err="1" smtClean="0"/>
              <a:t>ndžusko</a:t>
            </a:r>
            <a:r>
              <a:rPr lang="cs-CZ" dirty="0" smtClean="0"/>
              <a:t>, zakládá stát </a:t>
            </a:r>
            <a:r>
              <a:rPr lang="cs-CZ" dirty="0" err="1" smtClean="0"/>
              <a:t>Mandžukuo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1927: </a:t>
            </a:r>
            <a:r>
              <a:rPr lang="cs-CZ" dirty="0" smtClean="0"/>
              <a:t>Komunisté poraženi , odcházejí na venkov (</a:t>
            </a:r>
            <a:r>
              <a:rPr lang="cs-CZ" dirty="0" err="1" smtClean="0"/>
              <a:t>Jiangxi</a:t>
            </a:r>
            <a:r>
              <a:rPr lang="cs-CZ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1927: G</a:t>
            </a:r>
            <a:r>
              <a:rPr lang="cs-CZ" dirty="0" smtClean="0"/>
              <a:t>MD</a:t>
            </a:r>
            <a:r>
              <a:rPr lang="en-US" dirty="0" smtClean="0"/>
              <a:t> </a:t>
            </a:r>
            <a:r>
              <a:rPr lang="cs-CZ" dirty="0" smtClean="0"/>
              <a:t>sjednocuje Čínu</a:t>
            </a:r>
            <a:r>
              <a:rPr lang="en-US" dirty="0" smtClean="0"/>
              <a:t>; </a:t>
            </a:r>
            <a:r>
              <a:rPr lang="cs-CZ" dirty="0" smtClean="0"/>
              <a:t>hlavní město</a:t>
            </a:r>
            <a:r>
              <a:rPr lang="en-US" dirty="0" smtClean="0"/>
              <a:t> Nanjing</a:t>
            </a:r>
          </a:p>
          <a:p>
            <a:pPr marL="0" indent="0">
              <a:buNone/>
            </a:pPr>
            <a:r>
              <a:rPr lang="en-US" dirty="0" smtClean="0"/>
              <a:t>1921: </a:t>
            </a:r>
            <a:r>
              <a:rPr lang="cs-CZ" dirty="0" smtClean="0"/>
              <a:t>Založení KS Číny (1922-27 součástí GMD)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1919: </a:t>
            </a:r>
            <a:r>
              <a:rPr lang="cs-CZ" dirty="0" smtClean="0"/>
              <a:t>Demonstrace 4. května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1916-27: </a:t>
            </a:r>
            <a:r>
              <a:rPr lang="cs-CZ" dirty="0" smtClean="0"/>
              <a:t>období </a:t>
            </a:r>
            <a:r>
              <a:rPr lang="cs-CZ" dirty="0" err="1" smtClean="0"/>
              <a:t>warlordů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1912-1916: Presidency of Yuan </a:t>
            </a:r>
            <a:r>
              <a:rPr lang="en-US" dirty="0" err="1" smtClean="0"/>
              <a:t>Shikai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1912: prezidentem jmenován </a:t>
            </a:r>
            <a:r>
              <a:rPr lang="cs-CZ" dirty="0" err="1" smtClean="0"/>
              <a:t>Sunjatsen</a:t>
            </a:r>
            <a:r>
              <a:rPr lang="cs-CZ" dirty="0" smtClean="0"/>
              <a:t>, vznik Čínské národní strany (GMD)</a:t>
            </a:r>
          </a:p>
          <a:p>
            <a:pPr marL="0" indent="0">
              <a:buNone/>
            </a:pPr>
            <a:r>
              <a:rPr lang="en-US" dirty="0" smtClean="0"/>
              <a:t>1911: </a:t>
            </a:r>
            <a:r>
              <a:rPr lang="en-US" dirty="0" err="1" smtClean="0"/>
              <a:t>Xinhai</a:t>
            </a:r>
            <a:r>
              <a:rPr lang="cs-CZ" dirty="0" err="1" smtClean="0"/>
              <a:t>ská</a:t>
            </a:r>
            <a:r>
              <a:rPr lang="en-US" dirty="0" smtClean="0"/>
              <a:t> </a:t>
            </a:r>
            <a:r>
              <a:rPr lang="cs-CZ" dirty="0" smtClean="0"/>
              <a:t>r</a:t>
            </a:r>
            <a:r>
              <a:rPr lang="en-US" dirty="0" err="1" smtClean="0"/>
              <a:t>evolu</a:t>
            </a:r>
            <a:r>
              <a:rPr lang="cs-CZ" dirty="0" err="1" smtClean="0"/>
              <a:t>ce</a:t>
            </a:r>
            <a:r>
              <a:rPr lang="cs-CZ" dirty="0" smtClean="0"/>
              <a:t>, konec císařství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1905: </a:t>
            </a:r>
            <a:r>
              <a:rPr lang="cs-CZ" dirty="0" smtClean="0"/>
              <a:t>zrušení systému (císařských) úřednických zkoušek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1900: Boxer</a:t>
            </a:r>
            <a:r>
              <a:rPr lang="cs-CZ" dirty="0" err="1" smtClean="0"/>
              <a:t>ské</a:t>
            </a:r>
            <a:r>
              <a:rPr lang="cs-CZ" dirty="0" smtClean="0"/>
              <a:t> povstání proti cizím vlivům a </a:t>
            </a:r>
            <a:r>
              <a:rPr lang="en-US" dirty="0" err="1" smtClean="0"/>
              <a:t>retribu</a:t>
            </a:r>
            <a:r>
              <a:rPr lang="cs-CZ" dirty="0" err="1" smtClean="0"/>
              <a:t>cím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1895: Jap</a:t>
            </a:r>
            <a:r>
              <a:rPr lang="cs-CZ" dirty="0" err="1" smtClean="0"/>
              <a:t>onsko</a:t>
            </a:r>
            <a:r>
              <a:rPr lang="en-US" dirty="0" smtClean="0"/>
              <a:t> </a:t>
            </a:r>
            <a:r>
              <a:rPr lang="cs-CZ" dirty="0" smtClean="0"/>
              <a:t>poráží Čínu a obsazuje</a:t>
            </a:r>
            <a:r>
              <a:rPr lang="en-US" dirty="0" smtClean="0"/>
              <a:t> Taiwan</a:t>
            </a:r>
          </a:p>
          <a:p>
            <a:pPr marL="0" indent="0">
              <a:buNone/>
            </a:pPr>
            <a:r>
              <a:rPr lang="en-US" dirty="0" smtClean="0"/>
              <a:t>1868: </a:t>
            </a:r>
            <a:r>
              <a:rPr lang="cs-CZ" dirty="0" smtClean="0"/>
              <a:t>Reformy </a:t>
            </a:r>
            <a:r>
              <a:rPr lang="en-US" dirty="0" smtClean="0"/>
              <a:t>Mei</a:t>
            </a:r>
            <a:r>
              <a:rPr lang="cs-CZ" dirty="0" err="1" smtClean="0"/>
              <a:t>dži</a:t>
            </a:r>
            <a:r>
              <a:rPr lang="en-US" dirty="0" smtClean="0"/>
              <a:t> </a:t>
            </a:r>
            <a:r>
              <a:rPr lang="cs-CZ" dirty="0" smtClean="0"/>
              <a:t>v</a:t>
            </a:r>
            <a:r>
              <a:rPr lang="en-US" dirty="0" smtClean="0"/>
              <a:t> Jap</a:t>
            </a:r>
            <a:r>
              <a:rPr lang="cs-CZ" dirty="0" err="1" smtClean="0"/>
              <a:t>onsku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1862: </a:t>
            </a:r>
            <a:r>
              <a:rPr lang="cs-CZ" dirty="0" smtClean="0"/>
              <a:t>Rozšíření pravomocí západních velmocí v otevřených přístavních městech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1861: Císařovna vdova </a:t>
            </a:r>
            <a:r>
              <a:rPr lang="cs-CZ" dirty="0" err="1" smtClean="0"/>
              <a:t>Cixi</a:t>
            </a:r>
            <a:r>
              <a:rPr lang="cs-CZ" dirty="0" smtClean="0"/>
              <a:t> uchvacuje politickou moc</a:t>
            </a:r>
          </a:p>
          <a:p>
            <a:pPr marL="0" indent="0">
              <a:buNone/>
            </a:pPr>
            <a:r>
              <a:rPr lang="en-US" dirty="0" smtClean="0"/>
              <a:t>1850-64: Taiping</a:t>
            </a:r>
            <a:r>
              <a:rPr lang="cs-CZ" dirty="0" err="1" smtClean="0"/>
              <a:t>ské</a:t>
            </a:r>
            <a:r>
              <a:rPr lang="cs-CZ" dirty="0" smtClean="0"/>
              <a:t> povstání proti</a:t>
            </a:r>
            <a:r>
              <a:rPr lang="en-US" dirty="0" smtClean="0"/>
              <a:t> Qing</a:t>
            </a:r>
            <a:r>
              <a:rPr lang="cs-CZ" dirty="0" err="1" smtClean="0"/>
              <a:t>ům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1840-42</a:t>
            </a:r>
            <a:r>
              <a:rPr lang="cs-CZ" dirty="0" smtClean="0"/>
              <a:t>, 56-60</a:t>
            </a:r>
            <a:r>
              <a:rPr lang="en-US" dirty="0" smtClean="0"/>
              <a:t>: </a:t>
            </a:r>
            <a:r>
              <a:rPr lang="cs-CZ" dirty="0" smtClean="0"/>
              <a:t>Opiové války, Británie si vynucuje na Číně její otevření se světu (</a:t>
            </a:r>
            <a:r>
              <a:rPr lang="cs-CZ" dirty="0" err="1" smtClean="0"/>
              <a:t>mezinár</a:t>
            </a:r>
            <a:r>
              <a:rPr lang="cs-CZ" dirty="0"/>
              <a:t>.</a:t>
            </a:r>
            <a:r>
              <a:rPr lang="cs-CZ" dirty="0" smtClean="0"/>
              <a:t> obchodu)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16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7087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1976 – umírá </a:t>
            </a:r>
            <a:r>
              <a:rPr lang="cs-CZ" sz="3200" dirty="0" err="1" smtClean="0"/>
              <a:t>Mao</a:t>
            </a:r>
            <a:r>
              <a:rPr lang="cs-CZ" sz="3200" dirty="0" smtClean="0"/>
              <a:t> </a:t>
            </a:r>
            <a:r>
              <a:rPr lang="cs-CZ" sz="3200" dirty="0" err="1" smtClean="0"/>
              <a:t>Zedong</a:t>
            </a:r>
            <a:r>
              <a:rPr lang="cs-CZ" sz="3200" dirty="0" smtClean="0"/>
              <a:t>, </a:t>
            </a:r>
            <a:r>
              <a:rPr lang="cs-CZ" sz="3200" dirty="0" err="1" smtClean="0"/>
              <a:t>Zhou</a:t>
            </a:r>
            <a:r>
              <a:rPr lang="cs-CZ" sz="3200" dirty="0" smtClean="0"/>
              <a:t> </a:t>
            </a:r>
            <a:r>
              <a:rPr lang="cs-CZ" sz="3200" dirty="0" err="1" smtClean="0"/>
              <a:t>Enlai</a:t>
            </a:r>
            <a:r>
              <a:rPr lang="cs-CZ" sz="3200" dirty="0" smtClean="0"/>
              <a:t> a </a:t>
            </a:r>
            <a:r>
              <a:rPr lang="cs-CZ" sz="3200" dirty="0" err="1" smtClean="0"/>
              <a:t>Zhu</a:t>
            </a:r>
            <a:r>
              <a:rPr lang="cs-CZ" sz="3200" dirty="0" smtClean="0"/>
              <a:t> De, zemětřesení v </a:t>
            </a:r>
            <a:r>
              <a:rPr lang="cs-CZ" sz="3200" dirty="0" err="1" smtClean="0"/>
              <a:t>Tangshanu</a:t>
            </a:r>
            <a:r>
              <a:rPr lang="cs-CZ" sz="3200" dirty="0" smtClean="0"/>
              <a:t>, zatčení Gangu Čtyř</a:t>
            </a:r>
            <a:endParaRPr lang="en-US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" y="1396484"/>
            <a:ext cx="3966947" cy="238016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05282"/>
            <a:ext cx="3910893" cy="26642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05282"/>
            <a:ext cx="3672408" cy="27796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90087"/>
            <a:ext cx="3323916" cy="25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6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1972 </a:t>
            </a:r>
            <a:r>
              <a:rPr lang="cs-CZ" dirty="0" err="1" smtClean="0"/>
              <a:t>Nixon</a:t>
            </a:r>
            <a:r>
              <a:rPr lang="cs-CZ" dirty="0" smtClean="0"/>
              <a:t> v Číně, 1971 smrt Lin </a:t>
            </a:r>
            <a:r>
              <a:rPr lang="cs-CZ" dirty="0" err="1" smtClean="0"/>
              <a:t>Biaa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126830" cy="188089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0570"/>
            <a:ext cx="2083569" cy="26707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5205190" cy="36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3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Velká proletářská kulturní revoluce </a:t>
            </a:r>
            <a:br>
              <a:rPr lang="cs-CZ" dirty="0" smtClean="0"/>
            </a:br>
            <a:r>
              <a:rPr lang="cs-CZ" dirty="0" smtClean="0"/>
              <a:t>1966-69(76)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4" y="1621606"/>
            <a:ext cx="2171700" cy="21050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5694"/>
            <a:ext cx="2232248" cy="22622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56790"/>
            <a:ext cx="2160240" cy="21698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3056"/>
            <a:ext cx="2718861" cy="25338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89" y="3842620"/>
            <a:ext cx="3525389" cy="27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8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Velký skok vpřed 1958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3600400" cy="241998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600400" cy="21602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024336" cy="44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7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Občanská válka 1945-49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456384" cy="266635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96" y="4221088"/>
            <a:ext cx="3447780" cy="24482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7"/>
            <a:ext cx="3600400" cy="24220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41" y="1412776"/>
            <a:ext cx="3599283" cy="26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7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japonské okupace 1937-45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316275" cy="38164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81266"/>
            <a:ext cx="3168377" cy="21038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81296"/>
            <a:ext cx="3170027" cy="22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4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440</Words>
  <Application>Microsoft Office PowerPoint</Application>
  <PresentationFormat>Předvádění na obrazovce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Průvodce Čínou 21. století</vt:lpstr>
      <vt:lpstr>Prezentace aplikace PowerPoint</vt:lpstr>
      <vt:lpstr>Prezentace aplikace PowerPoint</vt:lpstr>
      <vt:lpstr>1976 – umírá Mao Zedong, Zhou Enlai a Zhu De, zemětřesení v Tangshanu, zatčení Gangu Čtyř</vt:lpstr>
      <vt:lpstr>1972 Nixon v Číně, 1971 smrt Lin Biaa</vt:lpstr>
      <vt:lpstr>Velká proletářská kulturní revoluce  1966-69(76)</vt:lpstr>
      <vt:lpstr>Velký skok vpřed 1958</vt:lpstr>
      <vt:lpstr>Občanská válka 1945-49</vt:lpstr>
      <vt:lpstr>Období japonské okupace 1937-45</vt:lpstr>
      <vt:lpstr>Dlouhý pochod 1934-35</vt:lpstr>
      <vt:lpstr>Republikánská Čína 1912-27 </vt:lpstr>
      <vt:lpstr>Konec císařství</vt:lpstr>
    </vt:vector>
  </TitlesOfParts>
  <Company>CJV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Sindelar</dc:creator>
  <cp:lastModifiedBy>Pavel Šindelář</cp:lastModifiedBy>
  <cp:revision>18</cp:revision>
  <dcterms:created xsi:type="dcterms:W3CDTF">2012-10-17T07:43:51Z</dcterms:created>
  <dcterms:modified xsi:type="dcterms:W3CDTF">2012-10-17T11:59:18Z</dcterms:modified>
</cp:coreProperties>
</file>