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3" r:id="rId6"/>
    <p:sldId id="264" r:id="rId7"/>
    <p:sldId id="261" r:id="rId8"/>
    <p:sldId id="265" r:id="rId9"/>
    <p:sldId id="260" r:id="rId10"/>
    <p:sldId id="266" r:id="rId11"/>
    <p:sldId id="267" r:id="rId12"/>
    <p:sldId id="268" r:id="rId13"/>
    <p:sldId id="269" r:id="rId14"/>
    <p:sldId id="272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2C03-9834-4433-B2F1-30D5BA434EB2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6497-FB92-4A9B-ACD7-1FEA6819C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3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6497-FB92-4A9B-ACD7-1FEA6819CE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8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6497-FB92-4A9B-ACD7-1FEA6819CE9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87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54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25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90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0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4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3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5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10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3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F503-9119-46DE-82AB-3F63E9004813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9892-8028-4296-8065-099AF6ED0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chinalaborwatch.org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clb.org.hk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://dgeneratefilm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KNXg-kYk-LU?version=3&amp;hl=cs_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865188"/>
          </a:xfrm>
        </p:spPr>
        <p:txBody>
          <a:bodyPr/>
          <a:lstStyle/>
          <a:p>
            <a:r>
              <a:rPr lang="cs-CZ" dirty="0" smtClean="0"/>
              <a:t>Průvodce Čínou 21. století 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6165304"/>
            <a:ext cx="8280400" cy="432048"/>
          </a:xfrm>
        </p:spPr>
        <p:txBody>
          <a:bodyPr>
            <a:normAutofit lnSpcReduction="10000"/>
          </a:bodyPr>
          <a:lstStyle/>
          <a:p>
            <a:r>
              <a:rPr lang="cs-CZ" sz="1200" kern="1200" dirty="0" smtClean="0">
                <a:latin typeface="Calibri" pitchFamily="34" charset="0"/>
                <a:cs typeface="Arial" charset="0"/>
              </a:rPr>
              <a:t>„Residenční projekt 27 zlomil srdce </a:t>
            </a:r>
            <a:r>
              <a:rPr lang="cs-CZ" sz="1200" kern="1200" dirty="0" err="1" smtClean="0">
                <a:latin typeface="Calibri" pitchFamily="34" charset="0"/>
                <a:cs typeface="Arial" charset="0"/>
              </a:rPr>
              <a:t>migranstkým</a:t>
            </a:r>
            <a:r>
              <a:rPr lang="cs-CZ" sz="1200" kern="1200" dirty="0" smtClean="0">
                <a:latin typeface="Calibri" pitchFamily="34" charset="0"/>
                <a:cs typeface="Arial" charset="0"/>
              </a:rPr>
              <a:t> dělníkům“, performance dělníků z </a:t>
            </a:r>
            <a:r>
              <a:rPr lang="cs-CZ" sz="1200" kern="1200" dirty="0" err="1" smtClean="0">
                <a:latin typeface="Calibri" pitchFamily="34" charset="0"/>
                <a:cs typeface="Arial" charset="0"/>
              </a:rPr>
              <a:t>Zhengzhou</a:t>
            </a:r>
            <a:r>
              <a:rPr lang="cs-CZ" sz="1200" kern="1200" dirty="0" smtClean="0">
                <a:latin typeface="Calibri" pitchFamily="34" charset="0"/>
                <a:cs typeface="Arial" charset="0"/>
              </a:rPr>
              <a:t>, kterým developer dluží 260,000 </a:t>
            </a:r>
            <a:r>
              <a:rPr lang="cs-CZ" sz="1200" kern="1200" dirty="0">
                <a:latin typeface="Calibri" pitchFamily="34" charset="0"/>
                <a:cs typeface="Arial" charset="0"/>
              </a:rPr>
              <a:t>RMB </a:t>
            </a:r>
            <a:r>
              <a:rPr lang="cs-CZ" sz="1200" kern="1200" dirty="0" smtClean="0">
                <a:latin typeface="Calibri" pitchFamily="34" charset="0"/>
                <a:cs typeface="Arial" charset="0"/>
              </a:rPr>
              <a:t>na mzdách, 29.12.2010.</a:t>
            </a:r>
            <a:endParaRPr lang="cs-CZ" sz="1200" kern="1200" dirty="0">
              <a:latin typeface="Calibri" pitchFamily="34" charset="0"/>
              <a:cs typeface="Arial" charset="0"/>
            </a:endParaRPr>
          </a:p>
        </p:txBody>
      </p:sp>
      <p:pic>
        <p:nvPicPr>
          <p:cNvPr id="2052" name="Picture 4" descr="201201170032_840_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7" y="908720"/>
            <a:ext cx="6913562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Vzorce vnitřní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1-2 migrující generace od roku 1978 se vrací domů na venkov</a:t>
            </a:r>
          </a:p>
          <a:p>
            <a:r>
              <a:rPr lang="cs-CZ" dirty="0" smtClean="0"/>
              <a:t>2-3 zůstává ve městech</a:t>
            </a:r>
          </a:p>
          <a:p>
            <a:r>
              <a:rPr lang="cs-CZ" dirty="0" smtClean="0"/>
              <a:t>Rodiče a děti zůstávají na venkově, produktivní generace migrují za prací a posílají peníze domů (70% tvoří osoby staré 15-35 let)</a:t>
            </a:r>
          </a:p>
          <a:p>
            <a:r>
              <a:rPr lang="cs-CZ" dirty="0" smtClean="0"/>
              <a:t>Návštěvy domova během státních svátků, pravidelné dopravní kolapsy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u="sng" dirty="0" smtClean="0"/>
              <a:t>směr migrace:</a:t>
            </a:r>
          </a:p>
          <a:p>
            <a:r>
              <a:rPr lang="cs-CZ" dirty="0" smtClean="0"/>
              <a:t>z blízkého venkova do SEZ (</a:t>
            </a:r>
            <a:r>
              <a:rPr lang="cs-CZ" dirty="0" err="1" smtClean="0"/>
              <a:t>Shantou</a:t>
            </a:r>
            <a:r>
              <a:rPr lang="cs-CZ" dirty="0" smtClean="0"/>
              <a:t>, </a:t>
            </a:r>
            <a:r>
              <a:rPr lang="cs-CZ" dirty="0" err="1" smtClean="0"/>
              <a:t>Shenzhen</a:t>
            </a:r>
            <a:r>
              <a:rPr lang="cs-CZ" dirty="0" smtClean="0"/>
              <a:t>, </a:t>
            </a:r>
            <a:r>
              <a:rPr lang="cs-CZ" dirty="0" err="1" smtClean="0"/>
              <a:t>Zhuhai</a:t>
            </a:r>
            <a:r>
              <a:rPr lang="cs-CZ" dirty="0" smtClean="0"/>
              <a:t>, </a:t>
            </a:r>
            <a:r>
              <a:rPr lang="cs-CZ" dirty="0" err="1" smtClean="0"/>
              <a:t>Xiamen</a:t>
            </a:r>
            <a:r>
              <a:rPr lang="cs-CZ" dirty="0" smtClean="0"/>
              <a:t>, ostrov Hainan)</a:t>
            </a:r>
          </a:p>
          <a:p>
            <a:r>
              <a:rPr lang="cs-CZ" dirty="0" smtClean="0"/>
              <a:t>z venkova do regionálních měst</a:t>
            </a:r>
          </a:p>
          <a:p>
            <a:r>
              <a:rPr lang="cs-CZ" dirty="0" smtClean="0"/>
              <a:t>z vnitrozemí (</a:t>
            </a:r>
            <a:r>
              <a:rPr lang="cs-CZ" dirty="0" err="1" smtClean="0"/>
              <a:t>Anhui</a:t>
            </a:r>
            <a:r>
              <a:rPr lang="cs-CZ" dirty="0" smtClean="0"/>
              <a:t>, </a:t>
            </a:r>
            <a:r>
              <a:rPr lang="cs-CZ" dirty="0" err="1" smtClean="0"/>
              <a:t>Jiangxi</a:t>
            </a:r>
            <a:r>
              <a:rPr lang="cs-CZ" dirty="0" smtClean="0"/>
              <a:t>, </a:t>
            </a:r>
            <a:r>
              <a:rPr lang="cs-CZ" dirty="0" err="1" smtClean="0"/>
              <a:t>Henan</a:t>
            </a:r>
            <a:r>
              <a:rPr lang="cs-CZ" dirty="0" smtClean="0"/>
              <a:t>, </a:t>
            </a:r>
            <a:r>
              <a:rPr lang="cs-CZ" dirty="0" err="1" smtClean="0"/>
              <a:t>Hunan</a:t>
            </a:r>
            <a:r>
              <a:rPr lang="cs-CZ" dirty="0" smtClean="0"/>
              <a:t>, </a:t>
            </a:r>
            <a:r>
              <a:rPr lang="cs-CZ" dirty="0" err="1" smtClean="0"/>
              <a:t>Hubei</a:t>
            </a:r>
            <a:r>
              <a:rPr lang="cs-CZ" dirty="0" smtClean="0"/>
              <a:t>, </a:t>
            </a:r>
            <a:r>
              <a:rPr lang="cs-CZ" dirty="0" err="1" smtClean="0"/>
              <a:t>Guangxi</a:t>
            </a:r>
            <a:r>
              <a:rPr lang="cs-CZ" dirty="0" smtClean="0"/>
              <a:t>, </a:t>
            </a:r>
            <a:r>
              <a:rPr lang="cs-CZ" dirty="0" err="1" smtClean="0"/>
              <a:t>Sichuan</a:t>
            </a:r>
            <a:r>
              <a:rPr lang="cs-CZ" dirty="0" smtClean="0"/>
              <a:t>, </a:t>
            </a:r>
            <a:r>
              <a:rPr lang="cs-CZ" dirty="0" err="1" smtClean="0"/>
              <a:t>Hebei</a:t>
            </a:r>
            <a:r>
              <a:rPr lang="cs-CZ" dirty="0" smtClean="0"/>
              <a:t>) do pobřežních měst a provincií </a:t>
            </a:r>
          </a:p>
          <a:p>
            <a:pPr lvl="1"/>
            <a:r>
              <a:rPr lang="cs-CZ" dirty="0" err="1" smtClean="0"/>
              <a:t>Guangdong</a:t>
            </a:r>
            <a:r>
              <a:rPr lang="cs-CZ" dirty="0" smtClean="0"/>
              <a:t> (15 mil.)</a:t>
            </a:r>
          </a:p>
          <a:p>
            <a:pPr lvl="1"/>
            <a:r>
              <a:rPr lang="cs-CZ" dirty="0" err="1" smtClean="0"/>
              <a:t>Shanghai</a:t>
            </a:r>
            <a:r>
              <a:rPr lang="cs-CZ" dirty="0" smtClean="0"/>
              <a:t> (3,1 mil.), </a:t>
            </a:r>
            <a:r>
              <a:rPr lang="cs-CZ" dirty="0" err="1" smtClean="0"/>
              <a:t>Beijing</a:t>
            </a:r>
            <a:r>
              <a:rPr lang="cs-CZ" dirty="0" smtClean="0"/>
              <a:t> (2,5 mil.)</a:t>
            </a:r>
          </a:p>
          <a:p>
            <a:pPr lvl="1"/>
            <a:r>
              <a:rPr lang="cs-CZ" dirty="0" err="1" smtClean="0"/>
              <a:t>Jiangsu</a:t>
            </a:r>
            <a:r>
              <a:rPr lang="cs-CZ" dirty="0" smtClean="0"/>
              <a:t> (2,5 mil.), </a:t>
            </a:r>
            <a:r>
              <a:rPr lang="cs-CZ" dirty="0" err="1" smtClean="0"/>
              <a:t>Zhejiang</a:t>
            </a:r>
            <a:r>
              <a:rPr lang="cs-CZ" dirty="0" smtClean="0"/>
              <a:t> (2,0 mil.), </a:t>
            </a:r>
            <a:r>
              <a:rPr lang="cs-CZ" dirty="0" err="1" smtClean="0"/>
              <a:t>Fujian</a:t>
            </a:r>
            <a:r>
              <a:rPr lang="cs-CZ" dirty="0" smtClean="0"/>
              <a:t> (2,1 mil.)</a:t>
            </a:r>
          </a:p>
          <a:p>
            <a:r>
              <a:rPr lang="cs-CZ" dirty="0" smtClean="0"/>
              <a:t>z vnitrozemí do pohraničních regionů (Tibet, </a:t>
            </a:r>
            <a:r>
              <a:rPr lang="cs-CZ" dirty="0" err="1" smtClean="0"/>
              <a:t>Qinghai</a:t>
            </a:r>
            <a:r>
              <a:rPr lang="cs-CZ" dirty="0" smtClean="0"/>
              <a:t>, </a:t>
            </a:r>
            <a:r>
              <a:rPr lang="cs-CZ" dirty="0" err="1" smtClean="0"/>
              <a:t>Xinjiang</a:t>
            </a:r>
            <a:r>
              <a:rPr lang="cs-CZ" dirty="0" smtClean="0"/>
              <a:t>, Vnitřní Mongolsko, </a:t>
            </a:r>
            <a:r>
              <a:rPr lang="cs-CZ" dirty="0" err="1" smtClean="0"/>
              <a:t>Heilongjiang</a:t>
            </a:r>
            <a:r>
              <a:rPr lang="cs-CZ" dirty="0" smtClean="0"/>
              <a:t>) a nových SEZ (</a:t>
            </a:r>
            <a:r>
              <a:rPr lang="cs-CZ" dirty="0" err="1" smtClean="0"/>
              <a:t>Chongqing</a:t>
            </a:r>
            <a:r>
              <a:rPr lang="cs-CZ" dirty="0" smtClean="0"/>
              <a:t>, </a:t>
            </a:r>
            <a:r>
              <a:rPr lang="cs-CZ" dirty="0" err="1" smtClean="0"/>
              <a:t>Kashgar</a:t>
            </a:r>
            <a:r>
              <a:rPr lang="cs-CZ" dirty="0" smtClean="0"/>
              <a:t>, </a:t>
            </a:r>
            <a:r>
              <a:rPr lang="cs-CZ" dirty="0" err="1" smtClean="0"/>
              <a:t>Chengdu</a:t>
            </a:r>
            <a:r>
              <a:rPr lang="cs-CZ" dirty="0" smtClean="0"/>
              <a:t>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2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domácí registrace - </a:t>
            </a:r>
            <a:r>
              <a:rPr lang="cs-CZ" i="1" dirty="0" err="1" smtClean="0"/>
              <a:t>hukou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 smtClean="0"/>
              <a:t>Pololegální status vnitřních migrantů ve vlastní zemi</a:t>
            </a:r>
          </a:p>
          <a:p>
            <a:pPr marL="0" indent="0">
              <a:buNone/>
            </a:pPr>
            <a:r>
              <a:rPr lang="cs-CZ" sz="1200" dirty="0" smtClean="0"/>
              <a:t>1958 – 1978 striktní pravidlo, kontrola pohybu osob uvnitř státu</a:t>
            </a:r>
          </a:p>
          <a:p>
            <a:pPr marL="0" indent="0">
              <a:buNone/>
            </a:pPr>
            <a:r>
              <a:rPr lang="cs-CZ" sz="1200" dirty="0" smtClean="0"/>
              <a:t>Od roku 1978 pravidla uvolňována, vyhoštění pouze jako krizový nástroj kontroly</a:t>
            </a:r>
          </a:p>
          <a:p>
            <a:pPr marL="0" indent="0">
              <a:buNone/>
            </a:pPr>
            <a:r>
              <a:rPr lang="cs-CZ" sz="1200" dirty="0" smtClean="0"/>
              <a:t>Bez registrace v místě pobytu nejsou zajištěny sociální služby státu zejména ve zdravotnictví, vzdělávání a bytové politice</a:t>
            </a:r>
          </a:p>
          <a:p>
            <a:pPr marL="0" indent="0">
              <a:buNone/>
            </a:pPr>
            <a:r>
              <a:rPr lang="cs-CZ" sz="1200" dirty="0" smtClean="0"/>
              <a:t>Od 1990 dočasné povolenky k pobytu ve městech (placené), dědičnost </a:t>
            </a:r>
            <a:r>
              <a:rPr lang="cs-CZ" sz="1200" i="1" dirty="0" err="1" smtClean="0"/>
              <a:t>hukou</a:t>
            </a:r>
            <a:r>
              <a:rPr lang="cs-CZ" sz="1200" dirty="0" smtClean="0"/>
              <a:t> po otci i matce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200" dirty="0" smtClean="0"/>
              <a:t> Negativa systému </a:t>
            </a:r>
            <a:r>
              <a:rPr lang="cs-CZ" sz="1200" i="1" dirty="0" err="1" smtClean="0"/>
              <a:t>hukou</a:t>
            </a:r>
            <a:r>
              <a:rPr lang="cs-CZ" sz="1200" dirty="0" smtClean="0"/>
              <a:t>:</a:t>
            </a:r>
          </a:p>
          <a:p>
            <a:r>
              <a:rPr lang="cs-CZ" sz="1200" dirty="0" smtClean="0"/>
              <a:t>Nerovnoprávnost občanů ČLR (apartheid)</a:t>
            </a:r>
          </a:p>
          <a:p>
            <a:r>
              <a:rPr lang="cs-CZ" sz="1200" dirty="0" smtClean="0"/>
              <a:t>Rozbití rodinných vztahů a vazeb </a:t>
            </a:r>
          </a:p>
          <a:p>
            <a:r>
              <a:rPr lang="cs-CZ" sz="1200" dirty="0" smtClean="0"/>
              <a:t>Překážka přirozeného ekonomickém rozvoji</a:t>
            </a:r>
          </a:p>
          <a:p>
            <a:r>
              <a:rPr lang="cs-CZ" sz="1200" dirty="0" smtClean="0"/>
              <a:t>Rozvoj migrantských ghett a předměstí bez služeb a infrastruktury</a:t>
            </a:r>
          </a:p>
          <a:p>
            <a:r>
              <a:rPr lang="cs-CZ" sz="1200" dirty="0" smtClean="0"/>
              <a:t>Úpadek práv a ochrany pracujících</a:t>
            </a:r>
          </a:p>
          <a:p>
            <a:r>
              <a:rPr lang="cs-CZ" sz="1200" dirty="0" smtClean="0"/>
              <a:t>Růst kriminality a bezpečnostních rizik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200" dirty="0" smtClean="0"/>
              <a:t>Negativa vnitřní migrace:</a:t>
            </a:r>
          </a:p>
          <a:p>
            <a:r>
              <a:rPr lang="cs-CZ" sz="1200" dirty="0" smtClean="0"/>
              <a:t>Škody na životním prostředí</a:t>
            </a:r>
          </a:p>
          <a:p>
            <a:r>
              <a:rPr lang="cs-CZ" sz="1200" dirty="0" smtClean="0"/>
              <a:t>Přelidněnost měst</a:t>
            </a:r>
          </a:p>
          <a:p>
            <a:r>
              <a:rPr lang="cs-CZ" sz="1200" dirty="0" smtClean="0"/>
              <a:t>Vylidňování venkova</a:t>
            </a:r>
          </a:p>
          <a:p>
            <a:r>
              <a:rPr lang="cs-CZ" sz="1200" dirty="0" smtClean="0"/>
              <a:t>Přetěžování dopravní infrastruktury</a:t>
            </a:r>
            <a:endParaRPr lang="en-US" sz="1200" dirty="0" smtClean="0"/>
          </a:p>
          <a:p>
            <a:r>
              <a:rPr lang="cs-CZ" sz="1200" dirty="0" smtClean="0"/>
              <a:t>Vznik nestabilního prostředí s vysokou mírou sociálního pnutí (ekonomické, politické, etnické, náboženské)</a:t>
            </a:r>
            <a:endParaRPr lang="en-US" sz="1200" dirty="0" smtClean="0"/>
          </a:p>
          <a:p>
            <a:r>
              <a:rPr lang="cs-CZ" sz="1200" dirty="0" smtClean="0"/>
              <a:t>Vyčerpávání místních zdrojů (voda, elektrická energie, palivo, hromadění odpadů)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98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Pracovně-právní prostředí v ČLR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Typické formy ekonomických subjektů:</a:t>
            </a:r>
          </a:p>
          <a:p>
            <a:pPr marL="0" indent="0">
              <a:buNone/>
            </a:pPr>
            <a:r>
              <a:rPr lang="cs-CZ" dirty="0" smtClean="0"/>
              <a:t>Státem vlastněné podniky (SOE)</a:t>
            </a:r>
          </a:p>
          <a:p>
            <a:pPr marL="0" indent="0">
              <a:buNone/>
            </a:pPr>
            <a:r>
              <a:rPr lang="cs-CZ" dirty="0" smtClean="0"/>
              <a:t>Joint Venture se zahraničním partnerem (JV)</a:t>
            </a:r>
          </a:p>
          <a:p>
            <a:pPr marL="0" indent="0">
              <a:buNone/>
            </a:pPr>
            <a:r>
              <a:rPr lang="cs-CZ" dirty="0" smtClean="0"/>
              <a:t>Městské a vesnické podniky (TVE) – forma soukromého podnikání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Nízká úroveň pracovního práva a ochrana práv pracujících: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eexistence nezávislých odborů</a:t>
            </a:r>
          </a:p>
          <a:p>
            <a:pPr lvl="1"/>
            <a:r>
              <a:rPr lang="cs-CZ" dirty="0" smtClean="0"/>
              <a:t>státem kontrolované odbory nadřazují státní zájmy nad zájmy pracujících</a:t>
            </a:r>
          </a:p>
          <a:p>
            <a:pPr lvl="1"/>
            <a:r>
              <a:rPr lang="cs-CZ" dirty="0" smtClean="0"/>
              <a:t>vznik paralelních (ilegálních) institucí</a:t>
            </a:r>
          </a:p>
          <a:p>
            <a:pPr lvl="1"/>
            <a:r>
              <a:rPr lang="cs-CZ" dirty="0" smtClean="0"/>
              <a:t>velké množství protestů</a:t>
            </a:r>
          </a:p>
        </p:txBody>
      </p:sp>
    </p:spTree>
    <p:extLst>
      <p:ext uri="{BB962C8B-B14F-4D97-AF65-F5344CB8AC3E}">
        <p14:creationId xmlns:p14="http://schemas.microsoft.com/office/powerpoint/2010/main" val="15161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a životní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Práce ve velkých výrobních a industriálních komplexech:</a:t>
            </a:r>
          </a:p>
          <a:p>
            <a:pPr lvl="1"/>
            <a:r>
              <a:rPr lang="cs-CZ" dirty="0" smtClean="0"/>
              <a:t>bydlení a strava uvnitř podniků</a:t>
            </a:r>
          </a:p>
          <a:p>
            <a:pPr lvl="1"/>
            <a:r>
              <a:rPr lang="cs-CZ" dirty="0" smtClean="0"/>
              <a:t>přísný pracovní (přesčasy, náročnost) i životní režim (oddělené ubytovny)</a:t>
            </a:r>
          </a:p>
          <a:p>
            <a:pPr lvl="1"/>
            <a:r>
              <a:rPr lang="cs-CZ" dirty="0" smtClean="0"/>
              <a:t>nízké mzdy a vysoká míra konkurence na pracovním trhu</a:t>
            </a:r>
          </a:p>
          <a:p>
            <a:pPr lvl="1"/>
            <a:r>
              <a:rPr lang="cs-CZ" dirty="0" smtClean="0"/>
              <a:t>dlouhé zkušební doby, zadržování mezd</a:t>
            </a:r>
          </a:p>
          <a:p>
            <a:pPr lvl="1"/>
            <a:r>
              <a:rPr lang="cs-CZ" dirty="0" smtClean="0"/>
              <a:t>slabá kontrola zdravotních podmínek a pracovní ochrany</a:t>
            </a:r>
          </a:p>
          <a:p>
            <a:pPr lvl="1"/>
            <a:r>
              <a:rPr lang="cs-CZ" dirty="0" smtClean="0"/>
              <a:t>diskriminace mladých pracovníků, žen</a:t>
            </a:r>
          </a:p>
          <a:p>
            <a:pPr lvl="1"/>
            <a:r>
              <a:rPr lang="cs-CZ" dirty="0" smtClean="0"/>
              <a:t>neexistence záchranné sociální sítě (zdravotní a sociální pojištění, invalidní důchod atp.)</a:t>
            </a:r>
          </a:p>
          <a:p>
            <a:pPr lvl="1"/>
            <a:r>
              <a:rPr lang="cs-CZ" dirty="0" smtClean="0"/>
              <a:t>vysoká fluktuace pracovní síly</a:t>
            </a:r>
          </a:p>
          <a:p>
            <a:pPr lvl="1"/>
            <a:r>
              <a:rPr lang="cs-CZ" dirty="0" smtClean="0"/>
              <a:t>nárůst protestů pracujících (nová generace migrantů)</a:t>
            </a:r>
          </a:p>
          <a:p>
            <a:pPr lvl="1"/>
            <a:r>
              <a:rPr lang="cs-CZ" dirty="0" smtClean="0"/>
              <a:t>vysoká míra sebevražd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2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65611" cy="288031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8" y="188641"/>
            <a:ext cx="4285138" cy="28803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8" y="3274650"/>
            <a:ext cx="4456637" cy="33424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02" y="3588248"/>
            <a:ext cx="4295093" cy="25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88" y="548680"/>
            <a:ext cx="4401620" cy="24649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9987"/>
            <a:ext cx="4181713" cy="2851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3" y="532045"/>
            <a:ext cx="4171381" cy="24649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9987"/>
            <a:ext cx="4392488" cy="30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Pozitiva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Příliv pracovních sil do měst a na východní pobřeží živý ekonomický růst Číny</a:t>
            </a:r>
            <a:endParaRPr lang="cs-CZ" baseline="30000" dirty="0"/>
          </a:p>
          <a:p>
            <a:r>
              <a:rPr lang="cs-CZ" dirty="0" smtClean="0"/>
              <a:t>Bohatnutí čínské společnosti, zánik extrémní chudoby</a:t>
            </a:r>
          </a:p>
          <a:p>
            <a:r>
              <a:rPr lang="cs-CZ" dirty="0" smtClean="0"/>
              <a:t>Přístup vesničanů ke lepším možnostem vzdělání a pracovním příležitostem a lepším životním podmínkám</a:t>
            </a:r>
          </a:p>
          <a:p>
            <a:r>
              <a:rPr lang="cs-CZ" dirty="0" smtClean="0"/>
              <a:t>Dobrodružství a seberealizace</a:t>
            </a:r>
          </a:p>
          <a:p>
            <a:r>
              <a:rPr lang="cs-CZ" dirty="0" smtClean="0"/>
              <a:t>Zdroj financí pro venkovské oblasti</a:t>
            </a:r>
          </a:p>
          <a:p>
            <a:r>
              <a:rPr lang="cs-CZ" dirty="0" smtClean="0"/>
              <a:t>Diversifikace trhu práce a pracovních zkušeností</a:t>
            </a:r>
            <a:endParaRPr lang="cs-CZ" dirty="0"/>
          </a:p>
          <a:p>
            <a:r>
              <a:rPr lang="cs-CZ" dirty="0" smtClean="0"/>
              <a:t>Rozvoj služeb</a:t>
            </a:r>
          </a:p>
          <a:p>
            <a:r>
              <a:rPr lang="cs-CZ" dirty="0" smtClean="0"/>
              <a:t>Postupné zlepšování pracovních práv</a:t>
            </a:r>
          </a:p>
          <a:p>
            <a:r>
              <a:rPr lang="cs-CZ" dirty="0" smtClean="0"/>
              <a:t>Růst střední třídy a postupná proměna společnosti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4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témata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regionální </a:t>
            </a:r>
            <a:r>
              <a:rPr lang="cs-CZ" dirty="0"/>
              <a:t>nerovnost</a:t>
            </a:r>
          </a:p>
          <a:p>
            <a:r>
              <a:rPr lang="cs-CZ" dirty="0"/>
              <a:t>m</a:t>
            </a:r>
            <a:r>
              <a:rPr lang="cs-CZ" dirty="0" smtClean="0"/>
              <a:t>igrace </a:t>
            </a:r>
            <a:endParaRPr lang="cs-CZ" dirty="0"/>
          </a:p>
          <a:p>
            <a:r>
              <a:rPr lang="cs-CZ" dirty="0"/>
              <a:t>pracovní podmínky</a:t>
            </a:r>
          </a:p>
          <a:p>
            <a:r>
              <a:rPr lang="cs-CZ" dirty="0"/>
              <a:t>sociální </a:t>
            </a:r>
            <a:r>
              <a:rPr lang="cs-CZ" dirty="0" smtClean="0"/>
              <a:t>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Zdroje informací – NGO, knihy, filmy</a:t>
            </a:r>
            <a:endParaRPr lang="cs-CZ" sz="4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China</a:t>
            </a:r>
            <a:r>
              <a:rPr lang="cs-CZ" sz="2400" dirty="0" smtClean="0"/>
              <a:t> </a:t>
            </a:r>
            <a:r>
              <a:rPr lang="cs-CZ" sz="2400" dirty="0" err="1" smtClean="0"/>
              <a:t>Labour</a:t>
            </a:r>
            <a:r>
              <a:rPr lang="cs-CZ" sz="2400" dirty="0" smtClean="0"/>
              <a:t> Bulletin (</a:t>
            </a: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://www.clb.org.hk/en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) Hongkong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China</a:t>
            </a:r>
            <a:r>
              <a:rPr lang="cs-CZ" sz="2400" dirty="0" smtClean="0"/>
              <a:t> </a:t>
            </a:r>
            <a:r>
              <a:rPr lang="cs-CZ" sz="2400" dirty="0" err="1" smtClean="0"/>
              <a:t>Labour</a:t>
            </a:r>
            <a:r>
              <a:rPr lang="cs-CZ" sz="2400" dirty="0" smtClean="0"/>
              <a:t> </a:t>
            </a:r>
            <a:r>
              <a:rPr lang="cs-CZ" sz="2400" dirty="0" err="1" smtClean="0"/>
              <a:t>Watch</a:t>
            </a:r>
            <a:r>
              <a:rPr lang="cs-CZ" sz="2400" dirty="0" smtClean="0"/>
              <a:t> (</a:t>
            </a: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</a:t>
            </a:r>
            <a:r>
              <a:rPr lang="cs-CZ" sz="2400" dirty="0" smtClean="0">
                <a:hlinkClick r:id="rId3"/>
              </a:rPr>
              <a:t>www.chinalaborwatch.org</a:t>
            </a:r>
            <a:r>
              <a:rPr lang="cs-CZ" sz="2400" dirty="0" smtClean="0"/>
              <a:t>) USA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Nový čínský dokument (</a:t>
            </a: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</a:t>
            </a:r>
            <a:r>
              <a:rPr lang="cs-CZ" sz="2400" dirty="0" smtClean="0">
                <a:hlinkClick r:id="rId4"/>
              </a:rPr>
              <a:t>dgeneratefilms.com</a:t>
            </a:r>
            <a:r>
              <a:rPr lang="cs-CZ" sz="2400" dirty="0" smtClean="0"/>
              <a:t>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1872208" cy="28158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2072429" cy="28158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2111849" cy="28157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23" y="3645024"/>
            <a:ext cx="2111849" cy="28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nerovnost v ČLR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Zdroje nerovnosti:</a:t>
            </a:r>
          </a:p>
          <a:p>
            <a:pPr marL="0" indent="0">
              <a:buNone/>
            </a:pPr>
            <a:r>
              <a:rPr lang="cs-CZ" dirty="0" smtClean="0"/>
              <a:t>Populace</a:t>
            </a:r>
          </a:p>
          <a:p>
            <a:pPr marL="0" indent="0">
              <a:buNone/>
            </a:pPr>
            <a:r>
              <a:rPr lang="cs-CZ" dirty="0" smtClean="0"/>
              <a:t>Geografické podmínky</a:t>
            </a:r>
          </a:p>
          <a:p>
            <a:pPr marL="0" indent="0">
              <a:buNone/>
            </a:pPr>
            <a:r>
              <a:rPr lang="cs-CZ" dirty="0" smtClean="0"/>
              <a:t>Doprava a infrastruktura</a:t>
            </a:r>
          </a:p>
          <a:p>
            <a:pPr marL="0" indent="0">
              <a:buNone/>
            </a:pPr>
            <a:r>
              <a:rPr lang="cs-CZ" dirty="0" smtClean="0"/>
              <a:t>Historický vývoj a politická podpora</a:t>
            </a:r>
          </a:p>
          <a:p>
            <a:pPr marL="0" indent="0">
              <a:buNone/>
            </a:pPr>
            <a:r>
              <a:rPr lang="cs-CZ" dirty="0" smtClean="0"/>
              <a:t>Vazby na zahraniční komunity</a:t>
            </a:r>
          </a:p>
          <a:p>
            <a:endParaRPr lang="cs-CZ" dirty="0"/>
          </a:p>
          <a:p>
            <a:r>
              <a:rPr lang="cs-CZ" dirty="0" smtClean="0"/>
              <a:t>města x venkov </a:t>
            </a:r>
          </a:p>
          <a:p>
            <a:r>
              <a:rPr lang="cs-CZ" dirty="0" smtClean="0"/>
              <a:t>pobřeží, povodí řek, nížiny x hory, pouště, prales</a:t>
            </a:r>
          </a:p>
          <a:p>
            <a:r>
              <a:rPr lang="cs-CZ" dirty="0" err="1"/>
              <a:t>H</a:t>
            </a:r>
            <a:r>
              <a:rPr lang="cs-CZ" dirty="0" err="1" smtClean="0"/>
              <a:t>anové</a:t>
            </a:r>
            <a:r>
              <a:rPr lang="cs-CZ" dirty="0" smtClean="0"/>
              <a:t> x etnické menšiny</a:t>
            </a:r>
          </a:p>
          <a:p>
            <a:r>
              <a:rPr lang="cs-CZ" dirty="0" smtClean="0"/>
              <a:t>východ x západ</a:t>
            </a:r>
          </a:p>
          <a:p>
            <a:r>
              <a:rPr lang="cs-CZ" dirty="0" smtClean="0"/>
              <a:t>centrum x periferie</a:t>
            </a:r>
          </a:p>
        </p:txBody>
      </p:sp>
    </p:spTree>
    <p:extLst>
      <p:ext uri="{BB962C8B-B14F-4D97-AF65-F5344CB8AC3E}">
        <p14:creationId xmlns:p14="http://schemas.microsoft.com/office/powerpoint/2010/main" val="2743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populace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472608" cy="4651086"/>
          </a:xfrm>
        </p:spPr>
      </p:pic>
      <p:sp>
        <p:nvSpPr>
          <p:cNvPr id="5" name="TextovéPole 4"/>
          <p:cNvSpPr txBox="1"/>
          <p:nvPr/>
        </p:nvSpPr>
        <p:spPr>
          <a:xfrm>
            <a:off x="1115616" y="60932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ČR - průměrná hustota zalidnění 133 obyvatel / km²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HDP na osobu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26" y="1600200"/>
            <a:ext cx="5545548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1475656" y="63093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HDP na osobu ČR 2011 - 25 900 USD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-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Vnitřní </a:t>
            </a:r>
            <a:r>
              <a:rPr lang="cs-CZ" sz="1800" dirty="0" smtClean="0"/>
              <a:t>(</a:t>
            </a:r>
            <a:r>
              <a:rPr lang="cs-CZ" sz="1800" i="1" dirty="0" err="1"/>
              <a:t>liudong</a:t>
            </a:r>
            <a:r>
              <a:rPr lang="cs-CZ" sz="1800" i="1" dirty="0"/>
              <a:t> </a:t>
            </a:r>
            <a:r>
              <a:rPr lang="cs-CZ" sz="1800" i="1" dirty="0" err="1"/>
              <a:t>renkou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pPr marL="457200" lvl="1" indent="0">
              <a:buNone/>
            </a:pPr>
            <a:r>
              <a:rPr lang="cs-CZ" sz="1400" u="sng" dirty="0" smtClean="0"/>
              <a:t>minulost</a:t>
            </a:r>
          </a:p>
          <a:p>
            <a:pPr lvl="2"/>
            <a:r>
              <a:rPr lang="cs-CZ" sz="1200" dirty="0" smtClean="0"/>
              <a:t>Nedostatek zemědělské půdy (růst populace, civilizační rozvoj, proměny životního prostředí)</a:t>
            </a:r>
          </a:p>
          <a:p>
            <a:pPr lvl="2"/>
            <a:r>
              <a:rPr lang="cs-CZ" sz="1200" dirty="0" smtClean="0"/>
              <a:t>Kolonizace, vojenská tažení, nucené vysidlování</a:t>
            </a:r>
          </a:p>
          <a:p>
            <a:pPr marL="457200" lvl="1" indent="0">
              <a:buNone/>
            </a:pPr>
            <a:r>
              <a:rPr lang="cs-CZ" sz="1400" u="sng" dirty="0"/>
              <a:t>s</a:t>
            </a:r>
            <a:r>
              <a:rPr lang="cs-CZ" sz="1400" u="sng" dirty="0" smtClean="0"/>
              <a:t>oučasnost</a:t>
            </a:r>
            <a:r>
              <a:rPr lang="cs-CZ" sz="1400" dirty="0" smtClean="0"/>
              <a:t> (</a:t>
            </a:r>
            <a:r>
              <a:rPr lang="cs-CZ" sz="1400" dirty="0" err="1" smtClean="0"/>
              <a:t>liudong</a:t>
            </a:r>
            <a:r>
              <a:rPr lang="cs-CZ" sz="1400" dirty="0" smtClean="0"/>
              <a:t> </a:t>
            </a:r>
            <a:r>
              <a:rPr lang="cs-CZ" sz="1400" dirty="0" err="1" smtClean="0"/>
              <a:t>renkou</a:t>
            </a:r>
            <a:r>
              <a:rPr lang="cs-CZ" sz="1400" dirty="0" smtClean="0"/>
              <a:t>) </a:t>
            </a:r>
            <a:endParaRPr lang="cs-CZ" sz="1400" u="sng" dirty="0" smtClean="0"/>
          </a:p>
          <a:p>
            <a:pPr lvl="2"/>
            <a:r>
              <a:rPr lang="cs-CZ" sz="1200" dirty="0" smtClean="0"/>
              <a:t>Nedostatek pracovních příležitostí</a:t>
            </a:r>
          </a:p>
          <a:p>
            <a:pPr lvl="2"/>
            <a:r>
              <a:rPr lang="cs-CZ" sz="1200" dirty="0" smtClean="0"/>
              <a:t>Nerovné platové podmínky</a:t>
            </a:r>
          </a:p>
          <a:p>
            <a:pPr lvl="2"/>
            <a:r>
              <a:rPr lang="cs-CZ" sz="1200" dirty="0" smtClean="0"/>
              <a:t>Zánik systému </a:t>
            </a:r>
            <a:r>
              <a:rPr lang="cs-CZ" sz="1200" i="1" dirty="0" err="1" smtClean="0"/>
              <a:t>hukou</a:t>
            </a:r>
            <a:endParaRPr lang="cs-CZ" sz="1200" dirty="0"/>
          </a:p>
          <a:p>
            <a:pPr lvl="2"/>
            <a:r>
              <a:rPr lang="cs-CZ" sz="1200" dirty="0"/>
              <a:t>E</a:t>
            </a:r>
            <a:r>
              <a:rPr lang="cs-CZ" sz="1200" dirty="0" smtClean="0"/>
              <a:t>konomické reformy a rozvoj, rozvoj kapitalismu, zahraniční investice a průmysl, budování měst a </a:t>
            </a:r>
            <a:r>
              <a:rPr lang="cs-CZ" sz="1200" dirty="0" smtClean="0"/>
              <a:t>infrastruktury</a:t>
            </a:r>
            <a:endParaRPr lang="cs-CZ" sz="1200" dirty="0" smtClean="0"/>
          </a:p>
          <a:p>
            <a:pPr lvl="2"/>
            <a:r>
              <a:rPr lang="cs-CZ" sz="1200" dirty="0" err="1" smtClean="0"/>
              <a:t>Dosidlování</a:t>
            </a:r>
            <a:r>
              <a:rPr lang="cs-CZ" sz="1200" dirty="0" smtClean="0"/>
              <a:t> periferních oblastí (ekonomická a národnostní politika)</a:t>
            </a:r>
          </a:p>
          <a:p>
            <a:pPr marL="0" indent="0">
              <a:buNone/>
            </a:pPr>
            <a:r>
              <a:rPr lang="cs-CZ" sz="1800" b="1" dirty="0" smtClean="0"/>
              <a:t>Vnější </a:t>
            </a:r>
            <a:r>
              <a:rPr lang="cs-CZ" sz="1800" dirty="0" smtClean="0"/>
              <a:t>(</a:t>
            </a:r>
            <a:r>
              <a:rPr lang="cs-CZ" sz="1800" i="1" dirty="0" err="1" smtClean="0"/>
              <a:t>huaqiao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huaren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huayi</a:t>
            </a:r>
            <a:r>
              <a:rPr lang="cs-CZ" sz="1800" dirty="0" smtClean="0"/>
              <a:t>)</a:t>
            </a:r>
          </a:p>
          <a:p>
            <a:pPr marL="457200" lvl="1" indent="0">
              <a:buNone/>
            </a:pPr>
            <a:r>
              <a:rPr lang="cs-CZ" sz="1400" u="sng" dirty="0" smtClean="0"/>
              <a:t>Minulost</a:t>
            </a:r>
          </a:p>
          <a:p>
            <a:pPr lvl="2"/>
            <a:r>
              <a:rPr lang="cs-CZ" sz="1200" dirty="0" smtClean="0"/>
              <a:t>Nedostatek zemědělské půdy (růst populace, civilizační rozvoj, proměny životního prostředí)</a:t>
            </a:r>
          </a:p>
          <a:p>
            <a:pPr lvl="2"/>
            <a:r>
              <a:rPr lang="cs-CZ" sz="1200" dirty="0" smtClean="0"/>
              <a:t>Rozvoj námořní dopravy, mezinárodního obchodu a migračních sítí (JV Asie)</a:t>
            </a:r>
          </a:p>
          <a:p>
            <a:pPr lvl="2"/>
            <a:r>
              <a:rPr lang="cs-CZ" sz="1200" dirty="0" smtClean="0"/>
              <a:t>Politická  a náboženská emigrace</a:t>
            </a:r>
          </a:p>
          <a:p>
            <a:pPr marL="457200" lvl="1" indent="0">
              <a:buNone/>
            </a:pPr>
            <a:r>
              <a:rPr lang="cs-CZ" sz="1400" u="sng" dirty="0" smtClean="0"/>
              <a:t>Současnost</a:t>
            </a:r>
          </a:p>
          <a:p>
            <a:pPr lvl="2"/>
            <a:r>
              <a:rPr lang="cs-CZ" sz="1200" dirty="0" smtClean="0"/>
              <a:t>Nedostatek pracovních příležitostí</a:t>
            </a:r>
          </a:p>
          <a:p>
            <a:pPr lvl="2"/>
            <a:r>
              <a:rPr lang="cs-CZ" sz="1200" dirty="0" smtClean="0"/>
              <a:t>Existence transnacionálních migračních sítí, řetězová migrace (ekonomický vzorec), slučování rodin</a:t>
            </a:r>
          </a:p>
          <a:p>
            <a:pPr lvl="2"/>
            <a:r>
              <a:rPr lang="cs-CZ" sz="1200" dirty="0" smtClean="0"/>
              <a:t>Studium v zahraničí</a:t>
            </a:r>
            <a:endParaRPr lang="cs-CZ" sz="1200" dirty="0"/>
          </a:p>
          <a:p>
            <a:pPr lvl="2"/>
            <a:r>
              <a:rPr lang="cs-CZ" sz="1200" dirty="0" smtClean="0"/>
              <a:t>Otevření se světu, mezinárodní obchod, globalizace, migrace do Číny (cizinci)</a:t>
            </a:r>
          </a:p>
          <a:p>
            <a:pPr lvl="2"/>
            <a:r>
              <a:rPr lang="cs-CZ" sz="1200" dirty="0" smtClean="0"/>
              <a:t>Transitní migrace, zpětná migrace a re-emigrace (Hongkong, </a:t>
            </a:r>
            <a:r>
              <a:rPr lang="cs-CZ" sz="1200" dirty="0" err="1" smtClean="0"/>
              <a:t>Taiwan</a:t>
            </a:r>
            <a:r>
              <a:rPr lang="cs-CZ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1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migrace - </a:t>
            </a:r>
            <a:r>
              <a:rPr lang="cs-CZ" i="1" dirty="0" err="1" smtClean="0"/>
              <a:t>liudong</a:t>
            </a:r>
            <a:r>
              <a:rPr lang="cs-CZ" i="1" dirty="0" smtClean="0"/>
              <a:t> </a:t>
            </a:r>
            <a:r>
              <a:rPr lang="cs-CZ" i="1" dirty="0" err="1" smtClean="0"/>
              <a:t>renkou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252</a:t>
            </a:r>
            <a:r>
              <a:rPr lang="cs-CZ" sz="2000" b="1" dirty="0" smtClean="0"/>
              <a:t> </a:t>
            </a:r>
            <a:r>
              <a:rPr lang="en-US" sz="2000" b="1" dirty="0" smtClean="0"/>
              <a:t>78</a:t>
            </a:r>
            <a:r>
              <a:rPr lang="cs-CZ" sz="2000" b="1" dirty="0" smtClean="0"/>
              <a:t>0 000</a:t>
            </a:r>
            <a:r>
              <a:rPr lang="en-US" sz="2000" dirty="0" smtClean="0"/>
              <a:t> </a:t>
            </a:r>
            <a:r>
              <a:rPr lang="cs-CZ" sz="2000" dirty="0" smtClean="0"/>
              <a:t>osob pracovalo v roce </a:t>
            </a:r>
            <a:r>
              <a:rPr lang="cs-CZ" sz="2000" b="1" dirty="0" smtClean="0"/>
              <a:t>2011</a:t>
            </a:r>
            <a:r>
              <a:rPr lang="cs-CZ" sz="2000" dirty="0" smtClean="0"/>
              <a:t> mimo oblast své registrace v ČLR </a:t>
            </a:r>
            <a:r>
              <a:rPr lang="en-US" sz="2000" dirty="0" smtClean="0"/>
              <a:t> (4.4% </a:t>
            </a:r>
            <a:r>
              <a:rPr lang="cs-CZ" sz="2000" dirty="0" smtClean="0"/>
              <a:t>nárůst oproti roku</a:t>
            </a:r>
            <a:r>
              <a:rPr lang="en-US" sz="2000" dirty="0" smtClean="0"/>
              <a:t> 2010)</a:t>
            </a:r>
            <a:endParaRPr lang="cs-CZ" sz="2000" dirty="0" smtClean="0"/>
          </a:p>
          <a:p>
            <a:r>
              <a:rPr lang="en-US" sz="2000" dirty="0" smtClean="0"/>
              <a:t>158</a:t>
            </a:r>
            <a:r>
              <a:rPr lang="cs-CZ" sz="2000" dirty="0" smtClean="0"/>
              <a:t> </a:t>
            </a:r>
            <a:r>
              <a:rPr lang="en-US" sz="2000" dirty="0" smtClean="0"/>
              <a:t>63</a:t>
            </a:r>
            <a:r>
              <a:rPr lang="cs-CZ" sz="2000" dirty="0" smtClean="0"/>
              <a:t>0 000</a:t>
            </a:r>
            <a:r>
              <a:rPr lang="en-US" sz="2000" dirty="0" smtClean="0"/>
              <a:t> </a:t>
            </a:r>
            <a:r>
              <a:rPr lang="cs-CZ" sz="2000" dirty="0" smtClean="0"/>
              <a:t>mimo provincii původu</a:t>
            </a:r>
            <a:r>
              <a:rPr lang="en-US" sz="2000" dirty="0" smtClean="0"/>
              <a:t> (3.4%</a:t>
            </a:r>
            <a:r>
              <a:rPr lang="cs-CZ" sz="2000" dirty="0" smtClean="0"/>
              <a:t> nárůst oproti roku </a:t>
            </a:r>
            <a:r>
              <a:rPr lang="en-US" sz="2000" dirty="0" smtClean="0"/>
              <a:t>2010)</a:t>
            </a:r>
            <a:endParaRPr lang="cs-CZ" sz="2000" dirty="0" smtClean="0"/>
          </a:p>
          <a:p>
            <a:r>
              <a:rPr lang="en-US" sz="2000" dirty="0" smtClean="0"/>
              <a:t>94</a:t>
            </a:r>
            <a:r>
              <a:rPr lang="cs-CZ" sz="2000" dirty="0" smtClean="0"/>
              <a:t> </a:t>
            </a:r>
            <a:r>
              <a:rPr lang="en-US" sz="2000" dirty="0" smtClean="0"/>
              <a:t>15</a:t>
            </a:r>
            <a:r>
              <a:rPr lang="cs-CZ" sz="2000" dirty="0" smtClean="0"/>
              <a:t>0 000</a:t>
            </a:r>
            <a:r>
              <a:rPr lang="en-US" sz="2000" dirty="0" smtClean="0"/>
              <a:t> </a:t>
            </a:r>
            <a:r>
              <a:rPr lang="cs-CZ" sz="2000" dirty="0" smtClean="0"/>
              <a:t>v provincii původu </a:t>
            </a:r>
            <a:r>
              <a:rPr lang="en-US" sz="2000" dirty="0" smtClean="0"/>
              <a:t>(an increase of 5.9% compared to 2010).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(data čínského národního statistického úřadu)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Budoucí vyhlídky:</a:t>
            </a:r>
          </a:p>
          <a:p>
            <a:r>
              <a:rPr lang="cs-CZ" sz="2000" dirty="0" smtClean="0"/>
              <a:t>Odhady hovoří o dalších </a:t>
            </a:r>
            <a:r>
              <a:rPr lang="en-US" sz="2000" dirty="0" smtClean="0"/>
              <a:t>243 </a:t>
            </a:r>
            <a:r>
              <a:rPr lang="en-US" sz="2000" dirty="0" err="1" smtClean="0"/>
              <a:t>milion</a:t>
            </a:r>
            <a:r>
              <a:rPr lang="cs-CZ" sz="2000" dirty="0" smtClean="0"/>
              <a:t>ech migrantů</a:t>
            </a:r>
            <a:r>
              <a:rPr lang="en-US" sz="2000" dirty="0" smtClean="0"/>
              <a:t> </a:t>
            </a:r>
            <a:r>
              <a:rPr lang="cs-CZ" sz="2000" dirty="0" smtClean="0"/>
              <a:t>do roku</a:t>
            </a:r>
            <a:r>
              <a:rPr lang="en-US" sz="2000" dirty="0" smtClean="0"/>
              <a:t> 2025</a:t>
            </a:r>
            <a:endParaRPr lang="cs-CZ" sz="2000" dirty="0" smtClean="0"/>
          </a:p>
          <a:p>
            <a:r>
              <a:rPr lang="cs-CZ" sz="2000" dirty="0" smtClean="0"/>
              <a:t>Městská populace Číny by se tím rozrostla na 1 miliardu</a:t>
            </a:r>
          </a:p>
          <a:p>
            <a:r>
              <a:rPr lang="cs-CZ" sz="2000" dirty="0" smtClean="0"/>
              <a:t>Polovinu obyvatel ve velkých městech byv té době tvořili migranti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20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Růst populace a migrace od roku 1978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Economist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" name="KNXg-kYk-LU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646802"/>
            <a:ext cx="6504723" cy="48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933</Words>
  <Application>Microsoft Office PowerPoint</Application>
  <PresentationFormat>Předvádění na obrazovce (4:3)</PresentationFormat>
  <Paragraphs>133</Paragraphs>
  <Slides>16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Průvodce Čínou 21. století </vt:lpstr>
      <vt:lpstr>témata</vt:lpstr>
      <vt:lpstr>Zdroje informací – NGO, knihy, filmy</vt:lpstr>
      <vt:lpstr>Regionální nerovnost v ČLR</vt:lpstr>
      <vt:lpstr>Rozložení populace</vt:lpstr>
      <vt:lpstr>HDP na osobu</vt:lpstr>
      <vt:lpstr>Migrace - motivace</vt:lpstr>
      <vt:lpstr>Vnitřní migrace - liudong renkou</vt:lpstr>
      <vt:lpstr>Růst populace a migrace od roku 1978 (Economist)</vt:lpstr>
      <vt:lpstr>Vzorce vnitřní migrace</vt:lpstr>
      <vt:lpstr>Systém domácí registrace - hukou</vt:lpstr>
      <vt:lpstr>Pracovně-právní prostředí v ČLR</vt:lpstr>
      <vt:lpstr>Pracovní a životní podmínky</vt:lpstr>
      <vt:lpstr>Prezentace aplikace PowerPoint</vt:lpstr>
      <vt:lpstr>Prezentace aplikace PowerPoint</vt:lpstr>
      <vt:lpstr>Pozitiva 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Čínou 21. století</dc:title>
  <dc:creator>Pavel Šindelář</dc:creator>
  <cp:lastModifiedBy>Pavel Šindelář</cp:lastModifiedBy>
  <cp:revision>28</cp:revision>
  <dcterms:created xsi:type="dcterms:W3CDTF">2012-11-14T07:43:45Z</dcterms:created>
  <dcterms:modified xsi:type="dcterms:W3CDTF">2012-11-28T07:48:49Z</dcterms:modified>
</cp:coreProperties>
</file>